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84" r:id="rId3"/>
    <p:sldId id="278" r:id="rId4"/>
    <p:sldId id="286" r:id="rId5"/>
    <p:sldId id="295" r:id="rId6"/>
    <p:sldId id="288" r:id="rId7"/>
    <p:sldId id="297" r:id="rId8"/>
    <p:sldId id="302" r:id="rId9"/>
    <p:sldId id="303" r:id="rId10"/>
    <p:sldId id="280" r:id="rId11"/>
    <p:sldId id="304" r:id="rId12"/>
    <p:sldId id="305" r:id="rId13"/>
    <p:sldId id="299" r:id="rId14"/>
    <p:sldId id="300" r:id="rId15"/>
    <p:sldId id="301" r:id="rId16"/>
    <p:sldId id="260" r:id="rId17"/>
    <p:sldId id="29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4" autoAdjust="0"/>
    <p:restoredTop sz="70160" autoAdjust="0"/>
  </p:normalViewPr>
  <p:slideViewPr>
    <p:cSldViewPr>
      <p:cViewPr varScale="1">
        <p:scale>
          <a:sx n="62" d="100"/>
          <a:sy n="62" d="100"/>
        </p:scale>
        <p:origin x="2016"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Sheet2!$A$2:$B$2</c:f>
              <c:strCache>
                <c:ptCount val="2"/>
                <c:pt idx="0">
                  <c:v>Proportion Households</c:v>
                </c:pt>
                <c:pt idx="1">
                  <c:v>Dry site</c:v>
                </c:pt>
              </c:strCache>
            </c:strRef>
          </c:tx>
          <c:spPr>
            <a:solidFill>
              <a:schemeClr val="accent4">
                <a:lumMod val="60000"/>
                <a:lumOff val="4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Sheet2!$C$1:$I$1</c:f>
              <c:strCache>
                <c:ptCount val="7"/>
                <c:pt idx="0">
                  <c:v>NTFPs</c:v>
                </c:pt>
                <c:pt idx="1">
                  <c:v>Livestock</c:v>
                </c:pt>
                <c:pt idx="2">
                  <c:v>Arable Agriculture</c:v>
                </c:pt>
                <c:pt idx="3">
                  <c:v>Grants</c:v>
                </c:pt>
                <c:pt idx="4">
                  <c:v>Remittances</c:v>
                </c:pt>
                <c:pt idx="5">
                  <c:v>Employment</c:v>
                </c:pt>
                <c:pt idx="6">
                  <c:v>Self-employment</c:v>
                </c:pt>
              </c:strCache>
            </c:strRef>
          </c:cat>
          <c:val>
            <c:numRef>
              <c:f>Sheet2!$C$2:$I$2</c:f>
              <c:numCache>
                <c:formatCode>0.00</c:formatCode>
                <c:ptCount val="7"/>
                <c:pt idx="0">
                  <c:v>100</c:v>
                </c:pt>
                <c:pt idx="1">
                  <c:v>61.2</c:v>
                </c:pt>
                <c:pt idx="2">
                  <c:v>63.5</c:v>
                </c:pt>
                <c:pt idx="3">
                  <c:v>84.7</c:v>
                </c:pt>
                <c:pt idx="4">
                  <c:v>28.24</c:v>
                </c:pt>
                <c:pt idx="5">
                  <c:v>49.41</c:v>
                </c:pt>
                <c:pt idx="6">
                  <c:v>9.41</c:v>
                </c:pt>
              </c:numCache>
            </c:numRef>
          </c:val>
        </c:ser>
        <c:ser>
          <c:idx val="1"/>
          <c:order val="1"/>
          <c:tx>
            <c:strRef>
              <c:f>Sheet2!$A$3:$B$3</c:f>
              <c:strCache>
                <c:ptCount val="2"/>
                <c:pt idx="0">
                  <c:v>Proportion Households</c:v>
                </c:pt>
                <c:pt idx="1">
                  <c:v>Wet site</c:v>
                </c:pt>
              </c:strCache>
            </c:strRef>
          </c:tx>
          <c:spPr>
            <a:solidFill>
              <a:srgbClr val="92D05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Sheet2!$C$1:$I$1</c:f>
              <c:strCache>
                <c:ptCount val="7"/>
                <c:pt idx="0">
                  <c:v>NTFPs</c:v>
                </c:pt>
                <c:pt idx="1">
                  <c:v>Livestock</c:v>
                </c:pt>
                <c:pt idx="2">
                  <c:v>Arable Agriculture</c:v>
                </c:pt>
                <c:pt idx="3">
                  <c:v>Grants</c:v>
                </c:pt>
                <c:pt idx="4">
                  <c:v>Remittances</c:v>
                </c:pt>
                <c:pt idx="5">
                  <c:v>Employment</c:v>
                </c:pt>
                <c:pt idx="6">
                  <c:v>Self-employment</c:v>
                </c:pt>
              </c:strCache>
            </c:strRef>
          </c:cat>
          <c:val>
            <c:numRef>
              <c:f>Sheet2!$C$3:$I$3</c:f>
              <c:numCache>
                <c:formatCode>General</c:formatCode>
                <c:ptCount val="7"/>
                <c:pt idx="0">
                  <c:v>96.5</c:v>
                </c:pt>
                <c:pt idx="1">
                  <c:v>25.9</c:v>
                </c:pt>
                <c:pt idx="2">
                  <c:v>95.3</c:v>
                </c:pt>
                <c:pt idx="3">
                  <c:v>90.6</c:v>
                </c:pt>
                <c:pt idx="4">
                  <c:v>29.41</c:v>
                </c:pt>
                <c:pt idx="5">
                  <c:v>45.88</c:v>
                </c:pt>
                <c:pt idx="6">
                  <c:v>9.41</c:v>
                </c:pt>
              </c:numCache>
            </c:numRef>
          </c:val>
        </c:ser>
        <c:dLbls>
          <c:dLblPos val="outEnd"/>
          <c:showLegendKey val="0"/>
          <c:showVal val="1"/>
          <c:showCatName val="0"/>
          <c:showSerName val="0"/>
          <c:showPercent val="0"/>
          <c:showBubbleSize val="0"/>
        </c:dLbls>
        <c:gapWidth val="25"/>
        <c:overlap val="-1"/>
        <c:axId val="327562752"/>
        <c:axId val="327555696"/>
      </c:barChart>
      <c:catAx>
        <c:axId val="3275627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Livelihood</a:t>
                </a:r>
                <a:r>
                  <a:rPr lang="en-ZA" baseline="0"/>
                  <a:t> Strategies</a:t>
                </a:r>
                <a:endParaRPr lang="en-ZA"/>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555696"/>
        <c:crosses val="autoZero"/>
        <c:auto val="1"/>
        <c:lblAlgn val="ctr"/>
        <c:lblOffset val="100"/>
        <c:noMultiLvlLbl val="0"/>
      </c:catAx>
      <c:valAx>
        <c:axId val="32755569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Proportion</a:t>
                </a:r>
                <a:r>
                  <a:rPr lang="en-ZA" baseline="0"/>
                  <a:t> of households (%)</a:t>
                </a:r>
                <a:endParaRPr lang="en-ZA"/>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562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Sheet9!$A$3</c:f>
              <c:strCache>
                <c:ptCount val="1"/>
                <c:pt idx="0">
                  <c:v>Dry site</c:v>
                </c:pt>
              </c:strCache>
            </c:strRef>
          </c:tx>
          <c:spPr>
            <a:solidFill>
              <a:schemeClr val="accent4">
                <a:lumMod val="60000"/>
                <a:lumOff val="40000"/>
              </a:schemeClr>
            </a:solidFill>
            <a:ln>
              <a:noFill/>
            </a:ln>
            <a:effectLst/>
          </c:spPr>
          <c:invertIfNegative val="0"/>
          <c:cat>
            <c:strRef>
              <c:f>Sheet9!$B$2:$G$2</c:f>
              <c:strCache>
                <c:ptCount val="6"/>
                <c:pt idx="0">
                  <c:v>Cattle</c:v>
                </c:pt>
                <c:pt idx="1">
                  <c:v>Donkeys</c:v>
                </c:pt>
                <c:pt idx="2">
                  <c:v>Goats</c:v>
                </c:pt>
                <c:pt idx="3">
                  <c:v>Pigs</c:v>
                </c:pt>
                <c:pt idx="4">
                  <c:v>Chickens</c:v>
                </c:pt>
                <c:pt idx="5">
                  <c:v>Ducks</c:v>
                </c:pt>
              </c:strCache>
            </c:strRef>
          </c:cat>
          <c:val>
            <c:numRef>
              <c:f>Sheet9!$B$3:$G$3</c:f>
              <c:numCache>
                <c:formatCode>0.00</c:formatCode>
                <c:ptCount val="6"/>
                <c:pt idx="0">
                  <c:v>16.2</c:v>
                </c:pt>
                <c:pt idx="1">
                  <c:v>12.3</c:v>
                </c:pt>
                <c:pt idx="2">
                  <c:v>8.3000000000000007</c:v>
                </c:pt>
                <c:pt idx="3">
                  <c:v>10</c:v>
                </c:pt>
                <c:pt idx="4">
                  <c:v>11.2</c:v>
                </c:pt>
                <c:pt idx="5">
                  <c:v>3</c:v>
                </c:pt>
              </c:numCache>
            </c:numRef>
          </c:val>
        </c:ser>
        <c:ser>
          <c:idx val="1"/>
          <c:order val="1"/>
          <c:tx>
            <c:strRef>
              <c:f>Sheet9!$A$4</c:f>
              <c:strCache>
                <c:ptCount val="1"/>
                <c:pt idx="0">
                  <c:v>Wet site</c:v>
                </c:pt>
              </c:strCache>
            </c:strRef>
          </c:tx>
          <c:spPr>
            <a:solidFill>
              <a:srgbClr val="92D050"/>
            </a:solidFill>
            <a:ln>
              <a:noFill/>
            </a:ln>
            <a:effectLst/>
          </c:spPr>
          <c:invertIfNegative val="0"/>
          <c:cat>
            <c:strRef>
              <c:f>Sheet9!$B$2:$G$2</c:f>
              <c:strCache>
                <c:ptCount val="6"/>
                <c:pt idx="0">
                  <c:v>Cattle</c:v>
                </c:pt>
                <c:pt idx="1">
                  <c:v>Donkeys</c:v>
                </c:pt>
                <c:pt idx="2">
                  <c:v>Goats</c:v>
                </c:pt>
                <c:pt idx="3">
                  <c:v>Pigs</c:v>
                </c:pt>
                <c:pt idx="4">
                  <c:v>Chickens</c:v>
                </c:pt>
                <c:pt idx="5">
                  <c:v>Ducks</c:v>
                </c:pt>
              </c:strCache>
            </c:strRef>
          </c:cat>
          <c:val>
            <c:numRef>
              <c:f>Sheet9!$B$4:$G$4</c:f>
              <c:numCache>
                <c:formatCode>0.00</c:formatCode>
                <c:ptCount val="6"/>
                <c:pt idx="0">
                  <c:v>13</c:v>
                </c:pt>
                <c:pt idx="1">
                  <c:v>0</c:v>
                </c:pt>
                <c:pt idx="2">
                  <c:v>6.7</c:v>
                </c:pt>
                <c:pt idx="3">
                  <c:v>2</c:v>
                </c:pt>
                <c:pt idx="4">
                  <c:v>6.9</c:v>
                </c:pt>
                <c:pt idx="5">
                  <c:v>2</c:v>
                </c:pt>
              </c:numCache>
            </c:numRef>
          </c:val>
        </c:ser>
        <c:dLbls>
          <c:showLegendKey val="0"/>
          <c:showVal val="0"/>
          <c:showCatName val="0"/>
          <c:showSerName val="0"/>
          <c:showPercent val="0"/>
          <c:showBubbleSize val="0"/>
        </c:dLbls>
        <c:gapWidth val="59"/>
        <c:overlap val="-7"/>
        <c:axId val="325048368"/>
        <c:axId val="325048760"/>
      </c:barChart>
      <c:catAx>
        <c:axId val="325048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Livestock type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048760"/>
        <c:crosses val="autoZero"/>
        <c:auto val="1"/>
        <c:lblAlgn val="ctr"/>
        <c:lblOffset val="100"/>
        <c:noMultiLvlLbl val="0"/>
      </c:catAx>
      <c:valAx>
        <c:axId val="325048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Average no.</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048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Sheet5!$C$1</c:f>
              <c:strCache>
                <c:ptCount val="1"/>
                <c:pt idx="0">
                  <c:v>Medicinal Plants</c:v>
                </c:pt>
              </c:strCache>
            </c:strRef>
          </c:tx>
          <c:spPr>
            <a:solidFill>
              <a:schemeClr val="accent1"/>
            </a:solidFill>
            <a:ln>
              <a:noFill/>
            </a:ln>
            <a:effectLst/>
          </c:spPr>
          <c:invertIfNegative val="0"/>
          <c:dPt>
            <c:idx val="0"/>
            <c:invertIfNegative val="0"/>
            <c:bubble3D val="0"/>
            <c:spPr>
              <a:solidFill>
                <a:schemeClr val="accent4">
                  <a:lumMod val="60000"/>
                  <a:lumOff val="40000"/>
                </a:schemeClr>
              </a:solidFill>
              <a:ln>
                <a:noFill/>
              </a:ln>
              <a:effectLst/>
            </c:spPr>
          </c:dPt>
          <c:dPt>
            <c:idx val="1"/>
            <c:invertIfNegative val="0"/>
            <c:bubble3D val="0"/>
            <c:spPr>
              <a:solidFill>
                <a:srgbClr val="92D050"/>
              </a:solidFill>
              <a:ln>
                <a:noFill/>
              </a:ln>
              <a:effectLst/>
            </c:spPr>
          </c:dPt>
          <c:cat>
            <c:multiLvlStrRef>
              <c:f>Sheet5!$A$2:$B$3</c:f>
              <c:multiLvlStrCache>
                <c:ptCount val="2"/>
                <c:lvl>
                  <c:pt idx="0">
                    <c:v>Dry site</c:v>
                  </c:pt>
                  <c:pt idx="1">
                    <c:v>Wet site</c:v>
                  </c:pt>
                </c:lvl>
                <c:lvl>
                  <c:pt idx="0">
                    <c:v>Proportion of households</c:v>
                  </c:pt>
                </c:lvl>
              </c:multiLvlStrCache>
            </c:multiLvlStrRef>
          </c:cat>
          <c:val>
            <c:numRef>
              <c:f>Sheet5!$C$2:$C$3</c:f>
              <c:numCache>
                <c:formatCode>General</c:formatCode>
                <c:ptCount val="2"/>
                <c:pt idx="0" formatCode="0.0">
                  <c:v>31.8</c:v>
                </c:pt>
                <c:pt idx="1">
                  <c:v>52.4</c:v>
                </c:pt>
              </c:numCache>
            </c:numRef>
          </c:val>
        </c:ser>
        <c:dLbls>
          <c:showLegendKey val="0"/>
          <c:showVal val="0"/>
          <c:showCatName val="0"/>
          <c:showSerName val="0"/>
          <c:showPercent val="0"/>
          <c:showBubbleSize val="0"/>
        </c:dLbls>
        <c:gapWidth val="24"/>
        <c:overlap val="-100"/>
        <c:axId val="285544512"/>
        <c:axId val="429639504"/>
      </c:barChart>
      <c:catAx>
        <c:axId val="28554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9504"/>
        <c:crosses val="autoZero"/>
        <c:auto val="1"/>
        <c:lblAlgn val="ctr"/>
        <c:lblOffset val="100"/>
        <c:noMultiLvlLbl val="0"/>
      </c:catAx>
      <c:valAx>
        <c:axId val="4296395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554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Sheet5!$H$1</c:f>
              <c:strCache>
                <c:ptCount val="1"/>
                <c:pt idx="0">
                  <c:v>Firewood</c:v>
                </c:pt>
              </c:strCache>
            </c:strRef>
          </c:tx>
          <c:spPr>
            <a:solidFill>
              <a:schemeClr val="accent4">
                <a:lumMod val="60000"/>
                <a:lumOff val="40000"/>
              </a:schemeClr>
            </a:solidFill>
            <a:ln>
              <a:noFill/>
            </a:ln>
            <a:effectLst/>
          </c:spPr>
          <c:invertIfNegative val="0"/>
          <c:dPt>
            <c:idx val="1"/>
            <c:invertIfNegative val="0"/>
            <c:bubble3D val="0"/>
            <c:spPr>
              <a:solidFill>
                <a:srgbClr val="92D050"/>
              </a:solidFill>
              <a:ln>
                <a:noFill/>
              </a:ln>
              <a:effectLst/>
            </c:spPr>
          </c:dPt>
          <c:cat>
            <c:multiLvlStrRef>
              <c:f>Sheet5!$F$2:$G$3</c:f>
              <c:multiLvlStrCache>
                <c:ptCount val="2"/>
                <c:lvl>
                  <c:pt idx="0">
                    <c:v>Dry site</c:v>
                  </c:pt>
                  <c:pt idx="1">
                    <c:v>Wet site</c:v>
                  </c:pt>
                </c:lvl>
                <c:lvl>
                  <c:pt idx="0">
                    <c:v>Proportion of households</c:v>
                  </c:pt>
                </c:lvl>
              </c:multiLvlStrCache>
            </c:multiLvlStrRef>
          </c:cat>
          <c:val>
            <c:numRef>
              <c:f>Sheet5!$H$2:$H$3</c:f>
              <c:numCache>
                <c:formatCode>General</c:formatCode>
                <c:ptCount val="2"/>
                <c:pt idx="0" formatCode="0.0">
                  <c:v>100</c:v>
                </c:pt>
                <c:pt idx="1">
                  <c:v>95.1</c:v>
                </c:pt>
              </c:numCache>
            </c:numRef>
          </c:val>
        </c:ser>
        <c:dLbls>
          <c:showLegendKey val="0"/>
          <c:showVal val="0"/>
          <c:showCatName val="0"/>
          <c:showSerName val="0"/>
          <c:showPercent val="0"/>
          <c:showBubbleSize val="0"/>
        </c:dLbls>
        <c:gapWidth val="29"/>
        <c:overlap val="-27"/>
        <c:axId val="429639112"/>
        <c:axId val="429634800"/>
      </c:barChart>
      <c:catAx>
        <c:axId val="42963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4800"/>
        <c:crosses val="autoZero"/>
        <c:auto val="1"/>
        <c:lblAlgn val="ctr"/>
        <c:lblOffset val="100"/>
        <c:noMultiLvlLbl val="0"/>
      </c:catAx>
      <c:valAx>
        <c:axId val="42963480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9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Sheet4!$A$2:$B$2</c:f>
              <c:strCache>
                <c:ptCount val="2"/>
                <c:pt idx="0">
                  <c:v>Proportion of households</c:v>
                </c:pt>
                <c:pt idx="1">
                  <c:v>Dry site</c:v>
                </c:pt>
              </c:strCache>
            </c:strRef>
          </c:tx>
          <c:spPr>
            <a:solidFill>
              <a:schemeClr val="accent4">
                <a:lumMod val="60000"/>
                <a:lumOff val="4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Sheet4!$C$1:$G$1</c:f>
              <c:strCache>
                <c:ptCount val="5"/>
                <c:pt idx="0">
                  <c:v>Wooden implements</c:v>
                </c:pt>
                <c:pt idx="1">
                  <c:v>Grass</c:v>
                </c:pt>
                <c:pt idx="2">
                  <c:v>Poles</c:v>
                </c:pt>
                <c:pt idx="3">
                  <c:v>Twig Brushes</c:v>
                </c:pt>
                <c:pt idx="4">
                  <c:v>Reeds</c:v>
                </c:pt>
              </c:strCache>
            </c:strRef>
          </c:cat>
          <c:val>
            <c:numRef>
              <c:f>Sheet4!$C$2:$G$2</c:f>
              <c:numCache>
                <c:formatCode>0.0</c:formatCode>
                <c:ptCount val="5"/>
                <c:pt idx="0">
                  <c:v>94</c:v>
                </c:pt>
                <c:pt idx="1">
                  <c:v>81</c:v>
                </c:pt>
                <c:pt idx="2">
                  <c:v>89.4</c:v>
                </c:pt>
                <c:pt idx="3">
                  <c:v>35.299999999999997</c:v>
                </c:pt>
                <c:pt idx="4">
                  <c:v>44</c:v>
                </c:pt>
              </c:numCache>
            </c:numRef>
          </c:val>
        </c:ser>
        <c:ser>
          <c:idx val="1"/>
          <c:order val="1"/>
          <c:tx>
            <c:strRef>
              <c:f>Sheet4!$A$3:$B$3</c:f>
              <c:strCache>
                <c:ptCount val="2"/>
                <c:pt idx="0">
                  <c:v>Proportion of households</c:v>
                </c:pt>
                <c:pt idx="1">
                  <c:v>Wet site</c:v>
                </c:pt>
              </c:strCache>
            </c:strRef>
          </c:tx>
          <c:spPr>
            <a:solidFill>
              <a:srgbClr val="92D050"/>
            </a:solidFill>
            <a:ln>
              <a:no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Sheet4!$C$1:$G$1</c:f>
              <c:strCache>
                <c:ptCount val="5"/>
                <c:pt idx="0">
                  <c:v>Wooden implements</c:v>
                </c:pt>
                <c:pt idx="1">
                  <c:v>Grass</c:v>
                </c:pt>
                <c:pt idx="2">
                  <c:v>Poles</c:v>
                </c:pt>
                <c:pt idx="3">
                  <c:v>Twig Brushes</c:v>
                </c:pt>
                <c:pt idx="4">
                  <c:v>Reeds</c:v>
                </c:pt>
              </c:strCache>
            </c:strRef>
          </c:cat>
          <c:val>
            <c:numRef>
              <c:f>Sheet4!$C$3:$G$3</c:f>
              <c:numCache>
                <c:formatCode>General</c:formatCode>
                <c:ptCount val="5"/>
                <c:pt idx="0">
                  <c:v>100</c:v>
                </c:pt>
                <c:pt idx="1">
                  <c:v>66</c:v>
                </c:pt>
                <c:pt idx="2">
                  <c:v>46.3</c:v>
                </c:pt>
                <c:pt idx="3">
                  <c:v>37.799999999999997</c:v>
                </c:pt>
                <c:pt idx="4">
                  <c:v>23</c:v>
                </c:pt>
              </c:numCache>
            </c:numRef>
          </c:val>
        </c:ser>
        <c:dLbls>
          <c:dLblPos val="outEnd"/>
          <c:showLegendKey val="0"/>
          <c:showVal val="1"/>
          <c:showCatName val="0"/>
          <c:showSerName val="0"/>
          <c:showPercent val="0"/>
          <c:showBubbleSize val="0"/>
        </c:dLbls>
        <c:gapWidth val="30"/>
        <c:overlap val="-6"/>
        <c:axId val="429639896"/>
        <c:axId val="429637152"/>
      </c:barChart>
      <c:catAx>
        <c:axId val="429639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NTFPs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7152"/>
        <c:crosses val="autoZero"/>
        <c:auto val="1"/>
        <c:lblAlgn val="ctr"/>
        <c:lblOffset val="100"/>
        <c:noMultiLvlLbl val="0"/>
      </c:catAx>
      <c:valAx>
        <c:axId val="42963715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Proportion of households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9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Sheet10!$B$1</c:f>
              <c:strCache>
                <c:ptCount val="1"/>
                <c:pt idx="0">
                  <c:v>Dry site</c:v>
                </c:pt>
              </c:strCache>
            </c:strRef>
          </c:tx>
          <c:spPr>
            <a:solidFill>
              <a:schemeClr val="accent4">
                <a:lumMod val="60000"/>
                <a:lumOff val="40000"/>
              </a:schemeClr>
            </a:solidFill>
            <a:ln>
              <a:noFill/>
            </a:ln>
            <a:effectLst/>
          </c:spPr>
          <c:invertIfNegative val="0"/>
          <c:cat>
            <c:strRef>
              <c:f>Sheet10!$A$2:$A$7</c:f>
              <c:strCache>
                <c:ptCount val="6"/>
                <c:pt idx="0">
                  <c:v>Mud &amp; sticks</c:v>
                </c:pt>
                <c:pt idx="1">
                  <c:v>Mud bricks</c:v>
                </c:pt>
                <c:pt idx="2">
                  <c:v>Reeds/thatch grass</c:v>
                </c:pt>
                <c:pt idx="3">
                  <c:v>Wood</c:v>
                </c:pt>
                <c:pt idx="4">
                  <c:v>Iron/metal sheets</c:v>
                </c:pt>
                <c:pt idx="5">
                  <c:v>Bricks/concrete</c:v>
                </c:pt>
              </c:strCache>
            </c:strRef>
          </c:cat>
          <c:val>
            <c:numRef>
              <c:f>Sheet10!$B$2:$B$7</c:f>
              <c:numCache>
                <c:formatCode>0.00</c:formatCode>
                <c:ptCount val="6"/>
                <c:pt idx="0">
                  <c:v>45.9</c:v>
                </c:pt>
                <c:pt idx="1">
                  <c:v>71.8</c:v>
                </c:pt>
                <c:pt idx="2">
                  <c:v>72.900000000000006</c:v>
                </c:pt>
                <c:pt idx="3">
                  <c:v>18.8</c:v>
                </c:pt>
                <c:pt idx="4">
                  <c:v>67.099999999999994</c:v>
                </c:pt>
                <c:pt idx="5">
                  <c:v>49.4</c:v>
                </c:pt>
              </c:numCache>
            </c:numRef>
          </c:val>
        </c:ser>
        <c:ser>
          <c:idx val="1"/>
          <c:order val="1"/>
          <c:tx>
            <c:strRef>
              <c:f>Sheet10!$C$1</c:f>
              <c:strCache>
                <c:ptCount val="1"/>
                <c:pt idx="0">
                  <c:v>Wet site</c:v>
                </c:pt>
              </c:strCache>
            </c:strRef>
          </c:tx>
          <c:spPr>
            <a:solidFill>
              <a:srgbClr val="92D050"/>
            </a:solidFill>
            <a:ln>
              <a:noFill/>
            </a:ln>
            <a:effectLst/>
          </c:spPr>
          <c:invertIfNegative val="0"/>
          <c:cat>
            <c:strRef>
              <c:f>Sheet10!$A$2:$A$7</c:f>
              <c:strCache>
                <c:ptCount val="6"/>
                <c:pt idx="0">
                  <c:v>Mud &amp; sticks</c:v>
                </c:pt>
                <c:pt idx="1">
                  <c:v>Mud bricks</c:v>
                </c:pt>
                <c:pt idx="2">
                  <c:v>Reeds/thatch grass</c:v>
                </c:pt>
                <c:pt idx="3">
                  <c:v>Wood</c:v>
                </c:pt>
                <c:pt idx="4">
                  <c:v>Iron/metal sheets</c:v>
                </c:pt>
                <c:pt idx="5">
                  <c:v>Bricks/concrete</c:v>
                </c:pt>
              </c:strCache>
            </c:strRef>
          </c:cat>
          <c:val>
            <c:numRef>
              <c:f>Sheet10!$C$2:$C$7</c:f>
              <c:numCache>
                <c:formatCode>0.00</c:formatCode>
                <c:ptCount val="6"/>
                <c:pt idx="0">
                  <c:v>9.4</c:v>
                </c:pt>
                <c:pt idx="1">
                  <c:v>55.3</c:v>
                </c:pt>
                <c:pt idx="2">
                  <c:v>7.1</c:v>
                </c:pt>
                <c:pt idx="3">
                  <c:v>1.2</c:v>
                </c:pt>
                <c:pt idx="4">
                  <c:v>100</c:v>
                </c:pt>
                <c:pt idx="5">
                  <c:v>56.5</c:v>
                </c:pt>
              </c:numCache>
            </c:numRef>
          </c:val>
        </c:ser>
        <c:dLbls>
          <c:showLegendKey val="0"/>
          <c:showVal val="0"/>
          <c:showCatName val="0"/>
          <c:showSerName val="0"/>
          <c:showPercent val="0"/>
          <c:showBubbleSize val="0"/>
        </c:dLbls>
        <c:gapWidth val="45"/>
        <c:overlap val="-7"/>
        <c:axId val="429640680"/>
        <c:axId val="429641464"/>
      </c:barChart>
      <c:catAx>
        <c:axId val="429640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Building</a:t>
                </a:r>
                <a:r>
                  <a:rPr lang="en-ZA" baseline="0"/>
                  <a:t> material</a:t>
                </a:r>
                <a:endParaRPr lang="en-ZA"/>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41464"/>
        <c:crosses val="autoZero"/>
        <c:auto val="1"/>
        <c:lblAlgn val="ctr"/>
        <c:lblOffset val="100"/>
        <c:noMultiLvlLbl val="0"/>
      </c:catAx>
      <c:valAx>
        <c:axId val="42964146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of households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40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Sheet4!$J$2</c:f>
              <c:strCache>
                <c:ptCount val="1"/>
                <c:pt idx="0">
                  <c:v>Dry site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Sheet4!$K$1:$M$1</c:f>
              <c:strCache>
                <c:ptCount val="3"/>
                <c:pt idx="0">
                  <c:v>Herbs</c:v>
                </c:pt>
                <c:pt idx="1">
                  <c:v>Fruit</c:v>
                </c:pt>
                <c:pt idx="2">
                  <c:v>Bushmeat</c:v>
                </c:pt>
              </c:strCache>
            </c:strRef>
          </c:cat>
          <c:val>
            <c:numRef>
              <c:f>Sheet4!$K$2:$M$2</c:f>
              <c:numCache>
                <c:formatCode>0.0</c:formatCode>
                <c:ptCount val="3"/>
                <c:pt idx="0">
                  <c:v>84.7</c:v>
                </c:pt>
                <c:pt idx="1">
                  <c:v>88.2</c:v>
                </c:pt>
                <c:pt idx="2">
                  <c:v>97.6</c:v>
                </c:pt>
              </c:numCache>
            </c:numRef>
          </c:val>
        </c:ser>
        <c:ser>
          <c:idx val="1"/>
          <c:order val="1"/>
          <c:tx>
            <c:strRef>
              <c:f>Sheet4!$J$3</c:f>
              <c:strCache>
                <c:ptCount val="1"/>
                <c:pt idx="0">
                  <c:v>Wet site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Sheet4!$K$1:$M$1</c:f>
              <c:strCache>
                <c:ptCount val="3"/>
                <c:pt idx="0">
                  <c:v>Herbs</c:v>
                </c:pt>
                <c:pt idx="1">
                  <c:v>Fruit</c:v>
                </c:pt>
                <c:pt idx="2">
                  <c:v>Bushmeat</c:v>
                </c:pt>
              </c:strCache>
            </c:strRef>
          </c:cat>
          <c:val>
            <c:numRef>
              <c:f>Sheet4!$K$3:$M$3</c:f>
              <c:numCache>
                <c:formatCode>General</c:formatCode>
                <c:ptCount val="3"/>
                <c:pt idx="0">
                  <c:v>93.9</c:v>
                </c:pt>
                <c:pt idx="1">
                  <c:v>81.7</c:v>
                </c:pt>
                <c:pt idx="2">
                  <c:v>79.3</c:v>
                </c:pt>
              </c:numCache>
            </c:numRef>
          </c:val>
        </c:ser>
        <c:dLbls>
          <c:dLblPos val="outEnd"/>
          <c:showLegendKey val="0"/>
          <c:showVal val="1"/>
          <c:showCatName val="0"/>
          <c:showSerName val="0"/>
          <c:showPercent val="0"/>
          <c:showBubbleSize val="0"/>
        </c:dLbls>
        <c:gapWidth val="72"/>
        <c:overlap val="-2"/>
        <c:axId val="429641856"/>
        <c:axId val="429638328"/>
      </c:barChart>
      <c:catAx>
        <c:axId val="429641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Wild food</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38328"/>
        <c:crosses val="autoZero"/>
        <c:auto val="1"/>
        <c:lblAlgn val="ctr"/>
        <c:lblOffset val="100"/>
        <c:noMultiLvlLbl val="0"/>
      </c:catAx>
      <c:valAx>
        <c:axId val="4296383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Proportion of households</a:t>
                </a:r>
                <a:r>
                  <a:rPr lang="en-ZA" baseline="0"/>
                  <a:t> (%)</a:t>
                </a:r>
                <a:endParaRPr lang="en-ZA"/>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641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Wild</a:t>
            </a:r>
            <a:r>
              <a:rPr lang="en-ZA" baseline="0"/>
              <a:t> food meals</a:t>
            </a:r>
            <a:endParaRPr lang="en-ZA"/>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Sheet11!$B$2</c:f>
              <c:strCache>
                <c:ptCount val="1"/>
                <c:pt idx="0">
                  <c:v>Dry site</c:v>
                </c:pt>
              </c:strCache>
            </c:strRef>
          </c:tx>
          <c:spPr>
            <a:solidFill>
              <a:schemeClr val="accent4">
                <a:lumMod val="60000"/>
                <a:lumOff val="40000"/>
              </a:schemeClr>
            </a:solidFill>
            <a:ln>
              <a:noFill/>
            </a:ln>
            <a:effectLst/>
          </c:spPr>
          <c:invertIfNegative val="0"/>
          <c:trendline>
            <c:spPr>
              <a:ln w="19050" cap="rnd">
                <a:solidFill>
                  <a:schemeClr val="accent1"/>
                </a:solidFill>
                <a:prstDash val="sysDot"/>
              </a:ln>
              <a:effectLst/>
            </c:spPr>
            <c:trendlineType val="linear"/>
            <c:dispRSqr val="0"/>
            <c:dispEq val="0"/>
          </c:trendline>
          <c:cat>
            <c:strRef>
              <c:f>Sheet11!$A$3:$A$5</c:f>
              <c:strCache>
                <c:ptCount val="3"/>
                <c:pt idx="0">
                  <c:v>Meals/week from bush - when food is plentiful</c:v>
                </c:pt>
                <c:pt idx="1">
                  <c:v>Meals/week from bush - when food is scarce</c:v>
                </c:pt>
                <c:pt idx="2">
                  <c:v>Meals/week from bush - during hungry period</c:v>
                </c:pt>
              </c:strCache>
            </c:strRef>
          </c:cat>
          <c:val>
            <c:numRef>
              <c:f>Sheet11!$B$3:$B$5</c:f>
              <c:numCache>
                <c:formatCode>0.00</c:formatCode>
                <c:ptCount val="3"/>
                <c:pt idx="0">
                  <c:v>4.1399999999999997</c:v>
                </c:pt>
                <c:pt idx="1">
                  <c:v>4.4000000000000004</c:v>
                </c:pt>
                <c:pt idx="2">
                  <c:v>4.5999999999999996</c:v>
                </c:pt>
              </c:numCache>
            </c:numRef>
          </c:val>
        </c:ser>
        <c:ser>
          <c:idx val="1"/>
          <c:order val="1"/>
          <c:tx>
            <c:strRef>
              <c:f>Sheet11!$C$2</c:f>
              <c:strCache>
                <c:ptCount val="1"/>
                <c:pt idx="0">
                  <c:v>Wet site</c:v>
                </c:pt>
              </c:strCache>
            </c:strRef>
          </c:tx>
          <c:spPr>
            <a:solidFill>
              <a:srgbClr val="92D050"/>
            </a:solidFill>
            <a:ln>
              <a:noFill/>
            </a:ln>
            <a:effectLst/>
          </c:spPr>
          <c:invertIfNegative val="0"/>
          <c:trendline>
            <c:spPr>
              <a:ln w="19050" cap="rnd">
                <a:solidFill>
                  <a:schemeClr val="accent2"/>
                </a:solidFill>
                <a:prstDash val="sysDot"/>
              </a:ln>
              <a:effectLst/>
            </c:spPr>
            <c:trendlineType val="linear"/>
            <c:dispRSqr val="0"/>
            <c:dispEq val="0"/>
          </c:trendline>
          <c:cat>
            <c:strRef>
              <c:f>Sheet11!$A$3:$A$5</c:f>
              <c:strCache>
                <c:ptCount val="3"/>
                <c:pt idx="0">
                  <c:v>Meals/week from bush - when food is plentiful</c:v>
                </c:pt>
                <c:pt idx="1">
                  <c:v>Meals/week from bush - when food is scarce</c:v>
                </c:pt>
                <c:pt idx="2">
                  <c:v>Meals/week from bush - during hungry period</c:v>
                </c:pt>
              </c:strCache>
            </c:strRef>
          </c:cat>
          <c:val>
            <c:numRef>
              <c:f>Sheet11!$C$3:$C$5</c:f>
              <c:numCache>
                <c:formatCode>0.00</c:formatCode>
                <c:ptCount val="3"/>
                <c:pt idx="0">
                  <c:v>3.72</c:v>
                </c:pt>
                <c:pt idx="1">
                  <c:v>3.81</c:v>
                </c:pt>
                <c:pt idx="2">
                  <c:v>5.0599999999999996</c:v>
                </c:pt>
              </c:numCache>
            </c:numRef>
          </c:val>
        </c:ser>
        <c:dLbls>
          <c:showLegendKey val="0"/>
          <c:showVal val="0"/>
          <c:showCatName val="0"/>
          <c:showSerName val="0"/>
          <c:showPercent val="0"/>
          <c:showBubbleSize val="0"/>
        </c:dLbls>
        <c:gapWidth val="27"/>
        <c:overlap val="2"/>
        <c:axId val="481582288"/>
        <c:axId val="481581504"/>
      </c:barChart>
      <c:catAx>
        <c:axId val="48158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81504"/>
        <c:crosses val="autoZero"/>
        <c:auto val="1"/>
        <c:lblAlgn val="ctr"/>
        <c:lblOffset val="100"/>
        <c:noMultiLvlLbl val="0"/>
      </c:catAx>
      <c:valAx>
        <c:axId val="481581504"/>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8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Sheet12!$C$1:$C$2</c:f>
              <c:strCache>
                <c:ptCount val="2"/>
                <c:pt idx="0">
                  <c:v>Dry site</c:v>
                </c:pt>
              </c:strCache>
            </c:strRef>
          </c:tx>
          <c:spPr>
            <a:solidFill>
              <a:schemeClr val="accent4">
                <a:lumMod val="60000"/>
                <a:lumOff val="40000"/>
              </a:schemeClr>
            </a:solidFill>
            <a:ln>
              <a:noFill/>
            </a:ln>
            <a:effectLst/>
          </c:spPr>
          <c:invertIfNegative val="0"/>
          <c:cat>
            <c:strRef>
              <c:f>Sheet12!$B$3:$B$7</c:f>
              <c:strCache>
                <c:ptCount val="5"/>
                <c:pt idx="0">
                  <c:v>River water</c:v>
                </c:pt>
                <c:pt idx="1">
                  <c:v>Communal taps</c:v>
                </c:pt>
                <c:pt idx="2">
                  <c:v>Household taps</c:v>
                </c:pt>
                <c:pt idx="3">
                  <c:v>Springs</c:v>
                </c:pt>
                <c:pt idx="4">
                  <c:v>Other</c:v>
                </c:pt>
              </c:strCache>
            </c:strRef>
          </c:cat>
          <c:val>
            <c:numRef>
              <c:f>Sheet12!$C$3:$C$7</c:f>
              <c:numCache>
                <c:formatCode>0.00</c:formatCode>
                <c:ptCount val="5"/>
                <c:pt idx="0">
                  <c:v>28.2</c:v>
                </c:pt>
                <c:pt idx="1">
                  <c:v>97.7</c:v>
                </c:pt>
                <c:pt idx="2">
                  <c:v>0</c:v>
                </c:pt>
                <c:pt idx="3">
                  <c:v>1.2</c:v>
                </c:pt>
                <c:pt idx="4">
                  <c:v>0</c:v>
                </c:pt>
              </c:numCache>
            </c:numRef>
          </c:val>
        </c:ser>
        <c:ser>
          <c:idx val="1"/>
          <c:order val="1"/>
          <c:tx>
            <c:strRef>
              <c:f>Sheet12!$D$1:$D$2</c:f>
              <c:strCache>
                <c:ptCount val="2"/>
                <c:pt idx="0">
                  <c:v>Wet site</c:v>
                </c:pt>
              </c:strCache>
            </c:strRef>
          </c:tx>
          <c:spPr>
            <a:solidFill>
              <a:srgbClr val="92D050"/>
            </a:solidFill>
            <a:ln>
              <a:noFill/>
            </a:ln>
            <a:effectLst/>
          </c:spPr>
          <c:invertIfNegative val="0"/>
          <c:cat>
            <c:strRef>
              <c:f>Sheet12!$B$3:$B$7</c:f>
              <c:strCache>
                <c:ptCount val="5"/>
                <c:pt idx="0">
                  <c:v>River water</c:v>
                </c:pt>
                <c:pt idx="1">
                  <c:v>Communal taps</c:v>
                </c:pt>
                <c:pt idx="2">
                  <c:v>Household taps</c:v>
                </c:pt>
                <c:pt idx="3">
                  <c:v>Springs</c:v>
                </c:pt>
                <c:pt idx="4">
                  <c:v>Other</c:v>
                </c:pt>
              </c:strCache>
            </c:strRef>
          </c:cat>
          <c:val>
            <c:numRef>
              <c:f>Sheet12!$D$3:$D$7</c:f>
              <c:numCache>
                <c:formatCode>0.00</c:formatCode>
                <c:ptCount val="5"/>
                <c:pt idx="0">
                  <c:v>37.700000000000003</c:v>
                </c:pt>
                <c:pt idx="1">
                  <c:v>41.2</c:v>
                </c:pt>
                <c:pt idx="2">
                  <c:v>15.3</c:v>
                </c:pt>
                <c:pt idx="3">
                  <c:v>67.099999999999994</c:v>
                </c:pt>
                <c:pt idx="4">
                  <c:v>1.2</c:v>
                </c:pt>
              </c:numCache>
            </c:numRef>
          </c:val>
        </c:ser>
        <c:dLbls>
          <c:showLegendKey val="0"/>
          <c:showVal val="0"/>
          <c:showCatName val="0"/>
          <c:showSerName val="0"/>
          <c:showPercent val="0"/>
          <c:showBubbleSize val="0"/>
        </c:dLbls>
        <c:gapWidth val="51"/>
        <c:overlap val="-2"/>
        <c:axId val="489617936"/>
        <c:axId val="489612056"/>
      </c:barChart>
      <c:catAx>
        <c:axId val="4896179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Water source</a:t>
                </a:r>
              </a:p>
            </c:rich>
          </c:tx>
          <c:layout>
            <c:manualLayout>
              <c:xMode val="edge"/>
              <c:yMode val="edge"/>
              <c:x val="0.3897751440863706"/>
              <c:y val="0.796936227566148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9612056"/>
        <c:crosses val="autoZero"/>
        <c:auto val="1"/>
        <c:lblAlgn val="ctr"/>
        <c:lblOffset val="100"/>
        <c:noMultiLvlLbl val="0"/>
      </c:catAx>
      <c:valAx>
        <c:axId val="48961205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a:t>Proportion of households (%)</a:t>
                </a:r>
              </a:p>
            </c:rich>
          </c:tx>
          <c:layout>
            <c:manualLayout>
              <c:xMode val="edge"/>
              <c:yMode val="edge"/>
              <c:x val="3.4364261168384883E-2"/>
              <c:y val="0.171996524083138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96179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CD779-8F00-4165-AE33-CF6CE2C1DD90}" type="datetimeFigureOut">
              <a:rPr lang="en-ZA" smtClean="0"/>
              <a:t>2015-11-05</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96177-231D-4CAE-A912-1A134A10281C}" type="slidenum">
              <a:rPr lang="en-ZA" smtClean="0"/>
              <a:t>‹#›</a:t>
            </a:fld>
            <a:endParaRPr lang="en-ZA"/>
          </a:p>
        </p:txBody>
      </p:sp>
    </p:spTree>
    <p:extLst>
      <p:ext uri="{BB962C8B-B14F-4D97-AF65-F5344CB8AC3E}">
        <p14:creationId xmlns:p14="http://schemas.microsoft.com/office/powerpoint/2010/main" val="298244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Rural households in southern Africa’s dry forests and woodlands are inherently vulnerable, exposed to multiple stressors. To sustainably manage this vulnerability, many households depend on the goods and services (including provisioning services) the surrounding ecosystem provides. These provide direct benefits, indirect benefits, income-generating opportunities, safety-net functions and possibly contribute to climate change adaptation. Ecosystem change and loss may increase vulnerability, threatening sources of food, raw materials, water and medicine. </a:t>
            </a:r>
            <a:r>
              <a:rPr lang="en-ZA" sz="1200" kern="1200" dirty="0" smtClean="0">
                <a:solidFill>
                  <a:schemeClr val="tx1"/>
                </a:solidFill>
                <a:effectLst/>
                <a:latin typeface="+mn-lt"/>
                <a:ea typeface="+mn-ea"/>
                <a:cs typeface="+mn-cs"/>
              </a:rPr>
              <a:t>It is argued that the </a:t>
            </a:r>
            <a:r>
              <a:rPr lang="en-ZA" sz="1200" kern="1200" dirty="0" smtClean="0">
                <a:solidFill>
                  <a:schemeClr val="tx1"/>
                </a:solidFill>
                <a:effectLst/>
                <a:latin typeface="+mn-lt"/>
                <a:ea typeface="+mn-ea"/>
                <a:cs typeface="+mn-cs"/>
              </a:rPr>
              <a:t>provisioning services concept can be used to support conservation and livelihood improvements. </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This research presents some</a:t>
            </a:r>
            <a:r>
              <a:rPr lang="en-ZA" sz="1200" kern="1200" baseline="0" dirty="0" smtClean="0">
                <a:solidFill>
                  <a:schemeClr val="tx1"/>
                </a:solidFill>
                <a:effectLst/>
                <a:latin typeface="+mn-lt"/>
                <a:ea typeface="+mn-ea"/>
                <a:cs typeface="+mn-cs"/>
              </a:rPr>
              <a:t> of the initial findings from my PhD research.</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a:t>
            </a:fld>
            <a:endParaRPr lang="en-ZA"/>
          </a:p>
        </p:txBody>
      </p:sp>
    </p:spTree>
    <p:extLst>
      <p:ext uri="{BB962C8B-B14F-4D97-AF65-F5344CB8AC3E}">
        <p14:creationId xmlns:p14="http://schemas.microsoft.com/office/powerpoint/2010/main" val="65718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10</a:t>
            </a:fld>
            <a:endParaRPr lang="en-ZA"/>
          </a:p>
        </p:txBody>
      </p:sp>
    </p:spTree>
    <p:extLst>
      <p:ext uri="{BB962C8B-B14F-4D97-AF65-F5344CB8AC3E}">
        <p14:creationId xmlns:p14="http://schemas.microsoft.com/office/powerpoint/2010/main" val="97451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Wild food makes</a:t>
            </a:r>
            <a:r>
              <a:rPr lang="en-ZA" baseline="0" dirty="0" smtClean="0"/>
              <a:t> contributes to households in both sites. Most noticeable difference is with </a:t>
            </a:r>
            <a:r>
              <a:rPr lang="en-ZA" baseline="0" dirty="0" err="1" smtClean="0"/>
              <a:t>bushmeat</a:t>
            </a:r>
            <a:r>
              <a:rPr lang="en-ZA" baseline="0" dirty="0" smtClean="0"/>
              <a:t>. </a:t>
            </a:r>
          </a:p>
          <a:p>
            <a:endParaRPr lang="en-ZA" baseline="0" dirty="0" smtClean="0"/>
          </a:p>
          <a:p>
            <a:r>
              <a:rPr lang="en-ZA" baseline="0" dirty="0" smtClean="0"/>
              <a:t>Issue of availability – wild herbs eaten by over grazing cattle, fruits washed away in floods, </a:t>
            </a:r>
            <a:r>
              <a:rPr lang="en-ZA" baseline="0" dirty="0" err="1" smtClean="0"/>
              <a:t>bushmeat</a:t>
            </a:r>
            <a:r>
              <a:rPr lang="en-ZA" baseline="0" dirty="0" smtClean="0"/>
              <a:t> (issue of poaching and illegality).</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11</a:t>
            </a:fld>
            <a:endParaRPr lang="en-ZA"/>
          </a:p>
        </p:txBody>
      </p:sp>
    </p:spTree>
    <p:extLst>
      <p:ext uri="{BB962C8B-B14F-4D97-AF65-F5344CB8AC3E}">
        <p14:creationId xmlns:p14="http://schemas.microsoft.com/office/powerpoint/2010/main" val="230669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Issue of river &amp; springs drying</a:t>
            </a:r>
          </a:p>
          <a:p>
            <a:r>
              <a:rPr lang="en-ZA" dirty="0" smtClean="0"/>
              <a:t>Dependence on rainfall</a:t>
            </a:r>
          </a:p>
          <a:p>
            <a:r>
              <a:rPr lang="en-ZA" dirty="0" smtClean="0"/>
              <a:t>Collect from rainfall but</a:t>
            </a:r>
            <a:r>
              <a:rPr lang="en-ZA" baseline="0" dirty="0" smtClean="0"/>
              <a:t> also from communal taps but this supply is variable – poor infrastructure, cost of diesel, etc. </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12</a:t>
            </a:fld>
            <a:endParaRPr lang="en-ZA"/>
          </a:p>
        </p:txBody>
      </p:sp>
    </p:spTree>
    <p:extLst>
      <p:ext uri="{BB962C8B-B14F-4D97-AF65-F5344CB8AC3E}">
        <p14:creationId xmlns:p14="http://schemas.microsoft.com/office/powerpoint/2010/main" val="132009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Impacts on water availability, livestock loss, NTFP availability, food availability, crop production, grazing, disease</a:t>
            </a:r>
            <a:r>
              <a:rPr lang="en-ZA" baseline="0" dirty="0" smtClean="0"/>
              <a:t> &amp; death, wild fires, trees &amp; grass die, increased conflict with wildlife</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13</a:t>
            </a:fld>
            <a:endParaRPr lang="en-ZA"/>
          </a:p>
        </p:txBody>
      </p:sp>
    </p:spTree>
    <p:extLst>
      <p:ext uri="{BB962C8B-B14F-4D97-AF65-F5344CB8AC3E}">
        <p14:creationId xmlns:p14="http://schemas.microsoft.com/office/powerpoint/2010/main" val="2690368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Impacts include: fences washed away,</a:t>
            </a:r>
            <a:r>
              <a:rPr lang="en-ZA" baseline="0" dirty="0" smtClean="0"/>
              <a:t> irrigation pipes/pumps washed away, crops washed away, top soil washed away, lives lost, increased disease, livestock lost &amp; diseased, access restricted, electricity supply disrupted, houses/buildings damaged, fruit trees washed away, grazing damaged, roads/bridges washed away, water sources affected</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14</a:t>
            </a:fld>
            <a:endParaRPr lang="en-ZA"/>
          </a:p>
        </p:txBody>
      </p:sp>
    </p:spTree>
    <p:extLst>
      <p:ext uri="{BB962C8B-B14F-4D97-AF65-F5344CB8AC3E}">
        <p14:creationId xmlns:p14="http://schemas.microsoft.com/office/powerpoint/2010/main" val="70345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Taking into consideration</a:t>
            </a:r>
            <a:r>
              <a:rPr lang="en-ZA" baseline="0" dirty="0" smtClean="0"/>
              <a:t> the identified impacts of droughts and floods, respondents were asked to identify what could be done to lessen the impact of future climate extremes.</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15</a:t>
            </a:fld>
            <a:endParaRPr lang="en-ZA"/>
          </a:p>
        </p:txBody>
      </p:sp>
    </p:spTree>
    <p:extLst>
      <p:ext uri="{BB962C8B-B14F-4D97-AF65-F5344CB8AC3E}">
        <p14:creationId xmlns:p14="http://schemas.microsoft.com/office/powerpoint/2010/main" val="4036971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Ecosystem-based adaptation: “A set of adaptation policies or measures that consider the role of ecosystem services in reducing the vulnerability of society to climate change in a multi-</a:t>
            </a:r>
            <a:r>
              <a:rPr lang="en-ZA" sz="1200" kern="1200" dirty="0" err="1" smtClean="0">
                <a:solidFill>
                  <a:schemeClr val="tx1"/>
                </a:solidFill>
                <a:effectLst/>
                <a:latin typeface="+mn-lt"/>
                <a:ea typeface="+mn-ea"/>
                <a:cs typeface="+mn-cs"/>
              </a:rPr>
              <a:t>sectoral</a:t>
            </a:r>
            <a:r>
              <a:rPr lang="en-ZA" sz="1200" kern="1200" dirty="0" smtClean="0">
                <a:solidFill>
                  <a:schemeClr val="tx1"/>
                </a:solidFill>
                <a:effectLst/>
                <a:latin typeface="+mn-lt"/>
                <a:ea typeface="+mn-ea"/>
                <a:cs typeface="+mn-cs"/>
              </a:rPr>
              <a:t> and multi-scale approach”</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Community-based adaptation: “A community led process, based on communities’ priorities, needs, knowledge and capacities which should empower people to plan for and cope with the impacts of climate change.</a:t>
            </a:r>
            <a:endParaRPr lang="en-ZA" sz="1200" dirty="0" smtClean="0"/>
          </a:p>
          <a:p>
            <a:endParaRPr lang="en-ZA" dirty="0" smtClean="0"/>
          </a:p>
          <a:p>
            <a:r>
              <a:rPr lang="en-US" dirty="0" smtClean="0">
                <a:solidFill>
                  <a:schemeClr val="bg1"/>
                </a:solidFill>
              </a:rPr>
              <a:t> </a:t>
            </a:r>
            <a:r>
              <a:rPr lang="en-ZA" sz="1200" kern="1200" dirty="0" smtClean="0">
                <a:solidFill>
                  <a:schemeClr val="tx1"/>
                </a:solidFill>
                <a:effectLst/>
                <a:latin typeface="+mn-lt"/>
                <a:ea typeface="+mn-ea"/>
                <a:cs typeface="+mn-cs"/>
              </a:rPr>
              <a:t>Land-based livelihood strategies and provisioning services differ between the sites. Provisioning services play a greater role in the drier site, contributing towards fuel, food and water security. Animal husbandry dominates in this site. These findings suggest past adaptations to climate but questions are raised as to whether they will withstand future changes. Multiple stressors were identified at the household and community levels including historical and seasonal changes in the availability and use of provisioning services. </a:t>
            </a:r>
          </a:p>
          <a:p>
            <a:r>
              <a:rPr lang="en-ZA" sz="1200" kern="1200" dirty="0" smtClean="0">
                <a:solidFill>
                  <a:schemeClr val="tx1"/>
                </a:solidFill>
                <a:effectLst/>
                <a:latin typeface="+mn-lt"/>
                <a:ea typeface="+mn-ea"/>
                <a:cs typeface="+mn-cs"/>
              </a:rPr>
              <a:t>The findings of this research contribute towards an increased understanding of the role of provisioning services in rural livelihoods, and in households’ response to climate variability and change. This understanding is needed to enable the sustainable stewardship of social-ecological systems and the services they generate. This is important given the increasing recognition that well managed ecosystems can help households adapt to both current hazards and future climate change. </a:t>
            </a:r>
          </a:p>
          <a:p>
            <a:endParaRPr lang="en-Z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provisioning services can increase the adaptive capacity of the society. Together with the other ecosystem services (e.g. regulating services), attention needs to be paid to the provisioning services in place, the current role they play and their potential role in helping rural households cope with climate variability and change.</a:t>
            </a:r>
            <a:endParaRPr lang="en-GB" altLang="en-US" sz="1100" dirty="0" smtClean="0"/>
          </a:p>
          <a:p>
            <a:endParaRPr lang="en-ZA" dirty="0" smtClean="0"/>
          </a:p>
          <a:p>
            <a:pPr eaLnBrk="1" hangingPunct="1">
              <a:spcBef>
                <a:spcPct val="0"/>
              </a:spcBef>
            </a:pPr>
            <a:endParaRPr lang="en-ZA" altLang="en-US" dirty="0" smtClean="0"/>
          </a:p>
          <a:p>
            <a:pPr eaLnBrk="1" hangingPunct="1">
              <a:spcBef>
                <a:spcPct val="0"/>
              </a:spcBef>
            </a:pPr>
            <a:endParaRPr lang="en-ZA" altLang="en-US" dirty="0" smtClean="0"/>
          </a:p>
          <a:p>
            <a:pPr eaLnBrk="1" hangingPunct="1">
              <a:spcBef>
                <a:spcPct val="0"/>
              </a:spcBef>
            </a:pPr>
            <a:endParaRPr lang="en-ZA" altLang="en-US" dirty="0"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2FB6AC-B0F1-4AAA-ABED-1AFDAD2A8677}" type="slidenum">
              <a:rPr lang="en-ZA" smtClean="0"/>
              <a:pPr fontAlgn="base">
                <a:spcBef>
                  <a:spcPct val="0"/>
                </a:spcBef>
                <a:spcAft>
                  <a:spcPct val="0"/>
                </a:spcAft>
                <a:defRPr/>
              </a:pPr>
              <a:t>16</a:t>
            </a:fld>
            <a:endParaRPr lang="en-ZA" smtClean="0"/>
          </a:p>
        </p:txBody>
      </p:sp>
    </p:spTree>
    <p:extLst>
      <p:ext uri="{BB962C8B-B14F-4D97-AF65-F5344CB8AC3E}">
        <p14:creationId xmlns:p14="http://schemas.microsoft.com/office/powerpoint/2010/main" val="406101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Thanks also to the communities of </a:t>
            </a:r>
            <a:r>
              <a:rPr lang="en-ZA" dirty="0" err="1" smtClean="0"/>
              <a:t>Bennde</a:t>
            </a:r>
            <a:r>
              <a:rPr lang="en-ZA" dirty="0" smtClean="0"/>
              <a:t> Mutale and </a:t>
            </a:r>
            <a:r>
              <a:rPr lang="en-ZA" dirty="0" err="1" smtClean="0"/>
              <a:t>Vondo</a:t>
            </a:r>
            <a:r>
              <a:rPr lang="en-ZA" dirty="0" smtClean="0"/>
              <a:t> as well as my research assistants.</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17</a:t>
            </a:fld>
            <a:endParaRPr lang="en-ZA"/>
          </a:p>
        </p:txBody>
      </p:sp>
    </p:spTree>
    <p:extLst>
      <p:ext uri="{BB962C8B-B14F-4D97-AF65-F5344CB8AC3E}">
        <p14:creationId xmlns:p14="http://schemas.microsoft.com/office/powerpoint/2010/main" val="403497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research explores the role of provisioning services in households’ livelihoods,</a:t>
            </a:r>
            <a:r>
              <a:rPr lang="en-ZA" sz="1200" kern="1200" baseline="0" dirty="0" smtClean="0">
                <a:solidFill>
                  <a:schemeClr val="tx1"/>
                </a:solidFill>
                <a:effectLst/>
                <a:latin typeface="+mn-lt"/>
                <a:ea typeface="+mn-ea"/>
                <a:cs typeface="+mn-cs"/>
              </a:rPr>
              <a:t> particularly in their </a:t>
            </a:r>
            <a:r>
              <a:rPr lang="en-ZA" sz="1200" kern="1200" dirty="0" smtClean="0">
                <a:solidFill>
                  <a:schemeClr val="tx1"/>
                </a:solidFill>
                <a:effectLst/>
                <a:latin typeface="+mn-lt"/>
                <a:ea typeface="+mn-ea"/>
                <a:cs typeface="+mn-cs"/>
              </a:rPr>
              <a:t>response to vulnerability in the woodlands of Venda, Limpopo Province, South Africa. Multiple stressors were considered, including climate variability and change. Past incidences of droughts and floods are explored. Conversely, the impact of increased vulnerability on provisioning services was examined. The ongoing research aims to explore future climate change scenarios and the role of provisioning services in household adaptation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This research aims to contribute towards the growing dialogue on CC adaptation focusing particularly on the role of forests &amp; woodlands in the adaptation strategies of rural households in South Africa.</a:t>
            </a:r>
            <a:endParaRPr lang="en-ZA" dirty="0" smtClean="0"/>
          </a:p>
        </p:txBody>
      </p:sp>
      <p:sp>
        <p:nvSpPr>
          <p:cNvPr id="4" name="Slide Number Placeholder 3"/>
          <p:cNvSpPr>
            <a:spLocks noGrp="1"/>
          </p:cNvSpPr>
          <p:nvPr>
            <p:ph type="sldNum" sz="quarter" idx="10"/>
          </p:nvPr>
        </p:nvSpPr>
        <p:spPr/>
        <p:txBody>
          <a:bodyPr/>
          <a:lstStyle/>
          <a:p>
            <a:fld id="{D4996177-231D-4CAE-A912-1A134A10281C}" type="slidenum">
              <a:rPr lang="en-ZA" smtClean="0"/>
              <a:t>2</a:t>
            </a:fld>
            <a:endParaRPr lang="en-ZA"/>
          </a:p>
        </p:txBody>
      </p:sp>
    </p:spTree>
    <p:extLst>
      <p:ext uri="{BB962C8B-B14F-4D97-AF65-F5344CB8AC3E}">
        <p14:creationId xmlns:p14="http://schemas.microsoft.com/office/powerpoint/2010/main" val="290185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Sustainable Livelihoods Framework remains a popular framework for exploring</a:t>
            </a:r>
            <a:r>
              <a:rPr lang="en-ZA" sz="1200" kern="1200" baseline="0" dirty="0" smtClean="0">
                <a:solidFill>
                  <a:schemeClr val="tx1"/>
                </a:solidFill>
                <a:effectLst/>
                <a:latin typeface="+mn-lt"/>
                <a:ea typeface="+mn-ea"/>
                <a:cs typeface="+mn-cs"/>
              </a:rPr>
              <a:t> rural livelihoods, including household strategies and assets, households vulnerability context, as well as their proposed </a:t>
            </a:r>
            <a:r>
              <a:rPr lang="en-ZA" sz="1200" kern="1200" dirty="0" smtClean="0">
                <a:solidFill>
                  <a:schemeClr val="tx1"/>
                </a:solidFill>
                <a:effectLst/>
                <a:latin typeface="+mn-lt"/>
                <a:ea typeface="+mn-ea"/>
                <a:cs typeface="+mn-cs"/>
              </a:rPr>
              <a:t>livelihood outcomes. How these dimensions are analysed</a:t>
            </a:r>
            <a:r>
              <a:rPr lang="en-ZA" sz="1200" kern="1200" baseline="0" dirty="0" smtClean="0">
                <a:solidFill>
                  <a:schemeClr val="tx1"/>
                </a:solidFill>
                <a:effectLst/>
                <a:latin typeface="+mn-lt"/>
                <a:ea typeface="+mn-ea"/>
                <a:cs typeface="+mn-cs"/>
              </a:rPr>
              <a:t>, is determined by the objectives of the research. The results presented here are considered specifically through a climate lens with a focus on the role of provisioning services in rural livelihoods in general and in response to vulnerability in particular. </a:t>
            </a:r>
            <a:r>
              <a:rPr lang="en-ZA" sz="1200" kern="1200" dirty="0" smtClean="0">
                <a:solidFill>
                  <a:schemeClr val="tx1"/>
                </a:solidFill>
                <a:effectLst/>
                <a:latin typeface="+mn-lt"/>
                <a:ea typeface="+mn-ea"/>
                <a:cs typeface="+mn-cs"/>
              </a:rPr>
              <a:t> This role in reducing vulnerability and helping households cope has been gaining increasing attention in the climate change agenda, particularly with respect to adaptation.</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Provisional findings. Climate as a variable needs</a:t>
            </a:r>
            <a:r>
              <a:rPr lang="en-ZA" sz="1200" kern="1200" baseline="0" dirty="0" smtClean="0">
                <a:solidFill>
                  <a:schemeClr val="tx1"/>
                </a:solidFill>
                <a:effectLst/>
                <a:latin typeface="+mn-lt"/>
                <a:ea typeface="+mn-ea"/>
                <a:cs typeface="+mn-cs"/>
              </a:rPr>
              <a:t> to be compared to other variables, such as wealth, gender, etc</a:t>
            </a:r>
            <a:r>
              <a:rPr lang="en-ZA" sz="1200" kern="1200" baseline="0" dirty="0" smtClean="0">
                <a:solidFill>
                  <a:schemeClr val="tx1"/>
                </a:solidFill>
                <a:effectLst/>
                <a:latin typeface="+mn-lt"/>
                <a:ea typeface="+mn-ea"/>
                <a:cs typeface="+mn-cs"/>
              </a:rPr>
              <a:t>.</a:t>
            </a:r>
          </a:p>
          <a:p>
            <a:endParaRPr lang="en-ZA"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Rural households are exposed to a range of shocks, trends and seasonal fluctuations over which households have limited or no control.</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Households in both villages were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interviewed about the shocks, trends and seasonality to which they are vulnerable. Multiple stressors were identified</a:t>
            </a:r>
            <a:r>
              <a:rPr lang="en-ZA" sz="1200" kern="1200" baseline="0" dirty="0" smtClean="0">
                <a:solidFill>
                  <a:schemeClr val="tx1"/>
                </a:solidFill>
                <a:effectLst/>
                <a:latin typeface="+mn-lt"/>
                <a:ea typeface="+mn-ea"/>
                <a:cs typeface="+mn-cs"/>
              </a:rPr>
              <a:t> in both sites. </a:t>
            </a:r>
            <a:r>
              <a:rPr lang="en-ZA" sz="1200" kern="1200" dirty="0" smtClean="0">
                <a:solidFill>
                  <a:schemeClr val="tx1"/>
                </a:solidFill>
                <a:effectLst/>
                <a:latin typeface="+mn-lt"/>
                <a:ea typeface="+mn-ea"/>
                <a:cs typeface="+mn-cs"/>
              </a:rPr>
              <a:t>This data is still in the process of being analysed.</a:t>
            </a:r>
          </a:p>
          <a:p>
            <a:r>
              <a:rPr lang="en-Z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While climate variability and change may not always be the most important stresses affecting a specific community, they should be considered, particularly in communities characterised by climate sensitive and/or natural resource dependent livelihoods</a:t>
            </a:r>
            <a:endParaRPr lang="en-ZA" dirty="0" smtClean="0"/>
          </a:p>
          <a:p>
            <a:endParaRPr lang="en-ZA"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defTabSz="914400" eaLnBrk="1" hangingPunct="1">
              <a:spcBef>
                <a:spcPct val="0"/>
              </a:spcBef>
            </a:pPr>
            <a:endParaRPr lang="en-US" altLang="en-US" sz="1100" dirty="0" smtClean="0"/>
          </a:p>
          <a:p>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3</a:t>
            </a:fld>
            <a:endParaRPr lang="en-ZA"/>
          </a:p>
        </p:txBody>
      </p:sp>
    </p:spTree>
    <p:extLst>
      <p:ext uri="{BB962C8B-B14F-4D97-AF65-F5344CB8AC3E}">
        <p14:creationId xmlns:p14="http://schemas.microsoft.com/office/powerpoint/2010/main" val="233915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research was conducted in 2 villages, both in Venda, Limpopo Province. The villages fall within different rainfall zones, with one receiving notably less annual rainfall than the other. Although only about 90km apart. Selecting sites with different annual rainfall, was intended to test how provisioning services, livelihood strategies, vulnerability, coping and adaptation strategies, might differ according to past, present and future climate variability and change.  </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170 households interviewed - 85 households in each village and several community workshops were conducted. Participatory approach key to understanding local vulnerabilities &amp; capacity for adaptation. PRA exercises included historical profiles, seasonal calendars,</a:t>
            </a:r>
            <a:r>
              <a:rPr lang="en-ZA" sz="1200" kern="1200" baseline="0" dirty="0" smtClean="0">
                <a:solidFill>
                  <a:schemeClr val="tx1"/>
                </a:solidFill>
                <a:effectLst/>
                <a:latin typeface="+mn-lt"/>
                <a:ea typeface="+mn-ea"/>
                <a:cs typeface="+mn-cs"/>
              </a:rPr>
              <a:t> time trend exercises, problem tree and impact chain exercises.</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Venda,</a:t>
            </a:r>
            <a:r>
              <a:rPr lang="en-ZA" sz="1200" kern="1200" baseline="0" dirty="0" smtClean="0">
                <a:solidFill>
                  <a:schemeClr val="tx1"/>
                </a:solidFill>
                <a:effectLst/>
                <a:latin typeface="+mn-lt"/>
                <a:ea typeface="+mn-ea"/>
                <a:cs typeface="+mn-cs"/>
              </a:rPr>
              <a:t> formerly designated as a homeland by South Africa’s previous apartheid </a:t>
            </a:r>
            <a:r>
              <a:rPr lang="en-ZA" sz="1200" kern="1200" baseline="0" dirty="0" err="1" smtClean="0">
                <a:solidFill>
                  <a:schemeClr val="tx1"/>
                </a:solidFill>
                <a:effectLst/>
                <a:latin typeface="+mn-lt"/>
                <a:ea typeface="+mn-ea"/>
                <a:cs typeface="+mn-cs"/>
              </a:rPr>
              <a:t>govt</a:t>
            </a:r>
            <a:r>
              <a:rPr lang="en-ZA" sz="1200" kern="1200" baseline="0" dirty="0" smtClean="0">
                <a:solidFill>
                  <a:schemeClr val="tx1"/>
                </a:solidFill>
                <a:effectLst/>
                <a:latin typeface="+mn-lt"/>
                <a:ea typeface="+mn-ea"/>
                <a:cs typeface="+mn-cs"/>
              </a:rPr>
              <a:t>, still bears the scars of its history and is characterised by </a:t>
            </a:r>
            <a:r>
              <a:rPr lang="en-ZA" sz="1200" kern="1200" dirty="0" smtClean="0">
                <a:solidFill>
                  <a:schemeClr val="tx1"/>
                </a:solidFill>
                <a:effectLst/>
                <a:latin typeface="+mn-lt"/>
                <a:ea typeface="+mn-ea"/>
                <a:cs typeface="+mn-cs"/>
              </a:rPr>
              <a:t>poor service provision, low levels of development and, a reliance on a variety of livelihood strategies including arable agriculture, animal husbandry, formal and informal employment, government grants and the use and sale of natural resources. </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4</a:t>
            </a:fld>
            <a:endParaRPr lang="en-ZA"/>
          </a:p>
        </p:txBody>
      </p:sp>
    </p:spTree>
    <p:extLst>
      <p:ext uri="{BB962C8B-B14F-4D97-AF65-F5344CB8AC3E}">
        <p14:creationId xmlns:p14="http://schemas.microsoft.com/office/powerpoint/2010/main" val="272309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Households in both communities engage in a diversity</a:t>
            </a:r>
            <a:r>
              <a:rPr lang="en-ZA" baseline="0" dirty="0" smtClean="0"/>
              <a:t> of livelihood strategies. Similar proportions of households engage in the respective off-farm livelihood strategies but there are differences in the land-based strategies. Not with NTFPs but with arable agriculture and animal husbandry in particular</a:t>
            </a:r>
            <a:r>
              <a:rPr lang="en-ZA" baseline="0" dirty="0" smtClean="0"/>
              <a:t>.</a:t>
            </a:r>
          </a:p>
          <a:p>
            <a:endParaRPr lang="en-ZA" baseline="0" dirty="0" smtClean="0"/>
          </a:p>
          <a:p>
            <a:r>
              <a:rPr lang="en-ZA" baseline="0" dirty="0" smtClean="0"/>
              <a:t>Engaging in </a:t>
            </a:r>
            <a:r>
              <a:rPr lang="en-ZA" baseline="0" dirty="0" err="1" smtClean="0"/>
              <a:t>diffierent</a:t>
            </a:r>
            <a:r>
              <a:rPr lang="en-ZA" baseline="0" dirty="0" smtClean="0"/>
              <a:t> livelihoods opens people up to a specific set of opportunities and challenges.</a:t>
            </a:r>
            <a:endParaRPr lang="en-ZA" baseline="0" dirty="0" smtClean="0"/>
          </a:p>
          <a:p>
            <a:endParaRPr lang="en-ZA" baseline="0" dirty="0" smtClean="0"/>
          </a:p>
          <a:p>
            <a:r>
              <a:rPr lang="en-ZA" sz="1200" kern="1200" dirty="0" smtClean="0">
                <a:solidFill>
                  <a:schemeClr val="tx1"/>
                </a:solidFill>
                <a:effectLst/>
                <a:latin typeface="+mn-lt"/>
                <a:ea typeface="+mn-ea"/>
                <a:cs typeface="+mn-cs"/>
              </a:rPr>
              <a:t>These findings suggest past adaptations to climate but questions are raised as to whether they will withstand future changes. Multiple stressors were identified at the household and community levels including historical and seasonal changes in the availability and use of provisioning services. </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Not only are there differences between the land-based</a:t>
            </a:r>
            <a:r>
              <a:rPr lang="en-ZA" sz="1200" kern="1200" baseline="0" dirty="0" smtClean="0">
                <a:solidFill>
                  <a:schemeClr val="tx1"/>
                </a:solidFill>
                <a:effectLst/>
                <a:latin typeface="+mn-lt"/>
                <a:ea typeface="+mn-ea"/>
                <a:cs typeface="+mn-cs"/>
              </a:rPr>
              <a:t> strategies, but also differences within each strategy. For example….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Surrounding</a:t>
            </a:r>
            <a:r>
              <a:rPr lang="en-ZA" sz="1200" kern="1200" baseline="0" dirty="0" smtClean="0">
                <a:solidFill>
                  <a:schemeClr val="tx1"/>
                </a:solidFill>
                <a:effectLst/>
                <a:latin typeface="+mn-lt"/>
                <a:ea typeface="+mn-ea"/>
                <a:cs typeface="+mn-cs"/>
              </a:rPr>
              <a:t> land uses vary – conservation and NTFP collection vs. tea &amp; timber plantations</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5</a:t>
            </a:fld>
            <a:endParaRPr lang="en-ZA"/>
          </a:p>
        </p:txBody>
      </p:sp>
    </p:spTree>
    <p:extLst>
      <p:ext uri="{BB962C8B-B14F-4D97-AF65-F5344CB8AC3E}">
        <p14:creationId xmlns:p14="http://schemas.microsoft.com/office/powerpoint/2010/main" val="919905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Livelihood ranking</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6</a:t>
            </a:fld>
            <a:endParaRPr lang="en-ZA"/>
          </a:p>
        </p:txBody>
      </p:sp>
    </p:spTree>
    <p:extLst>
      <p:ext uri="{BB962C8B-B14F-4D97-AF65-F5344CB8AC3E}">
        <p14:creationId xmlns:p14="http://schemas.microsoft.com/office/powerpoint/2010/main" val="113111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Renowned</a:t>
            </a:r>
            <a:r>
              <a:rPr lang="en-ZA" baseline="0" dirty="0" smtClean="0"/>
              <a:t> traditional healer.</a:t>
            </a:r>
          </a:p>
          <a:p>
            <a:pPr marL="171450" indent="-171450">
              <a:buFont typeface="Arial" panose="020B0604020202020204" pitchFamily="34" charset="0"/>
              <a:buChar char="•"/>
            </a:pPr>
            <a:r>
              <a:rPr lang="en-ZA" baseline="0" dirty="0" smtClean="0"/>
              <a:t>Less competition from livestock – overgrazing</a:t>
            </a:r>
          </a:p>
          <a:p>
            <a:pPr marL="171450" indent="-171450">
              <a:buFont typeface="Arial" panose="020B0604020202020204" pitchFamily="34" charset="0"/>
              <a:buChar char="•"/>
            </a:pPr>
            <a:r>
              <a:rPr lang="en-ZA" baseline="0" dirty="0" smtClean="0"/>
              <a:t>Pockets of forests have been maintained – important cultural links to forests and forests &amp; water sources in particular.</a:t>
            </a:r>
          </a:p>
          <a:p>
            <a:pPr marL="171450" indent="-171450">
              <a:buFont typeface="Arial" panose="020B0604020202020204" pitchFamily="34" charset="0"/>
              <a:buChar char="•"/>
            </a:pPr>
            <a:r>
              <a:rPr lang="en-ZA" baseline="0" dirty="0" smtClean="0"/>
              <a:t>Travels distances to collect.</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7</a:t>
            </a:fld>
            <a:endParaRPr lang="en-ZA"/>
          </a:p>
        </p:txBody>
      </p:sp>
    </p:spTree>
    <p:extLst>
      <p:ext uri="{BB962C8B-B14F-4D97-AF65-F5344CB8AC3E}">
        <p14:creationId xmlns:p14="http://schemas.microsoft.com/office/powerpoint/2010/main" val="281569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smtClean="0"/>
              <a:t>Vondo</a:t>
            </a:r>
            <a:r>
              <a:rPr lang="en-ZA" baseline="0" dirty="0" smtClean="0"/>
              <a:t> – only remnants of forest (sacred sites). Land conversion. Regulations on harvesting fresh wood. Shift away to collecting wood from exotics.</a:t>
            </a:r>
          </a:p>
          <a:p>
            <a:endParaRPr lang="en-ZA" baseline="0" dirty="0" smtClean="0"/>
          </a:p>
          <a:p>
            <a:r>
              <a:rPr lang="en-ZA" baseline="0" dirty="0" err="1" smtClean="0"/>
              <a:t>Bennde</a:t>
            </a:r>
            <a:r>
              <a:rPr lang="en-ZA" baseline="0" dirty="0" smtClean="0"/>
              <a:t> – also rules on harvesting fresh wood and increasing pressure on the dry wood resources especially since several households engage in the sale of wood and outsiders come into the area to harvest, leaving with truck &amp; trailer loads.</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8</a:t>
            </a:fld>
            <a:endParaRPr lang="en-ZA"/>
          </a:p>
        </p:txBody>
      </p:sp>
    </p:spTree>
    <p:extLst>
      <p:ext uri="{BB962C8B-B14F-4D97-AF65-F5344CB8AC3E}">
        <p14:creationId xmlns:p14="http://schemas.microsoft.com/office/powerpoint/2010/main" val="178639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Fibres</a:t>
            </a:r>
            <a:r>
              <a:rPr lang="en-ZA" baseline="0" dirty="0" smtClean="0"/>
              <a:t> including wooden poles for fencing and construction and grass for roofing, are far more important in the dry site where many households still live in traditional structures. In the wet site, declining availability of resources, easier access to urban centres, government housing programs has seen a shift to metal roof sheets (although many households still make their own bricks). Fencing for livestock enclosures less necessary given lower proportion of households with livestock. </a:t>
            </a:r>
          </a:p>
          <a:p>
            <a:endParaRPr lang="en-ZA" baseline="0" dirty="0" smtClean="0"/>
          </a:p>
          <a:p>
            <a:r>
              <a:rPr lang="en-ZA" baseline="0" dirty="0" smtClean="0"/>
              <a:t>Here again however there are issues with ongoing availability. For example, with grass for roofing there is competition with livestock and many of the old collecting areas fall within the Kruger National Park. </a:t>
            </a:r>
            <a:endParaRPr lang="en-ZA" dirty="0"/>
          </a:p>
        </p:txBody>
      </p:sp>
      <p:sp>
        <p:nvSpPr>
          <p:cNvPr id="4" name="Slide Number Placeholder 3"/>
          <p:cNvSpPr>
            <a:spLocks noGrp="1"/>
          </p:cNvSpPr>
          <p:nvPr>
            <p:ph type="sldNum" sz="quarter" idx="10"/>
          </p:nvPr>
        </p:nvSpPr>
        <p:spPr/>
        <p:txBody>
          <a:bodyPr/>
          <a:lstStyle/>
          <a:p>
            <a:fld id="{D4996177-231D-4CAE-A912-1A134A10281C}" type="slidenum">
              <a:rPr lang="en-ZA" smtClean="0"/>
              <a:t>9</a:t>
            </a:fld>
            <a:endParaRPr lang="en-ZA"/>
          </a:p>
        </p:txBody>
      </p:sp>
    </p:spTree>
    <p:extLst>
      <p:ext uri="{BB962C8B-B14F-4D97-AF65-F5344CB8AC3E}">
        <p14:creationId xmlns:p14="http://schemas.microsoft.com/office/powerpoint/2010/main" val="12948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51377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286512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0974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47800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05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1487214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113475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242263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69239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C1615-E490-4D13-BF39-7317808BC081}" type="datetimeFigureOut">
              <a:rPr lang="en-ZA" smtClean="0"/>
              <a:t>2015-11-05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186317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7C1615-E490-4D13-BF39-7317808BC081}" type="datetimeFigureOut">
              <a:rPr lang="en-ZA" smtClean="0"/>
              <a:t>2015-11-05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329889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47C1615-E490-4D13-BF39-7317808BC081}" type="datetimeFigureOut">
              <a:rPr lang="en-ZA" smtClean="0"/>
              <a:t>2015-11-05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75444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7C1615-E490-4D13-BF39-7317808BC081}" type="datetimeFigureOut">
              <a:rPr lang="en-ZA" smtClean="0"/>
              <a:t>2015-11-05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20830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C1615-E490-4D13-BF39-7317808BC081}" type="datetimeFigureOut">
              <a:rPr lang="en-ZA" smtClean="0"/>
              <a:t>2015-11-05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260574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C1615-E490-4D13-BF39-7317808BC081}" type="datetimeFigureOut">
              <a:rPr lang="en-ZA" smtClean="0"/>
              <a:t>2015-11-05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382969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C1615-E490-4D13-BF39-7317808BC081}" type="datetimeFigureOut">
              <a:rPr lang="en-ZA" smtClean="0"/>
              <a:t>2015-11-05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A0939E-CA06-4168-B934-33E83C1494A6}" type="slidenum">
              <a:rPr lang="en-ZA" smtClean="0"/>
              <a:t>‹#›</a:t>
            </a:fld>
            <a:endParaRPr lang="en-ZA"/>
          </a:p>
        </p:txBody>
      </p:sp>
    </p:spTree>
    <p:extLst>
      <p:ext uri="{BB962C8B-B14F-4D97-AF65-F5344CB8AC3E}">
        <p14:creationId xmlns:p14="http://schemas.microsoft.com/office/powerpoint/2010/main" val="362458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7C1615-E490-4D13-BF39-7317808BC081}" type="datetimeFigureOut">
              <a:rPr lang="en-ZA" smtClean="0"/>
              <a:t>2015-11-05</a:t>
            </a:fld>
            <a:endParaRPr lang="en-ZA"/>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1A0939E-CA06-4168-B934-33E83C1494A6}" type="slidenum">
              <a:rPr lang="en-ZA" smtClean="0"/>
              <a:t>‹#›</a:t>
            </a:fld>
            <a:endParaRPr lang="en-ZA"/>
          </a:p>
        </p:txBody>
      </p:sp>
    </p:spTree>
    <p:extLst>
      <p:ext uri="{BB962C8B-B14F-4D97-AF65-F5344CB8AC3E}">
        <p14:creationId xmlns:p14="http://schemas.microsoft.com/office/powerpoint/2010/main" val="566811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a:spLocks noGrp="1" noChangeArrowheads="1"/>
          </p:cNvSpPr>
          <p:nvPr>
            <p:ph type="subTitle" idx="1"/>
          </p:nvPr>
        </p:nvSpPr>
        <p:spPr bwMode="auto">
          <a:xfrm>
            <a:off x="1641971" y="5703639"/>
            <a:ext cx="5826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ZA" altLang="en-US" sz="2400" b="1" dirty="0">
                <a:latin typeface="Calibri" pitchFamily="34" charset="0"/>
              </a:rPr>
              <a:t>Fiona </a:t>
            </a:r>
            <a:r>
              <a:rPr lang="en-ZA" altLang="en-US" sz="2400" b="1" dirty="0" smtClean="0">
                <a:latin typeface="Calibri" pitchFamily="34" charset="0"/>
              </a:rPr>
              <a:t>Paumgarten</a:t>
            </a:r>
            <a:endParaRPr lang="en-ZA" altLang="en-US" sz="2400" b="1" i="1" dirty="0">
              <a:latin typeface="Calibri" pitchFamily="34" charset="0"/>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6165850"/>
            <a:ext cx="38179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60"/>
            <a:ext cx="6282040" cy="4168309"/>
          </a:xfrm>
          <a:prstGeom prst="rect">
            <a:avLst/>
          </a:prstGeom>
          <a:ln w="101600">
            <a:noFill/>
          </a:ln>
        </p:spPr>
      </p:pic>
      <p:pic>
        <p:nvPicPr>
          <p:cNvPr id="3" name="Picture 2"/>
          <p:cNvPicPr>
            <a:picLocks noChangeAspect="1"/>
          </p:cNvPicPr>
          <p:nvPr/>
        </p:nvPicPr>
        <p:blipFill>
          <a:blip r:embed="rId5"/>
          <a:stretch>
            <a:fillRect/>
          </a:stretch>
        </p:blipFill>
        <p:spPr>
          <a:xfrm>
            <a:off x="6444208" y="6223860"/>
            <a:ext cx="2736304" cy="6615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068" y="-1"/>
            <a:ext cx="5523932" cy="4142949"/>
          </a:xfrm>
          <a:prstGeom prst="rect">
            <a:avLst/>
          </a:prstGeom>
        </p:spPr>
      </p:pic>
      <p:sp>
        <p:nvSpPr>
          <p:cNvPr id="8" name="TextBox 7"/>
          <p:cNvSpPr txBox="1"/>
          <p:nvPr/>
        </p:nvSpPr>
        <p:spPr>
          <a:xfrm>
            <a:off x="0" y="4142948"/>
            <a:ext cx="9110662" cy="1569660"/>
          </a:xfrm>
          <a:prstGeom prst="rect">
            <a:avLst/>
          </a:prstGeom>
          <a:solidFill>
            <a:schemeClr val="bg2">
              <a:alpha val="44000"/>
            </a:schemeClr>
          </a:solidFill>
        </p:spPr>
        <p:txBody>
          <a:bodyPr wrap="square" rtlCol="0">
            <a:spAutoFit/>
          </a:bodyPr>
          <a:lstStyle/>
          <a:p>
            <a:pPr algn="ctr"/>
            <a:r>
              <a:rPr lang="en-US" sz="3200" b="1" dirty="0" smtClean="0">
                <a:solidFill>
                  <a:schemeClr val="accent3"/>
                </a:solidFill>
              </a:rPr>
              <a:t>Exploring the role of provisioning services in households’ response to vulnerability in the dry woodlands of Venda, South </a:t>
            </a:r>
            <a:r>
              <a:rPr lang="en-US" sz="3200" b="1" dirty="0" smtClean="0">
                <a:solidFill>
                  <a:schemeClr val="accent3"/>
                </a:solidFill>
              </a:rPr>
              <a:t>Africa</a:t>
            </a:r>
            <a:endParaRPr lang="en-US" sz="3200" b="1" dirty="0" smtClean="0">
              <a:solidFill>
                <a:srgbClr val="FFFF00"/>
              </a:solidFill>
            </a:endParaRPr>
          </a:p>
        </p:txBody>
      </p:sp>
    </p:spTree>
    <p:extLst>
      <p:ext uri="{BB962C8B-B14F-4D97-AF65-F5344CB8AC3E}">
        <p14:creationId xmlns:p14="http://schemas.microsoft.com/office/powerpoint/2010/main" val="2558749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600" y="1618247"/>
            <a:ext cx="8172400" cy="52397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667" r="30702"/>
          <a:stretch/>
        </p:blipFill>
        <p:spPr>
          <a:xfrm>
            <a:off x="7289359" y="1700808"/>
            <a:ext cx="1819145" cy="193997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365"/>
          <a:stretch/>
        </p:blipFill>
        <p:spPr>
          <a:xfrm>
            <a:off x="3563888" y="4517334"/>
            <a:ext cx="1974398" cy="179198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9525" t="5614"/>
          <a:stretch/>
        </p:blipFill>
        <p:spPr>
          <a:xfrm>
            <a:off x="2557871" y="1769122"/>
            <a:ext cx="1939248" cy="194791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098" y="4502807"/>
            <a:ext cx="2408683" cy="180651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1720" y="1697114"/>
            <a:ext cx="2597213" cy="194791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952" y="1702794"/>
            <a:ext cx="1350494" cy="194223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4275" y="4517335"/>
            <a:ext cx="1343989" cy="1791985"/>
          </a:xfrm>
          <a:prstGeom prst="rect">
            <a:avLst/>
          </a:prstGeom>
        </p:spPr>
      </p:pic>
      <p:pic>
        <p:nvPicPr>
          <p:cNvPr id="3789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3668"/>
          <a:stretch/>
        </p:blipFill>
        <p:spPr bwMode="auto">
          <a:xfrm>
            <a:off x="7074568" y="4504214"/>
            <a:ext cx="1973548" cy="180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112098" y="3645024"/>
            <a:ext cx="1337348" cy="369332"/>
          </a:xfrm>
          <a:prstGeom prst="rect">
            <a:avLst/>
          </a:prstGeom>
          <a:noFill/>
        </p:spPr>
        <p:txBody>
          <a:bodyPr wrap="square" rtlCol="0">
            <a:spAutoFit/>
          </a:bodyPr>
          <a:lstStyle/>
          <a:p>
            <a:pPr algn="ctr"/>
            <a:r>
              <a:rPr lang="en-ZA" b="1" dirty="0">
                <a:solidFill>
                  <a:schemeClr val="bg1"/>
                </a:solidFill>
              </a:rPr>
              <a:t>M</a:t>
            </a:r>
            <a:r>
              <a:rPr lang="en-ZA" b="1" dirty="0" smtClean="0">
                <a:solidFill>
                  <a:schemeClr val="bg1"/>
                </a:solidFill>
              </a:rPr>
              <a:t>OROGO</a:t>
            </a:r>
            <a:endParaRPr lang="en-ZA" b="1" dirty="0">
              <a:solidFill>
                <a:schemeClr val="bg1"/>
              </a:solidFill>
            </a:endParaRPr>
          </a:p>
        </p:txBody>
      </p:sp>
      <p:sp>
        <p:nvSpPr>
          <p:cNvPr id="17" name="TextBox 16"/>
          <p:cNvSpPr txBox="1"/>
          <p:nvPr/>
        </p:nvSpPr>
        <p:spPr>
          <a:xfrm>
            <a:off x="2771800" y="3645024"/>
            <a:ext cx="1503869" cy="369332"/>
          </a:xfrm>
          <a:prstGeom prst="rect">
            <a:avLst/>
          </a:prstGeom>
          <a:noFill/>
        </p:spPr>
        <p:txBody>
          <a:bodyPr wrap="square" rtlCol="0">
            <a:spAutoFit/>
          </a:bodyPr>
          <a:lstStyle/>
          <a:p>
            <a:pPr algn="ctr"/>
            <a:r>
              <a:rPr lang="en-ZA" b="1" dirty="0" smtClean="0">
                <a:solidFill>
                  <a:schemeClr val="bg1"/>
                </a:solidFill>
              </a:rPr>
              <a:t>SHIELD BUGS</a:t>
            </a:r>
            <a:endParaRPr lang="en-ZA" b="1" dirty="0">
              <a:solidFill>
                <a:schemeClr val="bg1"/>
              </a:solidFill>
            </a:endParaRPr>
          </a:p>
        </p:txBody>
      </p:sp>
      <p:sp>
        <p:nvSpPr>
          <p:cNvPr id="18" name="TextBox 17"/>
          <p:cNvSpPr txBox="1"/>
          <p:nvPr/>
        </p:nvSpPr>
        <p:spPr>
          <a:xfrm>
            <a:off x="5322884" y="3645024"/>
            <a:ext cx="1337348" cy="369332"/>
          </a:xfrm>
          <a:prstGeom prst="rect">
            <a:avLst/>
          </a:prstGeom>
          <a:noFill/>
        </p:spPr>
        <p:txBody>
          <a:bodyPr wrap="square" rtlCol="0">
            <a:spAutoFit/>
          </a:bodyPr>
          <a:lstStyle/>
          <a:p>
            <a:pPr algn="ctr"/>
            <a:r>
              <a:rPr lang="en-ZA" b="1" dirty="0" smtClean="0">
                <a:solidFill>
                  <a:schemeClr val="bg1"/>
                </a:solidFill>
              </a:rPr>
              <a:t>MARULA</a:t>
            </a:r>
            <a:endParaRPr lang="en-ZA" b="1" dirty="0">
              <a:solidFill>
                <a:schemeClr val="bg1"/>
              </a:solidFill>
            </a:endParaRPr>
          </a:p>
        </p:txBody>
      </p:sp>
      <p:sp>
        <p:nvSpPr>
          <p:cNvPr id="19" name="TextBox 18"/>
          <p:cNvSpPr txBox="1"/>
          <p:nvPr/>
        </p:nvSpPr>
        <p:spPr>
          <a:xfrm>
            <a:off x="7555132" y="3645024"/>
            <a:ext cx="1337348" cy="369332"/>
          </a:xfrm>
          <a:prstGeom prst="rect">
            <a:avLst/>
          </a:prstGeom>
          <a:noFill/>
        </p:spPr>
        <p:txBody>
          <a:bodyPr wrap="square" rtlCol="0">
            <a:spAutoFit/>
          </a:bodyPr>
          <a:lstStyle/>
          <a:p>
            <a:pPr algn="ctr"/>
            <a:r>
              <a:rPr lang="en-ZA" b="1" dirty="0" smtClean="0">
                <a:solidFill>
                  <a:schemeClr val="bg1"/>
                </a:solidFill>
              </a:rPr>
              <a:t>BUSHMEAT</a:t>
            </a:r>
            <a:endParaRPr lang="en-ZA" b="1" dirty="0">
              <a:solidFill>
                <a:schemeClr val="bg1"/>
              </a:solidFill>
            </a:endParaRPr>
          </a:p>
        </p:txBody>
      </p:sp>
      <p:sp>
        <p:nvSpPr>
          <p:cNvPr id="20" name="TextBox 19"/>
          <p:cNvSpPr txBox="1"/>
          <p:nvPr/>
        </p:nvSpPr>
        <p:spPr>
          <a:xfrm>
            <a:off x="1331640" y="6285006"/>
            <a:ext cx="2004605" cy="369332"/>
          </a:xfrm>
          <a:prstGeom prst="rect">
            <a:avLst/>
          </a:prstGeom>
          <a:noFill/>
        </p:spPr>
        <p:txBody>
          <a:bodyPr wrap="square" rtlCol="0">
            <a:spAutoFit/>
          </a:bodyPr>
          <a:lstStyle/>
          <a:p>
            <a:r>
              <a:rPr lang="en-ZA" b="1" dirty="0" smtClean="0">
                <a:solidFill>
                  <a:schemeClr val="bg1"/>
                </a:solidFill>
              </a:rPr>
              <a:t>MOPANE WORMS</a:t>
            </a:r>
            <a:endParaRPr lang="en-ZA" b="1" dirty="0">
              <a:solidFill>
                <a:schemeClr val="bg1"/>
              </a:solidFill>
            </a:endParaRPr>
          </a:p>
        </p:txBody>
      </p:sp>
      <p:sp>
        <p:nvSpPr>
          <p:cNvPr id="21" name="TextBox 20"/>
          <p:cNvSpPr txBox="1"/>
          <p:nvPr/>
        </p:nvSpPr>
        <p:spPr>
          <a:xfrm>
            <a:off x="3882724" y="6300028"/>
            <a:ext cx="1337348" cy="369332"/>
          </a:xfrm>
          <a:prstGeom prst="rect">
            <a:avLst/>
          </a:prstGeom>
          <a:noFill/>
        </p:spPr>
        <p:txBody>
          <a:bodyPr wrap="square" rtlCol="0">
            <a:spAutoFit/>
          </a:bodyPr>
          <a:lstStyle/>
          <a:p>
            <a:pPr algn="ctr"/>
            <a:r>
              <a:rPr lang="en-ZA" b="1" dirty="0" smtClean="0">
                <a:solidFill>
                  <a:schemeClr val="bg1"/>
                </a:solidFill>
              </a:rPr>
              <a:t>TERMITES</a:t>
            </a:r>
            <a:endParaRPr lang="en-ZA" b="1" dirty="0">
              <a:solidFill>
                <a:schemeClr val="bg1"/>
              </a:solidFill>
            </a:endParaRPr>
          </a:p>
        </p:txBody>
      </p:sp>
      <p:sp>
        <p:nvSpPr>
          <p:cNvPr id="22" name="TextBox 21"/>
          <p:cNvSpPr txBox="1"/>
          <p:nvPr/>
        </p:nvSpPr>
        <p:spPr>
          <a:xfrm>
            <a:off x="5599279" y="6300028"/>
            <a:ext cx="1337348" cy="369332"/>
          </a:xfrm>
          <a:prstGeom prst="rect">
            <a:avLst/>
          </a:prstGeom>
          <a:noFill/>
        </p:spPr>
        <p:txBody>
          <a:bodyPr wrap="square" rtlCol="0">
            <a:spAutoFit/>
          </a:bodyPr>
          <a:lstStyle/>
          <a:p>
            <a:pPr algn="ctr"/>
            <a:r>
              <a:rPr lang="en-ZA" b="1" dirty="0" smtClean="0">
                <a:solidFill>
                  <a:schemeClr val="bg1"/>
                </a:solidFill>
              </a:rPr>
              <a:t>FISH</a:t>
            </a:r>
            <a:endParaRPr lang="en-ZA" b="1" dirty="0">
              <a:solidFill>
                <a:schemeClr val="bg1"/>
              </a:solidFill>
            </a:endParaRPr>
          </a:p>
        </p:txBody>
      </p:sp>
      <p:sp>
        <p:nvSpPr>
          <p:cNvPr id="23" name="TextBox 22"/>
          <p:cNvSpPr txBox="1"/>
          <p:nvPr/>
        </p:nvSpPr>
        <p:spPr>
          <a:xfrm>
            <a:off x="7530257" y="6300028"/>
            <a:ext cx="1337348" cy="369332"/>
          </a:xfrm>
          <a:prstGeom prst="rect">
            <a:avLst/>
          </a:prstGeom>
          <a:noFill/>
        </p:spPr>
        <p:txBody>
          <a:bodyPr wrap="square" rtlCol="0">
            <a:spAutoFit/>
          </a:bodyPr>
          <a:lstStyle/>
          <a:p>
            <a:pPr algn="ctr"/>
            <a:r>
              <a:rPr lang="en-ZA" b="1" dirty="0" smtClean="0">
                <a:solidFill>
                  <a:schemeClr val="bg1"/>
                </a:solidFill>
              </a:rPr>
              <a:t>BAOBAB</a:t>
            </a:r>
            <a:endParaRPr lang="en-ZA" b="1" dirty="0">
              <a:solidFill>
                <a:schemeClr val="bg1"/>
              </a:solidFill>
            </a:endParaRPr>
          </a:p>
        </p:txBody>
      </p:sp>
      <p:sp>
        <p:nvSpPr>
          <p:cNvPr id="24" name="TextBox 23"/>
          <p:cNvSpPr txBox="1"/>
          <p:nvPr/>
        </p:nvSpPr>
        <p:spPr>
          <a:xfrm>
            <a:off x="107504" y="188640"/>
            <a:ext cx="3906180" cy="400110"/>
          </a:xfrm>
          <a:prstGeom prst="rect">
            <a:avLst/>
          </a:prstGeom>
          <a:noFill/>
        </p:spPr>
        <p:txBody>
          <a:bodyPr wrap="square" rtlCol="0">
            <a:spAutoFit/>
          </a:bodyPr>
          <a:lstStyle/>
          <a:p>
            <a:r>
              <a:rPr lang="en-ZA" sz="2000" b="1" i="1" dirty="0"/>
              <a:t>4</a:t>
            </a:r>
            <a:r>
              <a:rPr lang="en-ZA" sz="2000" b="1" i="1" dirty="0" smtClean="0"/>
              <a:t>. Food</a:t>
            </a:r>
            <a:endParaRPr lang="en-ZA" sz="2000" b="1" i="1" dirty="0"/>
          </a:p>
        </p:txBody>
      </p:sp>
      <p:sp>
        <p:nvSpPr>
          <p:cNvPr id="2" name="TextBox 1"/>
          <p:cNvSpPr txBox="1"/>
          <p:nvPr/>
        </p:nvSpPr>
        <p:spPr>
          <a:xfrm>
            <a:off x="179512" y="764704"/>
            <a:ext cx="6768752" cy="646331"/>
          </a:xfrm>
          <a:prstGeom prst="rect">
            <a:avLst/>
          </a:prstGeom>
          <a:noFill/>
        </p:spPr>
        <p:txBody>
          <a:bodyPr wrap="square" rtlCol="0">
            <a:spAutoFit/>
          </a:bodyPr>
          <a:lstStyle/>
          <a:p>
            <a:r>
              <a:rPr lang="en-ZA" b="1" dirty="0" smtClean="0">
                <a:solidFill>
                  <a:srgbClr val="92D050"/>
                </a:solidFill>
              </a:rPr>
              <a:t>More than 90% of households in both villages reported the consumption of wild foods</a:t>
            </a:r>
            <a:endParaRPr lang="en-ZA" b="1" dirty="0">
              <a:solidFill>
                <a:srgbClr val="92D050"/>
              </a:solidFill>
            </a:endParaRPr>
          </a:p>
        </p:txBody>
      </p:sp>
    </p:spTree>
    <p:extLst>
      <p:ext uri="{BB962C8B-B14F-4D97-AF65-F5344CB8AC3E}">
        <p14:creationId xmlns:p14="http://schemas.microsoft.com/office/powerpoint/2010/main" val="3319748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88640"/>
            <a:ext cx="3906180" cy="400110"/>
          </a:xfrm>
          <a:prstGeom prst="rect">
            <a:avLst/>
          </a:prstGeom>
          <a:noFill/>
        </p:spPr>
        <p:txBody>
          <a:bodyPr wrap="square" rtlCol="0">
            <a:spAutoFit/>
          </a:bodyPr>
          <a:lstStyle/>
          <a:p>
            <a:r>
              <a:rPr lang="en-ZA" sz="2000" b="1" i="1" dirty="0"/>
              <a:t>4</a:t>
            </a:r>
            <a:r>
              <a:rPr lang="en-ZA" sz="2000" b="1" i="1" dirty="0" smtClean="0"/>
              <a:t>. Food</a:t>
            </a:r>
            <a:endParaRPr lang="en-ZA" sz="2000" b="1" i="1" dirty="0"/>
          </a:p>
        </p:txBody>
      </p:sp>
      <p:graphicFrame>
        <p:nvGraphicFramePr>
          <p:cNvPr id="5" name="Chart 4"/>
          <p:cNvGraphicFramePr>
            <a:graphicFrameLocks/>
          </p:cNvGraphicFramePr>
          <p:nvPr>
            <p:extLst>
              <p:ext uri="{D42A27DB-BD31-4B8C-83A1-F6EECF244321}">
                <p14:modId xmlns:p14="http://schemas.microsoft.com/office/powerpoint/2010/main" val="2901508997"/>
              </p:ext>
            </p:extLst>
          </p:nvPr>
        </p:nvGraphicFramePr>
        <p:xfrm>
          <a:off x="107504" y="908720"/>
          <a:ext cx="3384376"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2" name="5-Point Star 1"/>
          <p:cNvSpPr/>
          <p:nvPr/>
        </p:nvSpPr>
        <p:spPr>
          <a:xfrm>
            <a:off x="2699792" y="1412776"/>
            <a:ext cx="144016" cy="216024"/>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5-Point Star 6"/>
          <p:cNvSpPr/>
          <p:nvPr/>
        </p:nvSpPr>
        <p:spPr>
          <a:xfrm>
            <a:off x="2987824" y="1916832"/>
            <a:ext cx="144016" cy="216024"/>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9" name="Chart 8"/>
          <p:cNvGraphicFramePr>
            <a:graphicFrameLocks/>
          </p:cNvGraphicFramePr>
          <p:nvPr>
            <p:extLst>
              <p:ext uri="{D42A27DB-BD31-4B8C-83A1-F6EECF244321}">
                <p14:modId xmlns:p14="http://schemas.microsoft.com/office/powerpoint/2010/main" val="495782054"/>
              </p:ext>
            </p:extLst>
          </p:nvPr>
        </p:nvGraphicFramePr>
        <p:xfrm>
          <a:off x="3779912" y="3389548"/>
          <a:ext cx="3024336" cy="2959224"/>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5364088" y="44624"/>
            <a:ext cx="3578195" cy="2880320"/>
          </a:xfrm>
          <a:prstGeom prst="rect">
            <a:avLst/>
          </a:prstGeom>
        </p:spPr>
      </p:pic>
    </p:spTree>
    <p:extLst>
      <p:ext uri="{BB962C8B-B14F-4D97-AF65-F5344CB8AC3E}">
        <p14:creationId xmlns:p14="http://schemas.microsoft.com/office/powerpoint/2010/main" val="2316239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88640"/>
            <a:ext cx="3906180" cy="400110"/>
          </a:xfrm>
          <a:prstGeom prst="rect">
            <a:avLst/>
          </a:prstGeom>
          <a:noFill/>
        </p:spPr>
        <p:txBody>
          <a:bodyPr wrap="square" rtlCol="0">
            <a:spAutoFit/>
          </a:bodyPr>
          <a:lstStyle/>
          <a:p>
            <a:r>
              <a:rPr lang="en-ZA" sz="2000" b="1" i="1" dirty="0" smtClean="0"/>
              <a:t>5. Water</a:t>
            </a:r>
            <a:endParaRPr lang="en-ZA" sz="2000" b="1" i="1"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868144" y="-27384"/>
            <a:ext cx="3275856" cy="2825871"/>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868144" y="2798487"/>
            <a:ext cx="3272029" cy="1926657"/>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868144" y="4735586"/>
            <a:ext cx="3272029" cy="2122413"/>
          </a:xfrm>
          <a:prstGeom prst="rect">
            <a:avLst/>
          </a:prstGeom>
        </p:spPr>
      </p:pic>
      <p:sp>
        <p:nvSpPr>
          <p:cNvPr id="8" name="TextBox 7"/>
          <p:cNvSpPr txBox="1"/>
          <p:nvPr/>
        </p:nvSpPr>
        <p:spPr>
          <a:xfrm>
            <a:off x="107504" y="692696"/>
            <a:ext cx="5688632" cy="2677656"/>
          </a:xfrm>
          <a:prstGeom prst="rect">
            <a:avLst/>
          </a:prstGeom>
          <a:noFill/>
        </p:spPr>
        <p:txBody>
          <a:bodyPr wrap="square" rtlCol="0">
            <a:spAutoFit/>
          </a:bodyPr>
          <a:lstStyle/>
          <a:p>
            <a:pPr marL="285750" indent="-285750">
              <a:buFont typeface="Arial" panose="020B0604020202020204" pitchFamily="34" charset="0"/>
              <a:buChar char="•"/>
            </a:pPr>
            <a:r>
              <a:rPr lang="en-ZA" dirty="0" smtClean="0"/>
              <a:t>For households, agriculture &amp; livestock</a:t>
            </a:r>
          </a:p>
          <a:p>
            <a:pPr marL="285750" indent="-285750">
              <a:buFont typeface="Arial" panose="020B0604020202020204" pitchFamily="34" charset="0"/>
              <a:buChar char="•"/>
            </a:pPr>
            <a:r>
              <a:rPr lang="en-ZA" dirty="0" smtClean="0"/>
              <a:t>Primarily rain-fed agriculture</a:t>
            </a:r>
          </a:p>
          <a:p>
            <a:pPr marL="742950" lvl="1" indent="-285750">
              <a:buFont typeface="Arial" panose="020B0604020202020204" pitchFamily="34" charset="0"/>
              <a:buChar char="•"/>
            </a:pPr>
            <a:r>
              <a:rPr lang="en-ZA" sz="1600" dirty="0" smtClean="0"/>
              <a:t>Wet site – rainfall sufficient</a:t>
            </a:r>
          </a:p>
          <a:p>
            <a:pPr marL="742950" lvl="1" indent="-285750">
              <a:buFont typeface="Arial" panose="020B0604020202020204" pitchFamily="34" charset="0"/>
              <a:buChar char="•"/>
            </a:pPr>
            <a:r>
              <a:rPr lang="en-ZA" sz="1600" dirty="0" smtClean="0"/>
              <a:t>Dry site – requires water storage (75,9% households irrigate from buckets vs. 11,1% in wet site)</a:t>
            </a:r>
          </a:p>
          <a:p>
            <a:pPr marL="742950" lvl="1" indent="-285750">
              <a:buFont typeface="Arial" panose="020B0604020202020204" pitchFamily="34" charset="0"/>
              <a:buChar char="•"/>
            </a:pPr>
            <a:r>
              <a:rPr lang="en-ZA" dirty="0" smtClean="0"/>
              <a:t>Nature of cultivation has been influenced by rainfall, temperature and access to water – </a:t>
            </a:r>
            <a:r>
              <a:rPr lang="en-ZA" sz="1600" dirty="0" smtClean="0"/>
              <a:t>e.g. in dry site, greater % plant </a:t>
            </a:r>
            <a:r>
              <a:rPr lang="en-ZA" sz="1600" dirty="0" err="1" smtClean="0"/>
              <a:t>homegardens</a:t>
            </a:r>
            <a:r>
              <a:rPr lang="en-ZA" sz="1600" dirty="0" smtClean="0"/>
              <a:t> in winter when it’s cooler. </a:t>
            </a:r>
            <a:r>
              <a:rPr lang="en-ZA" sz="1600" dirty="0" err="1" smtClean="0"/>
              <a:t>Homegardens</a:t>
            </a:r>
            <a:r>
              <a:rPr lang="en-ZA" sz="1600" dirty="0" smtClean="0"/>
              <a:t> are small and irrigated from buckets.</a:t>
            </a:r>
          </a:p>
        </p:txBody>
      </p:sp>
      <p:graphicFrame>
        <p:nvGraphicFramePr>
          <p:cNvPr id="11" name="Chart 10"/>
          <p:cNvGraphicFramePr>
            <a:graphicFrameLocks/>
          </p:cNvGraphicFramePr>
          <p:nvPr>
            <p:extLst>
              <p:ext uri="{D42A27DB-BD31-4B8C-83A1-F6EECF244321}">
                <p14:modId xmlns:p14="http://schemas.microsoft.com/office/powerpoint/2010/main" val="106570940"/>
              </p:ext>
            </p:extLst>
          </p:nvPr>
        </p:nvGraphicFramePr>
        <p:xfrm>
          <a:off x="0" y="3474298"/>
          <a:ext cx="3456384" cy="32104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21425124"/>
              </p:ext>
            </p:extLst>
          </p:nvPr>
        </p:nvGraphicFramePr>
        <p:xfrm>
          <a:off x="3563888" y="5389323"/>
          <a:ext cx="2232248" cy="1279003"/>
        </p:xfrm>
        <a:graphic>
          <a:graphicData uri="http://schemas.openxmlformats.org/drawingml/2006/table">
            <a:tbl>
              <a:tblPr/>
              <a:tblGrid>
                <a:gridCol w="1430929"/>
                <a:gridCol w="400660"/>
                <a:gridCol w="400659"/>
              </a:tblGrid>
              <a:tr h="358941">
                <a:tc>
                  <a:txBody>
                    <a:bodyPr/>
                    <a:lstStyle/>
                    <a:p>
                      <a:pPr algn="l" fontAlgn="b"/>
                      <a:r>
                        <a:rPr lang="en-ZA"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Dry site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a:solidFill>
                            <a:srgbClr val="000000"/>
                          </a:solidFill>
                          <a:effectLst/>
                          <a:latin typeface="Calibri" panose="020F0502020204030204" pitchFamily="34" charset="0"/>
                        </a:rPr>
                        <a:t>Wet site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130">
                <a:tc>
                  <a:txBody>
                    <a:bodyPr/>
                    <a:lstStyle/>
                    <a:p>
                      <a:pPr algn="l" fontAlgn="b"/>
                      <a:r>
                        <a:rPr lang="en-ZA" sz="1100" b="0" i="0" u="none" strike="noStrike" dirty="0">
                          <a:solidFill>
                            <a:srgbClr val="000000"/>
                          </a:solidFill>
                          <a:effectLst/>
                          <a:latin typeface="Calibri" panose="020F0502020204030204" pitchFamily="34" charset="0"/>
                        </a:rPr>
                        <a:t>Water storage (% </a:t>
                      </a:r>
                      <a:r>
                        <a:rPr lang="en-ZA" sz="1100" b="0" i="0" u="none" strike="noStrike" dirty="0" err="1">
                          <a:solidFill>
                            <a:srgbClr val="000000"/>
                          </a:solidFill>
                          <a:effectLst/>
                          <a:latin typeface="Calibri" panose="020F0502020204030204" pitchFamily="34" charset="0"/>
                        </a:rPr>
                        <a:t>hh</a:t>
                      </a:r>
                      <a:r>
                        <a:rPr lang="en-ZA" sz="1100" b="0" i="0" u="none" strike="noStrike" dirty="0">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smtClean="0">
                          <a:solidFill>
                            <a:srgbClr val="000000"/>
                          </a:solidFill>
                          <a:effectLst/>
                          <a:latin typeface="Calibri" panose="020F0502020204030204" pitchFamily="34" charset="0"/>
                        </a:rPr>
                        <a:t>97,7</a:t>
                      </a:r>
                      <a:endParaRPr lang="en-ZA"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smtClean="0">
                          <a:solidFill>
                            <a:srgbClr val="000000"/>
                          </a:solidFill>
                          <a:effectLst/>
                          <a:latin typeface="Calibri" panose="020F0502020204030204" pitchFamily="34" charset="0"/>
                        </a:rPr>
                        <a:t>95,3</a:t>
                      </a:r>
                      <a:endParaRPr lang="en-ZA"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032">
                <a:tc>
                  <a:txBody>
                    <a:bodyPr/>
                    <a:lstStyle/>
                    <a:p>
                      <a:pPr algn="l" fontAlgn="b"/>
                      <a:r>
                        <a:rPr lang="en-ZA" sz="1100" b="0" i="0" u="none" strike="noStrike" dirty="0">
                          <a:solidFill>
                            <a:srgbClr val="000000"/>
                          </a:solidFill>
                          <a:effectLst/>
                          <a:latin typeface="Calibri" panose="020F0502020204030204" pitchFamily="34" charset="0"/>
                        </a:rPr>
                        <a:t>Increased collection time (% </a:t>
                      </a:r>
                      <a:r>
                        <a:rPr lang="en-ZA" sz="1100" b="0" i="0" u="none" strike="noStrike" dirty="0" err="1">
                          <a:solidFill>
                            <a:srgbClr val="000000"/>
                          </a:solidFill>
                          <a:effectLst/>
                          <a:latin typeface="Calibri" panose="020F0502020204030204" pitchFamily="34" charset="0"/>
                        </a:rPr>
                        <a:t>hh</a:t>
                      </a:r>
                      <a:r>
                        <a:rPr lang="en-ZA" sz="1100" b="0" i="0" u="none" strike="noStrike" dirty="0">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smtClean="0">
                          <a:solidFill>
                            <a:srgbClr val="000000"/>
                          </a:solidFill>
                          <a:effectLst/>
                          <a:latin typeface="Calibri" panose="020F0502020204030204" pitchFamily="34" charset="0"/>
                        </a:rPr>
                        <a:t>25,9</a:t>
                      </a:r>
                      <a:endParaRPr lang="en-ZA"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smtClean="0">
                          <a:solidFill>
                            <a:srgbClr val="000000"/>
                          </a:solidFill>
                          <a:effectLst/>
                          <a:latin typeface="Calibri" panose="020F0502020204030204" pitchFamily="34" charset="0"/>
                        </a:rPr>
                        <a:t>76,5</a:t>
                      </a:r>
                      <a:endParaRPr lang="en-ZA"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032">
                <a:tc>
                  <a:txBody>
                    <a:bodyPr/>
                    <a:lstStyle/>
                    <a:p>
                      <a:pPr algn="l" fontAlgn="b"/>
                      <a:r>
                        <a:rPr lang="en-ZA" sz="1100" b="0" i="0" u="none" strike="noStrike" dirty="0">
                          <a:solidFill>
                            <a:srgbClr val="000000"/>
                          </a:solidFill>
                          <a:effectLst/>
                          <a:latin typeface="Calibri" panose="020F0502020204030204" pitchFamily="34" charset="0"/>
                        </a:rPr>
                        <a:t>Regularity of supply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Calibri" panose="020F0502020204030204" pitchFamily="34" charset="0"/>
                        </a:rPr>
                        <a:t>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36,5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57636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 y="188640"/>
            <a:ext cx="7810247" cy="720080"/>
          </a:xfrm>
          <a:solidFill>
            <a:schemeClr val="bg1"/>
          </a:solidFill>
        </p:spPr>
        <p:txBody>
          <a:bodyPr>
            <a:normAutofit fontScale="90000"/>
          </a:bodyPr>
          <a:lstStyle/>
          <a:p>
            <a:r>
              <a:rPr lang="en-ZA" b="1" dirty="0" smtClean="0"/>
              <a:t>Drough</a:t>
            </a:r>
            <a:r>
              <a:rPr lang="en-ZA" b="1" dirty="0" smtClean="0"/>
              <a:t>t impacts &amp; provisioning services</a:t>
            </a:r>
            <a:endParaRPr lang="en-ZA" b="1"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4121" y="980728"/>
            <a:ext cx="4229100" cy="5606415"/>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476287" y="1052736"/>
            <a:ext cx="4191000" cy="5549265"/>
          </a:xfrm>
          <a:prstGeom prst="rect">
            <a:avLst/>
          </a:prstGeom>
        </p:spPr>
      </p:pic>
      <p:sp>
        <p:nvSpPr>
          <p:cNvPr id="3" name="5-Point Star 2"/>
          <p:cNvSpPr/>
          <p:nvPr/>
        </p:nvSpPr>
        <p:spPr>
          <a:xfrm>
            <a:off x="1115616" y="2076434"/>
            <a:ext cx="216024" cy="2880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5-Point Star 5"/>
          <p:cNvSpPr/>
          <p:nvPr/>
        </p:nvSpPr>
        <p:spPr>
          <a:xfrm>
            <a:off x="1972858" y="2852936"/>
            <a:ext cx="216024" cy="2880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5-Point Star 6"/>
          <p:cNvSpPr/>
          <p:nvPr/>
        </p:nvSpPr>
        <p:spPr>
          <a:xfrm>
            <a:off x="3763220" y="2588143"/>
            <a:ext cx="216024" cy="2880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5-Point Star 7"/>
          <p:cNvSpPr/>
          <p:nvPr/>
        </p:nvSpPr>
        <p:spPr>
          <a:xfrm>
            <a:off x="6463775" y="1916832"/>
            <a:ext cx="216024" cy="2880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5-Point Star 8"/>
          <p:cNvSpPr/>
          <p:nvPr/>
        </p:nvSpPr>
        <p:spPr>
          <a:xfrm>
            <a:off x="7349507" y="1909837"/>
            <a:ext cx="216024" cy="2880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55941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4121" y="1124744"/>
            <a:ext cx="4155440" cy="5495925"/>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355976" y="1134269"/>
            <a:ext cx="4140200" cy="5486400"/>
          </a:xfrm>
          <a:prstGeom prst="rect">
            <a:avLst/>
          </a:prstGeom>
        </p:spPr>
      </p:pic>
      <p:sp>
        <p:nvSpPr>
          <p:cNvPr id="8" name="Title 1"/>
          <p:cNvSpPr>
            <a:spLocks noGrp="1"/>
          </p:cNvSpPr>
          <p:nvPr>
            <p:ph type="title"/>
          </p:nvPr>
        </p:nvSpPr>
        <p:spPr>
          <a:xfrm>
            <a:off x="74121" y="188640"/>
            <a:ext cx="7810247" cy="720080"/>
          </a:xfrm>
          <a:solidFill>
            <a:schemeClr val="bg1"/>
          </a:solidFill>
        </p:spPr>
        <p:txBody>
          <a:bodyPr>
            <a:normAutofit fontScale="90000"/>
          </a:bodyPr>
          <a:lstStyle/>
          <a:p>
            <a:r>
              <a:rPr lang="en-ZA" b="1" dirty="0" smtClean="0"/>
              <a:t>Flood impacts &amp; provisioning services</a:t>
            </a:r>
            <a:endParaRPr lang="en-ZA" b="1" dirty="0"/>
          </a:p>
        </p:txBody>
      </p:sp>
      <p:sp>
        <p:nvSpPr>
          <p:cNvPr id="3" name="5-Point Star 2"/>
          <p:cNvSpPr/>
          <p:nvPr/>
        </p:nvSpPr>
        <p:spPr>
          <a:xfrm>
            <a:off x="683568" y="1772816"/>
            <a:ext cx="144016" cy="14401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5-Point Star 8"/>
          <p:cNvSpPr/>
          <p:nvPr/>
        </p:nvSpPr>
        <p:spPr>
          <a:xfrm>
            <a:off x="6516216" y="1916832"/>
            <a:ext cx="144016" cy="14401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83997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712968" cy="1080120"/>
          </a:xfrm>
          <a:solidFill>
            <a:schemeClr val="bg1"/>
          </a:solidFill>
        </p:spPr>
        <p:txBody>
          <a:bodyPr>
            <a:normAutofit fontScale="90000"/>
          </a:bodyPr>
          <a:lstStyle/>
          <a:p>
            <a:pPr algn="ctr"/>
            <a:r>
              <a:rPr lang="en-ZA" b="1" dirty="0" smtClean="0"/>
              <a:t>Planning for future droughts &amp; floods – what role for provisioning services?</a:t>
            </a:r>
            <a:endParaRPr lang="en-ZA" b="1" dirty="0"/>
          </a:p>
        </p:txBody>
      </p:sp>
      <p:sp>
        <p:nvSpPr>
          <p:cNvPr id="3" name="Content Placeholder 2"/>
          <p:cNvSpPr>
            <a:spLocks noGrp="1"/>
          </p:cNvSpPr>
          <p:nvPr>
            <p:ph idx="1"/>
          </p:nvPr>
        </p:nvSpPr>
        <p:spPr>
          <a:xfrm>
            <a:off x="431540" y="1582757"/>
            <a:ext cx="5078128" cy="4700595"/>
          </a:xfrm>
          <a:solidFill>
            <a:schemeClr val="bg1"/>
          </a:solidFill>
        </p:spPr>
        <p:txBody>
          <a:bodyPr>
            <a:normAutofit/>
          </a:bodyPr>
          <a:lstStyle/>
          <a:p>
            <a:r>
              <a:rPr lang="en-ZA" sz="1200" dirty="0" smtClean="0"/>
              <a:t>Government </a:t>
            </a:r>
            <a:r>
              <a:rPr lang="en-ZA" sz="1200" dirty="0" smtClean="0"/>
              <a:t>support</a:t>
            </a:r>
          </a:p>
          <a:p>
            <a:r>
              <a:rPr lang="en-ZA" sz="1200" dirty="0" smtClean="0"/>
              <a:t>Sale of assets</a:t>
            </a:r>
            <a:endParaRPr lang="en-ZA" sz="1200" dirty="0" smtClean="0"/>
          </a:p>
          <a:p>
            <a:r>
              <a:rPr lang="en-ZA" sz="1200" dirty="0" smtClean="0"/>
              <a:t>Agricultural </a:t>
            </a:r>
            <a:r>
              <a:rPr lang="en-ZA" sz="1200" dirty="0"/>
              <a:t>adjustments</a:t>
            </a:r>
          </a:p>
          <a:p>
            <a:r>
              <a:rPr lang="en-ZA" sz="1200" dirty="0"/>
              <a:t>Animal husbandry adjustments</a:t>
            </a:r>
          </a:p>
          <a:p>
            <a:r>
              <a:rPr lang="en-ZA" sz="1200" dirty="0"/>
              <a:t>Infrastructural improvements</a:t>
            </a:r>
          </a:p>
          <a:p>
            <a:r>
              <a:rPr lang="en-ZA" sz="1200" dirty="0"/>
              <a:t>Improved awareness/access to information/ early warning</a:t>
            </a:r>
          </a:p>
          <a:p>
            <a:r>
              <a:rPr lang="en-ZA" sz="1200" dirty="0"/>
              <a:t>Prevention of wildfires</a:t>
            </a:r>
          </a:p>
          <a:p>
            <a:r>
              <a:rPr lang="en-ZA" sz="1200" dirty="0"/>
              <a:t>Prevention of soil </a:t>
            </a:r>
            <a:r>
              <a:rPr lang="en-ZA" sz="1200" dirty="0" smtClean="0"/>
              <a:t>erosion</a:t>
            </a:r>
          </a:p>
          <a:p>
            <a:r>
              <a:rPr lang="en-ZA" sz="1200" dirty="0"/>
              <a:t>Traditional knowledge</a:t>
            </a:r>
          </a:p>
          <a:p>
            <a:endParaRPr lang="en-ZA" sz="1200" dirty="0"/>
          </a:p>
          <a:p>
            <a:r>
              <a:rPr lang="en-ZA" dirty="0" smtClean="0"/>
              <a:t>Provisioning </a:t>
            </a:r>
            <a:r>
              <a:rPr lang="en-ZA" dirty="0" smtClean="0"/>
              <a:t>services</a:t>
            </a:r>
          </a:p>
          <a:p>
            <a:pPr lvl="1"/>
            <a:r>
              <a:rPr lang="en-ZA" dirty="0"/>
              <a:t>Storage – food, fodder, </a:t>
            </a:r>
            <a:r>
              <a:rPr lang="en-ZA" dirty="0" smtClean="0"/>
              <a:t>water, grass &amp; other fibres</a:t>
            </a:r>
          </a:p>
          <a:p>
            <a:pPr lvl="1"/>
            <a:r>
              <a:rPr lang="en-ZA" dirty="0" smtClean="0"/>
              <a:t>Traditional well-digging techniques</a:t>
            </a:r>
          </a:p>
          <a:p>
            <a:pPr marL="457200" lvl="1" indent="0">
              <a:buNone/>
            </a:pPr>
            <a:endParaRPr lang="en-ZA" dirty="0"/>
          </a:p>
          <a:p>
            <a:pPr marL="457200" lvl="1" indent="0">
              <a:buNone/>
            </a:pPr>
            <a:endParaRPr lang="en-ZA" dirty="0" smtClean="0"/>
          </a:p>
          <a:p>
            <a:endParaRPr lang="en-ZA" dirty="0"/>
          </a:p>
        </p:txBody>
      </p:sp>
      <p:pic>
        <p:nvPicPr>
          <p:cNvPr id="4" name="Picture 3"/>
          <p:cNvPicPr>
            <a:picLocks noChangeAspect="1"/>
          </p:cNvPicPr>
          <p:nvPr/>
        </p:nvPicPr>
        <p:blipFill>
          <a:blip r:embed="rId3"/>
          <a:stretch>
            <a:fillRect/>
          </a:stretch>
        </p:blipFill>
        <p:spPr>
          <a:xfrm>
            <a:off x="6516216" y="1340768"/>
            <a:ext cx="2448272" cy="2537790"/>
          </a:xfrm>
          <a:prstGeom prst="rect">
            <a:avLst/>
          </a:prstGeom>
        </p:spPr>
      </p:pic>
      <p:pic>
        <p:nvPicPr>
          <p:cNvPr id="5" name="Picture 4"/>
          <p:cNvPicPr>
            <a:picLocks noChangeAspect="1"/>
          </p:cNvPicPr>
          <p:nvPr/>
        </p:nvPicPr>
        <p:blipFill>
          <a:blip r:embed="rId4"/>
          <a:stretch>
            <a:fillRect/>
          </a:stretch>
        </p:blipFill>
        <p:spPr>
          <a:xfrm>
            <a:off x="5509668" y="3933055"/>
            <a:ext cx="3454820" cy="2305819"/>
          </a:xfrm>
          <a:prstGeom prst="rect">
            <a:avLst/>
          </a:prstGeom>
        </p:spPr>
      </p:pic>
    </p:spTree>
    <p:extLst>
      <p:ext uri="{BB962C8B-B14F-4D97-AF65-F5344CB8AC3E}">
        <p14:creationId xmlns:p14="http://schemas.microsoft.com/office/powerpoint/2010/main" val="4260558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7504" y="116632"/>
            <a:ext cx="6347713" cy="1320800"/>
          </a:xfrm>
        </p:spPr>
        <p:txBody>
          <a:bodyPr/>
          <a:lstStyle/>
          <a:p>
            <a:pPr eaLnBrk="1" hangingPunct="1"/>
            <a:r>
              <a:rPr lang="en-ZA" altLang="en-US" dirty="0" smtClean="0"/>
              <a:t>Provisional lessons learnt</a:t>
            </a:r>
            <a:endParaRPr lang="en-ZA" altLang="en-US" dirty="0" smtClean="0"/>
          </a:p>
        </p:txBody>
      </p:sp>
      <p:sp>
        <p:nvSpPr>
          <p:cNvPr id="3" name="Content Placeholder 2"/>
          <p:cNvSpPr>
            <a:spLocks noGrp="1"/>
          </p:cNvSpPr>
          <p:nvPr>
            <p:ph idx="1"/>
          </p:nvPr>
        </p:nvSpPr>
        <p:spPr>
          <a:xfrm>
            <a:off x="214759" y="980728"/>
            <a:ext cx="8821737" cy="5688360"/>
          </a:xfrm>
          <a:solidFill>
            <a:schemeClr val="bg1"/>
          </a:solidFill>
        </p:spPr>
        <p:txBody>
          <a:bodyPr>
            <a:normAutofit fontScale="77500" lnSpcReduction="20000"/>
          </a:bodyPr>
          <a:lstStyle/>
          <a:p>
            <a:r>
              <a:rPr lang="en-ZA" sz="2800" dirty="0" smtClean="0"/>
              <a:t>Current reliance on provisioning services is high but access to these is declining</a:t>
            </a:r>
          </a:p>
          <a:p>
            <a:r>
              <a:rPr lang="en-ZA" sz="2800" dirty="0" smtClean="0"/>
              <a:t>Raises the question of their potential to support livelihoods and reduce vulnerability in the future</a:t>
            </a:r>
          </a:p>
          <a:p>
            <a:r>
              <a:rPr lang="en-ZA" sz="2800" dirty="0" smtClean="0"/>
              <a:t>Provisioning services are impacted on by droughts and floods </a:t>
            </a:r>
            <a:r>
              <a:rPr lang="en-ZA" sz="2800" dirty="0" smtClean="0">
                <a:sym typeface="Wingdings" panose="05000000000000000000" pitchFamily="2" charset="2"/>
              </a:rPr>
              <a:t> limits their potential to reduce vulnerability</a:t>
            </a:r>
          </a:p>
          <a:p>
            <a:r>
              <a:rPr lang="en-ZA" sz="2800" dirty="0" smtClean="0">
                <a:sym typeface="Wingdings" panose="05000000000000000000" pitchFamily="2" charset="2"/>
              </a:rPr>
              <a:t>For provisioning services to contribute, products need to be collected in advance, dried and stored. But issue of declining availability</a:t>
            </a:r>
          </a:p>
          <a:p>
            <a:r>
              <a:rPr lang="en-ZA" sz="2800" dirty="0" smtClean="0">
                <a:sym typeface="Wingdings" panose="05000000000000000000" pitchFamily="2" charset="2"/>
              </a:rPr>
              <a:t>Land-based livelihood strategies have evolved in part in response to the climate – i.e. arable agriculture vs. animal husbandry (although other dependency pathways need to be explored)  this is turn has affected land conversion &amp; availability of provisioning services (i.e. low density grazing is more compatible with NTFP collection than arable agriculture)</a:t>
            </a:r>
          </a:p>
          <a:p>
            <a:pPr eaLnBrk="1" hangingPunct="1"/>
            <a:r>
              <a:rPr lang="en-ZA" altLang="en-US" sz="2800" i="1" dirty="0" smtClean="0">
                <a:sym typeface="Wingdings" pitchFamily="2" charset="2"/>
              </a:rPr>
              <a:t>Respondents identified improvements to infrastructure and government assistance as the primary pathways to reducing vulnerability</a:t>
            </a:r>
            <a:endParaRPr lang="en-ZA" altLang="en-US" sz="2800" i="1" dirty="0" smtClean="0">
              <a:sym typeface="Wingdings" pitchFamily="2" charset="2"/>
            </a:endParaRPr>
          </a:p>
        </p:txBody>
      </p:sp>
    </p:spTree>
    <p:custDataLst>
      <p:tags r:id="rId1"/>
    </p:custDataLst>
    <p:extLst>
      <p:ext uri="{BB962C8B-B14F-4D97-AF65-F5344CB8AC3E}">
        <p14:creationId xmlns:p14="http://schemas.microsoft.com/office/powerpoint/2010/main" val="2394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338" y="31971"/>
            <a:ext cx="7488832" cy="5616625"/>
          </a:xfrm>
        </p:spPr>
      </p:pic>
      <p:sp>
        <p:nvSpPr>
          <p:cNvPr id="5" name="TextBox 4"/>
          <p:cNvSpPr txBox="1"/>
          <p:nvPr/>
        </p:nvSpPr>
        <p:spPr>
          <a:xfrm>
            <a:off x="683568" y="4077072"/>
            <a:ext cx="4320480" cy="646331"/>
          </a:xfrm>
          <a:prstGeom prst="rect">
            <a:avLst/>
          </a:prstGeom>
          <a:noFill/>
        </p:spPr>
        <p:txBody>
          <a:bodyPr wrap="square" rtlCol="0">
            <a:spAutoFit/>
          </a:bodyPr>
          <a:lstStyle/>
          <a:p>
            <a:r>
              <a:rPr lang="en-ZA" sz="3600" b="1" dirty="0" smtClean="0">
                <a:solidFill>
                  <a:srgbClr val="FFC000"/>
                </a:solidFill>
              </a:rPr>
              <a:t>THANK YOU</a:t>
            </a:r>
            <a:endParaRPr lang="en-ZA" sz="3600" b="1" dirty="0">
              <a:solidFill>
                <a:srgbClr val="FFC000"/>
              </a:solidFill>
            </a:endParaRPr>
          </a:p>
        </p:txBody>
      </p:sp>
      <p:pic>
        <p:nvPicPr>
          <p:cNvPr id="6" name="Picture 5"/>
          <p:cNvPicPr>
            <a:picLocks noChangeAspect="1"/>
          </p:cNvPicPr>
          <p:nvPr/>
        </p:nvPicPr>
        <p:blipFill>
          <a:blip r:embed="rId4"/>
          <a:stretch>
            <a:fillRect/>
          </a:stretch>
        </p:blipFill>
        <p:spPr>
          <a:xfrm>
            <a:off x="6372200" y="6151852"/>
            <a:ext cx="2736304" cy="661524"/>
          </a:xfrm>
          <a:prstGeom prst="rect">
            <a:avLst/>
          </a:prstGeom>
        </p:spPr>
      </p:pic>
      <p:pic>
        <p:nvPicPr>
          <p:cNvPr id="3" name="Picture 2"/>
          <p:cNvPicPr>
            <a:picLocks noChangeAspect="1"/>
          </p:cNvPicPr>
          <p:nvPr/>
        </p:nvPicPr>
        <p:blipFill>
          <a:blip r:embed="rId5"/>
          <a:stretch>
            <a:fillRect/>
          </a:stretch>
        </p:blipFill>
        <p:spPr>
          <a:xfrm>
            <a:off x="4610075" y="6012605"/>
            <a:ext cx="1762125" cy="838200"/>
          </a:xfrm>
          <a:prstGeom prst="rect">
            <a:avLst/>
          </a:prstGeom>
        </p:spPr>
      </p:pic>
      <p:pic>
        <p:nvPicPr>
          <p:cNvPr id="7" name="Picture 6"/>
          <p:cNvPicPr>
            <a:picLocks noChangeAspect="1"/>
          </p:cNvPicPr>
          <p:nvPr/>
        </p:nvPicPr>
        <p:blipFill>
          <a:blip r:embed="rId6"/>
          <a:stretch>
            <a:fillRect/>
          </a:stretch>
        </p:blipFill>
        <p:spPr>
          <a:xfrm>
            <a:off x="3851920" y="5848536"/>
            <a:ext cx="747000" cy="888738"/>
          </a:xfrm>
          <a:prstGeom prst="rect">
            <a:avLst/>
          </a:prstGeom>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6093296"/>
            <a:ext cx="38179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7812360" y="4581128"/>
            <a:ext cx="1008112" cy="1008112"/>
          </a:xfrm>
          <a:prstGeom prst="rect">
            <a:avLst/>
          </a:prstGeom>
        </p:spPr>
      </p:pic>
    </p:spTree>
    <p:extLst>
      <p:ext uri="{BB962C8B-B14F-4D97-AF65-F5344CB8AC3E}">
        <p14:creationId xmlns:p14="http://schemas.microsoft.com/office/powerpoint/2010/main" val="2912386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024" y="116632"/>
            <a:ext cx="8892480" cy="1877437"/>
          </a:xfrm>
          <a:prstGeom prst="rect">
            <a:avLst/>
          </a:prstGeom>
          <a:noFill/>
        </p:spPr>
        <p:txBody>
          <a:bodyPr wrap="square" rtlCol="0">
            <a:spAutoFit/>
          </a:bodyPr>
          <a:lstStyle/>
          <a:p>
            <a:r>
              <a:rPr lang="en-ZA" sz="3200" b="1" i="1" dirty="0" smtClean="0">
                <a:solidFill>
                  <a:srgbClr val="FFC000"/>
                </a:solidFill>
              </a:rPr>
              <a:t>Objective:</a:t>
            </a:r>
            <a:r>
              <a:rPr lang="en-ZA" sz="3200" b="1" i="1" dirty="0" smtClean="0"/>
              <a:t> </a:t>
            </a:r>
            <a:r>
              <a:rPr lang="en-ZA" sz="2800" b="1" dirty="0" smtClean="0"/>
              <a:t>Exploring the role of provisioning services in households’ response to vulnerability in the forests and woodlands of Venda, South Africa, with a focus on climate variability and change.</a:t>
            </a:r>
            <a:endParaRPr lang="en-ZA" sz="2800" b="1" dirty="0"/>
          </a:p>
        </p:txBody>
      </p:sp>
      <p:sp>
        <p:nvSpPr>
          <p:cNvPr id="4" name="TextBox 3"/>
          <p:cNvSpPr txBox="1"/>
          <p:nvPr/>
        </p:nvSpPr>
        <p:spPr>
          <a:xfrm>
            <a:off x="216024" y="2060848"/>
            <a:ext cx="7308304" cy="4462760"/>
          </a:xfrm>
          <a:prstGeom prst="rect">
            <a:avLst/>
          </a:prstGeom>
          <a:noFill/>
        </p:spPr>
        <p:txBody>
          <a:bodyPr wrap="square" rtlCol="0">
            <a:spAutoFit/>
          </a:bodyPr>
          <a:lstStyle/>
          <a:p>
            <a:r>
              <a:rPr lang="en-ZA" sz="2400" b="1" i="1" dirty="0" smtClean="0">
                <a:solidFill>
                  <a:srgbClr val="FFC000"/>
                </a:solidFill>
              </a:rPr>
              <a:t>Aims:</a:t>
            </a:r>
          </a:p>
          <a:p>
            <a:endParaRPr lang="en-ZA" sz="2000" dirty="0"/>
          </a:p>
          <a:p>
            <a:pPr marL="342900" lvl="0" indent="-342900">
              <a:spcAft>
                <a:spcPts val="0"/>
              </a:spcAft>
              <a:buFont typeface="Arial" panose="020B0604020202020204" pitchFamily="34" charset="0"/>
              <a:buChar char="•"/>
            </a:pPr>
            <a:r>
              <a:rPr lang="en-GB" sz="2000" dirty="0" smtClean="0">
                <a:effectLst/>
              </a:rPr>
              <a:t>To understand vulnerability to multiple stressors (including climate variability &amp; change) amongst rural households in </a:t>
            </a:r>
            <a:r>
              <a:rPr lang="en-GB" sz="2000" dirty="0" smtClean="0">
                <a:effectLst/>
              </a:rPr>
              <a:t>Venda</a:t>
            </a:r>
          </a:p>
          <a:p>
            <a:pPr lvl="0">
              <a:spcAft>
                <a:spcPts val="0"/>
              </a:spcAft>
            </a:pPr>
            <a:endParaRPr lang="en-GB" sz="2000" dirty="0" smtClean="0">
              <a:effectLst/>
            </a:endParaRPr>
          </a:p>
          <a:p>
            <a:pPr marL="342900" lvl="0" indent="-342900">
              <a:spcAft>
                <a:spcPts val="0"/>
              </a:spcAft>
              <a:buFont typeface="Arial" panose="020B0604020202020204" pitchFamily="34" charset="0"/>
              <a:buChar char="•"/>
            </a:pPr>
            <a:r>
              <a:rPr lang="en-GB" sz="2000" dirty="0" smtClean="0">
                <a:effectLst/>
              </a:rPr>
              <a:t>To understand responses to multiple stressors (including the role of provisioning services) in helping households cope with climate variability and change.</a:t>
            </a:r>
          </a:p>
          <a:p>
            <a:pPr lvl="0">
              <a:spcAft>
                <a:spcPts val="0"/>
              </a:spcAft>
            </a:pPr>
            <a:endParaRPr lang="en-GB" sz="2000" dirty="0" smtClean="0">
              <a:effectLst/>
            </a:endParaRPr>
          </a:p>
          <a:p>
            <a:pPr marL="342900" lvl="0" indent="-342900">
              <a:spcAft>
                <a:spcPts val="0"/>
              </a:spcAft>
              <a:buFont typeface="Arial" panose="020B0604020202020204" pitchFamily="34" charset="0"/>
              <a:buChar char="•"/>
            </a:pPr>
            <a:r>
              <a:rPr lang="en-GB" sz="2000" dirty="0" smtClean="0">
                <a:effectLst/>
              </a:rPr>
              <a:t>To explore scenarios of future change, with a focus on climate change, and the potential role of provisioning services in helping households adapt in order to maintain a sustainable livelihood</a:t>
            </a:r>
            <a:endParaRPr lang="en-ZA" sz="2000" dirty="0">
              <a:solidFill>
                <a:schemeClr val="bg1"/>
              </a:solidFill>
            </a:endParaRPr>
          </a:p>
        </p:txBody>
      </p:sp>
    </p:spTree>
    <p:extLst>
      <p:ext uri="{BB962C8B-B14F-4D97-AF65-F5344CB8AC3E}">
        <p14:creationId xmlns:p14="http://schemas.microsoft.com/office/powerpoint/2010/main" val="39811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5" name="Picture 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867" t="1474" r="2554" b="1320"/>
          <a:stretch>
            <a:fillRect/>
          </a:stretch>
        </p:blipFill>
        <p:spPr bwMode="auto">
          <a:xfrm>
            <a:off x="107504" y="836712"/>
            <a:ext cx="8939948" cy="5112568"/>
          </a:xfrm>
          <a:prstGeom prst="rect">
            <a:avLst/>
          </a:prstGeom>
          <a:noFill/>
          <a:ln w="889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3131840" y="3212976"/>
            <a:ext cx="216024" cy="648072"/>
          </a:xfrm>
          <a:prstGeom prst="straightConnector1">
            <a:avLst/>
          </a:prstGeom>
          <a:ln w="317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5-Point Star 7"/>
          <p:cNvSpPr/>
          <p:nvPr/>
        </p:nvSpPr>
        <p:spPr>
          <a:xfrm>
            <a:off x="1187624" y="3861048"/>
            <a:ext cx="144016" cy="14401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5-Point Star 9"/>
          <p:cNvSpPr/>
          <p:nvPr/>
        </p:nvSpPr>
        <p:spPr>
          <a:xfrm>
            <a:off x="1122950" y="4149080"/>
            <a:ext cx="144016" cy="14401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5-Point Star 10"/>
          <p:cNvSpPr/>
          <p:nvPr/>
        </p:nvSpPr>
        <p:spPr>
          <a:xfrm>
            <a:off x="1475656" y="4437112"/>
            <a:ext cx="144016" cy="14401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603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742"/>
            <a:ext cx="4606818" cy="401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35496" y="60226"/>
            <a:ext cx="1400175" cy="1352550"/>
          </a:xfrm>
          <a:prstGeom prst="rect">
            <a:avLst/>
          </a:prstGeom>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0239"/>
            <a:ext cx="9087338" cy="547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5508104" y="85218"/>
            <a:ext cx="3586887" cy="3199765"/>
          </a:xfrm>
          <a:prstGeom prst="rect">
            <a:avLst/>
          </a:prstGeom>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2503287" y="2636912"/>
            <a:ext cx="3220841" cy="2880320"/>
          </a:xfrm>
          <a:prstGeom prst="rect">
            <a:avLst/>
          </a:prstGeom>
        </p:spPr>
      </p:pic>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7137522" y="60226"/>
            <a:ext cx="1970982" cy="2216646"/>
          </a:xfrm>
          <a:prstGeom prst="rect">
            <a:avLst/>
          </a:prstGeom>
        </p:spPr>
      </p:pic>
      <p:pic>
        <p:nvPicPr>
          <p:cNvPr id="10" name="Picture 9"/>
          <p:cNvPicPr/>
          <p:nvPr/>
        </p:nvPicPr>
        <p:blipFill>
          <a:blip r:embed="rId9" cstate="print">
            <a:extLst>
              <a:ext uri="{28A0092B-C50C-407E-A947-70E740481C1C}">
                <a14:useLocalDpi xmlns:a14="http://schemas.microsoft.com/office/drawing/2010/main" val="0"/>
              </a:ext>
            </a:extLst>
          </a:blip>
          <a:stretch>
            <a:fillRect/>
          </a:stretch>
        </p:blipFill>
        <p:spPr>
          <a:xfrm>
            <a:off x="2530258" y="2636912"/>
            <a:ext cx="1897726" cy="2016224"/>
          </a:xfrm>
          <a:prstGeom prst="rect">
            <a:avLst/>
          </a:prstGeom>
        </p:spPr>
      </p:pic>
      <p:sp>
        <p:nvSpPr>
          <p:cNvPr id="7" name="TextBox 6"/>
          <p:cNvSpPr txBox="1"/>
          <p:nvPr/>
        </p:nvSpPr>
        <p:spPr>
          <a:xfrm>
            <a:off x="395536" y="5745450"/>
            <a:ext cx="5184576" cy="707886"/>
          </a:xfrm>
          <a:prstGeom prst="rect">
            <a:avLst/>
          </a:prstGeom>
          <a:noFill/>
        </p:spPr>
        <p:txBody>
          <a:bodyPr wrap="square" rtlCol="0">
            <a:spAutoFit/>
          </a:bodyPr>
          <a:lstStyle/>
          <a:p>
            <a:r>
              <a:rPr lang="en-ZA" sz="4000" dirty="0" smtClean="0"/>
              <a:t>Study Sites</a:t>
            </a:r>
            <a:endParaRPr lang="en-ZA" sz="4000" dirty="0"/>
          </a:p>
        </p:txBody>
      </p:sp>
      <p:sp>
        <p:nvSpPr>
          <p:cNvPr id="8" name="Oval 7"/>
          <p:cNvSpPr/>
          <p:nvPr/>
        </p:nvSpPr>
        <p:spPr>
          <a:xfrm>
            <a:off x="6516216" y="1124744"/>
            <a:ext cx="1944216" cy="1368152"/>
          </a:xfrm>
          <a:prstGeom prst="ellipse">
            <a:avLst/>
          </a:prstGeom>
          <a:solidFill>
            <a:schemeClr val="accent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i="1" dirty="0" smtClean="0">
                <a:solidFill>
                  <a:schemeClr val="tx1"/>
                </a:solidFill>
              </a:rPr>
              <a:t>Dry Site</a:t>
            </a:r>
            <a:endParaRPr lang="en-ZA" sz="2000" b="1" i="1" dirty="0">
              <a:solidFill>
                <a:schemeClr val="tx1"/>
              </a:solidFill>
            </a:endParaRPr>
          </a:p>
        </p:txBody>
      </p:sp>
      <p:sp>
        <p:nvSpPr>
          <p:cNvPr id="16" name="Oval 15"/>
          <p:cNvSpPr/>
          <p:nvPr/>
        </p:nvSpPr>
        <p:spPr>
          <a:xfrm>
            <a:off x="3411421" y="3914142"/>
            <a:ext cx="1944216" cy="1368152"/>
          </a:xfrm>
          <a:prstGeom prst="ellipse">
            <a:avLst/>
          </a:prstGeom>
          <a:solidFill>
            <a:srgbClr val="92D05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i="1" dirty="0" smtClean="0">
                <a:solidFill>
                  <a:schemeClr val="tx1"/>
                </a:solidFill>
              </a:rPr>
              <a:t>Wet Site</a:t>
            </a:r>
            <a:endParaRPr lang="en-ZA" sz="2000" b="1" i="1" dirty="0">
              <a:solidFill>
                <a:schemeClr val="tx1"/>
              </a:solidFill>
            </a:endParaRPr>
          </a:p>
        </p:txBody>
      </p:sp>
    </p:spTree>
    <p:extLst>
      <p:ext uri="{BB962C8B-B14F-4D97-AF65-F5344CB8AC3E}">
        <p14:creationId xmlns:p14="http://schemas.microsoft.com/office/powerpoint/2010/main" val="5043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59182696"/>
              </p:ext>
            </p:extLst>
          </p:nvPr>
        </p:nvGraphicFramePr>
        <p:xfrm>
          <a:off x="251520" y="692696"/>
          <a:ext cx="6048672" cy="6048672"/>
        </p:xfrm>
        <a:graphic>
          <a:graphicData uri="http://schemas.openxmlformats.org/drawingml/2006/chart">
            <c:chart xmlns:c="http://schemas.openxmlformats.org/drawingml/2006/chart" xmlns:r="http://schemas.openxmlformats.org/officeDocument/2006/relationships" r:id="rId3"/>
          </a:graphicData>
        </a:graphic>
      </p:graphicFrame>
      <p:sp>
        <p:nvSpPr>
          <p:cNvPr id="3" name="5-Point Star 2"/>
          <p:cNvSpPr/>
          <p:nvPr/>
        </p:nvSpPr>
        <p:spPr>
          <a:xfrm>
            <a:off x="1763688" y="2708920"/>
            <a:ext cx="216024" cy="216024"/>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4" name="5-Point Star 3"/>
          <p:cNvSpPr/>
          <p:nvPr/>
        </p:nvSpPr>
        <p:spPr>
          <a:xfrm>
            <a:off x="2483768" y="2636912"/>
            <a:ext cx="216024" cy="216024"/>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graphicFrame>
        <p:nvGraphicFramePr>
          <p:cNvPr id="7" name="Chart 6"/>
          <p:cNvGraphicFramePr>
            <a:graphicFrameLocks/>
          </p:cNvGraphicFramePr>
          <p:nvPr>
            <p:extLst>
              <p:ext uri="{D42A27DB-BD31-4B8C-83A1-F6EECF244321}">
                <p14:modId xmlns:p14="http://schemas.microsoft.com/office/powerpoint/2010/main" val="3115716450"/>
              </p:ext>
            </p:extLst>
          </p:nvPr>
        </p:nvGraphicFramePr>
        <p:xfrm>
          <a:off x="6582107" y="1700808"/>
          <a:ext cx="2388498" cy="29169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67551092"/>
              </p:ext>
            </p:extLst>
          </p:nvPr>
        </p:nvGraphicFramePr>
        <p:xfrm>
          <a:off x="6516216" y="5229201"/>
          <a:ext cx="2520280" cy="1355595"/>
        </p:xfrm>
        <a:graphic>
          <a:graphicData uri="http://schemas.openxmlformats.org/drawingml/2006/table">
            <a:tbl>
              <a:tblPr/>
              <a:tblGrid>
                <a:gridCol w="1839804"/>
                <a:gridCol w="336038"/>
                <a:gridCol w="344438"/>
              </a:tblGrid>
              <a:tr h="383659">
                <a:tc>
                  <a:txBody>
                    <a:bodyPr/>
                    <a:lstStyle/>
                    <a:p>
                      <a:pPr algn="l" fontAlgn="ctr"/>
                      <a:r>
                        <a:rPr lang="en-ZA" sz="1100" b="1" i="0" u="none" strike="noStrike" dirty="0">
                          <a:solidFill>
                            <a:srgbClr val="000000"/>
                          </a:solidFill>
                          <a:effectLst/>
                          <a:latin typeface="Calibri" panose="020F0502020204030204" pitchFamily="34" charset="0"/>
                        </a:rPr>
                        <a:t>Arable Agriculture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1" i="0" u="none" strike="noStrike">
                          <a:solidFill>
                            <a:srgbClr val="000000"/>
                          </a:solidFill>
                          <a:effectLst/>
                          <a:latin typeface="Calibri" panose="020F0502020204030204" pitchFamily="34" charset="0"/>
                        </a:rPr>
                        <a:t>Dry site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1" i="0" u="none" strike="noStrike">
                          <a:solidFill>
                            <a:srgbClr val="000000"/>
                          </a:solidFill>
                          <a:effectLst/>
                          <a:latin typeface="Calibri" panose="020F0502020204030204" pitchFamily="34" charset="0"/>
                        </a:rPr>
                        <a:t>Wet site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618">
                <a:tc>
                  <a:txBody>
                    <a:bodyPr/>
                    <a:lstStyle/>
                    <a:p>
                      <a:pPr algn="l" fontAlgn="ctr"/>
                      <a:r>
                        <a:rPr lang="en-ZA" sz="1100" b="0" i="0" u="none" strike="noStrike">
                          <a:solidFill>
                            <a:srgbClr val="000000"/>
                          </a:solidFill>
                          <a:effectLst/>
                          <a:latin typeface="Calibri" panose="020F0502020204030204" pitchFamily="34" charset="0"/>
                        </a:rPr>
                        <a:t>Households with fruit trees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77,80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92,60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659">
                <a:tc>
                  <a:txBody>
                    <a:bodyPr/>
                    <a:lstStyle/>
                    <a:p>
                      <a:pPr algn="l" fontAlgn="ctr"/>
                      <a:r>
                        <a:rPr lang="en-ZA" sz="1100" b="0" i="0" u="none" strike="noStrike">
                          <a:solidFill>
                            <a:srgbClr val="000000"/>
                          </a:solidFill>
                          <a:effectLst/>
                          <a:latin typeface="Calibri" panose="020F0502020204030204" pitchFamily="34" charset="0"/>
                        </a:rPr>
                        <a:t>Hh with indigenous fruit trees (% of tree growers)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74,10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659">
                <a:tc>
                  <a:txBody>
                    <a:bodyPr/>
                    <a:lstStyle/>
                    <a:p>
                      <a:pPr algn="l" fontAlgn="ctr"/>
                      <a:r>
                        <a:rPr lang="en-ZA" sz="1100" b="0" i="0" u="none" strike="noStrike">
                          <a:solidFill>
                            <a:srgbClr val="000000"/>
                          </a:solidFill>
                          <a:effectLst/>
                          <a:latin typeface="Calibri" panose="020F0502020204030204" pitchFamily="34" charset="0"/>
                        </a:rPr>
                        <a:t>Hh with exotic fruit trees (% of tree growers)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a:solidFill>
                            <a:srgbClr val="000000"/>
                          </a:solidFill>
                          <a:effectLst/>
                          <a:latin typeface="Calibri" panose="020F0502020204030204" pitchFamily="34" charset="0"/>
                        </a:rPr>
                        <a:t>20,40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100" b="0" i="0" u="none" strike="noStrike" dirty="0">
                          <a:solidFill>
                            <a:srgbClr val="000000"/>
                          </a:solidFill>
                          <a:effectLst/>
                          <a:latin typeface="Calibri" panose="020F0502020204030204" pitchFamily="34" charset="0"/>
                        </a:rPr>
                        <a:t>92,60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4985676" y="188640"/>
            <a:ext cx="2952328" cy="707886"/>
          </a:xfrm>
          <a:prstGeom prst="rect">
            <a:avLst/>
          </a:prstGeom>
          <a:noFill/>
        </p:spPr>
        <p:txBody>
          <a:bodyPr wrap="square" rtlCol="0">
            <a:spAutoFit/>
          </a:bodyPr>
          <a:lstStyle/>
          <a:p>
            <a:r>
              <a:rPr lang="en-ZA" sz="4000" dirty="0" smtClean="0"/>
              <a:t>Livelihoods</a:t>
            </a:r>
            <a:endParaRPr lang="en-ZA" sz="4000" dirty="0"/>
          </a:p>
        </p:txBody>
      </p:sp>
      <p:cxnSp>
        <p:nvCxnSpPr>
          <p:cNvPr id="6" name="Straight Arrow Connector 5"/>
          <p:cNvCxnSpPr/>
          <p:nvPr/>
        </p:nvCxnSpPr>
        <p:spPr>
          <a:xfrm>
            <a:off x="7668344" y="1916832"/>
            <a:ext cx="0" cy="432048"/>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16416" y="5805264"/>
            <a:ext cx="720080" cy="779532"/>
          </a:xfrm>
          <a:prstGeom prst="rect">
            <a:avLst/>
          </a:prstGeom>
          <a:solidFill>
            <a:schemeClr val="accent5">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2380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18357470"/>
              </p:ext>
            </p:extLst>
          </p:nvPr>
        </p:nvGraphicFramePr>
        <p:xfrm>
          <a:off x="323528" y="476676"/>
          <a:ext cx="8568953" cy="5904650"/>
        </p:xfrm>
        <a:graphic>
          <a:graphicData uri="http://schemas.openxmlformats.org/drawingml/2006/table">
            <a:tbl>
              <a:tblPr firstRow="1" firstCol="1" bandRow="1">
                <a:tableStyleId>{073A0DAA-6AF3-43AB-8588-CEC1D06C72B9}</a:tableStyleId>
              </a:tblPr>
              <a:tblGrid>
                <a:gridCol w="889161"/>
                <a:gridCol w="3839432"/>
                <a:gridCol w="3840360"/>
              </a:tblGrid>
              <a:tr h="590465">
                <a:tc>
                  <a:txBody>
                    <a:bodyPr/>
                    <a:lstStyle/>
                    <a:p>
                      <a:pPr algn="ctr">
                        <a:lnSpc>
                          <a:spcPct val="115000"/>
                        </a:lnSpc>
                        <a:spcAft>
                          <a:spcPts val="0"/>
                        </a:spcAft>
                      </a:pPr>
                      <a:r>
                        <a:rPr lang="en-ZA" sz="2000" dirty="0">
                          <a:effectLst/>
                        </a:rPr>
                        <a:t>Rank</a:t>
                      </a:r>
                      <a:endParaRPr lang="en-ZA" sz="20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ZA" sz="2000" dirty="0" smtClean="0">
                          <a:effectLst/>
                        </a:rPr>
                        <a:t>Dry site</a:t>
                      </a:r>
                      <a:endParaRPr lang="en-ZA" sz="20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ZA" sz="2000" dirty="0" smtClean="0">
                          <a:effectLst/>
                          <a:latin typeface="+mn-lt"/>
                          <a:ea typeface="+mn-ea"/>
                          <a:cs typeface="+mn-cs"/>
                        </a:rPr>
                        <a:t>Wet</a:t>
                      </a:r>
                      <a:r>
                        <a:rPr lang="en-ZA" sz="2000" baseline="0" dirty="0" smtClean="0">
                          <a:effectLst/>
                          <a:latin typeface="+mn-lt"/>
                          <a:ea typeface="+mn-ea"/>
                          <a:cs typeface="+mn-cs"/>
                        </a:rPr>
                        <a:t> site</a:t>
                      </a:r>
                      <a:endParaRPr lang="en-ZA" sz="2000" dirty="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1</a:t>
                      </a:r>
                      <a:r>
                        <a:rPr lang="en-ZA" sz="2000" baseline="30000">
                          <a:effectLst/>
                        </a:rPr>
                        <a:t>st</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Government grants</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Fields</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2</a:t>
                      </a:r>
                      <a:r>
                        <a:rPr lang="en-ZA" sz="2000" baseline="30000">
                          <a:effectLst/>
                        </a:rPr>
                        <a:t>nd</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Local employment</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Government grants</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3</a:t>
                      </a:r>
                      <a:r>
                        <a:rPr lang="en-ZA" sz="2000" baseline="30000">
                          <a:effectLst/>
                        </a:rPr>
                        <a:t>rd</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Migrant employment</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Employment</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4</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NTFPs</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Self-employment</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5</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Small stock</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Gardens &amp; migrant employment</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6</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dirty="0">
                          <a:effectLst/>
                        </a:rPr>
                        <a:t>Cattle</a:t>
                      </a:r>
                      <a:endParaRPr lang="en-ZA" sz="20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7</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Self-employment</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Small stock</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8</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Gardens</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Cattle</a:t>
                      </a:r>
                      <a:endParaRPr lang="en-ZA" sz="2000">
                        <a:effectLst/>
                        <a:latin typeface="Calibri"/>
                        <a:ea typeface="Times New Roman"/>
                        <a:cs typeface="Times New Roman"/>
                      </a:endParaRPr>
                    </a:p>
                  </a:txBody>
                  <a:tcPr marL="68580" marR="68580" marT="0" marB="0"/>
                </a:tc>
              </a:tr>
              <a:tr h="590465">
                <a:tc>
                  <a:txBody>
                    <a:bodyPr/>
                    <a:lstStyle/>
                    <a:p>
                      <a:pPr>
                        <a:lnSpc>
                          <a:spcPct val="115000"/>
                        </a:lnSpc>
                        <a:spcAft>
                          <a:spcPts val="0"/>
                        </a:spcAft>
                      </a:pPr>
                      <a:r>
                        <a:rPr lang="en-ZA" sz="2000">
                          <a:effectLst/>
                        </a:rPr>
                        <a:t>9</a:t>
                      </a:r>
                      <a:r>
                        <a:rPr lang="en-ZA" sz="2000" baseline="30000">
                          <a:effectLst/>
                        </a:rPr>
                        <a:t>th</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a:effectLst/>
                        </a:rPr>
                        <a:t>Fields</a:t>
                      </a:r>
                      <a:endParaRPr lang="en-ZA" sz="2000">
                        <a:effectLst/>
                        <a:latin typeface="Calibri"/>
                        <a:ea typeface="Times New Roman"/>
                        <a:cs typeface="Times New Roman"/>
                      </a:endParaRPr>
                    </a:p>
                  </a:txBody>
                  <a:tcPr marL="68580" marR="68580" marT="0" marB="0"/>
                </a:tc>
                <a:tc>
                  <a:txBody>
                    <a:bodyPr/>
                    <a:lstStyle/>
                    <a:p>
                      <a:pPr>
                        <a:lnSpc>
                          <a:spcPct val="115000"/>
                        </a:lnSpc>
                        <a:spcAft>
                          <a:spcPts val="0"/>
                        </a:spcAft>
                      </a:pPr>
                      <a:r>
                        <a:rPr lang="en-ZA" sz="2000" dirty="0">
                          <a:effectLst/>
                        </a:rPr>
                        <a:t>NTFPs</a:t>
                      </a:r>
                      <a:endParaRPr lang="en-ZA" sz="2000" dirty="0">
                        <a:effectLst/>
                        <a:latin typeface="Calibri"/>
                        <a:ea typeface="Times New Roman"/>
                        <a:cs typeface="Times New Roman"/>
                      </a:endParaRPr>
                    </a:p>
                  </a:txBody>
                  <a:tcPr marL="68580" marR="68580" marT="0" marB="0"/>
                </a:tc>
              </a:tr>
            </a:tbl>
          </a:graphicData>
        </a:graphic>
      </p:graphicFrame>
      <p:cxnSp>
        <p:nvCxnSpPr>
          <p:cNvPr id="4" name="Straight Arrow Connector 3"/>
          <p:cNvCxnSpPr/>
          <p:nvPr/>
        </p:nvCxnSpPr>
        <p:spPr>
          <a:xfrm flipV="1">
            <a:off x="2843808" y="1844824"/>
            <a:ext cx="2232248" cy="4392488"/>
          </a:xfrm>
          <a:prstGeom prst="straightConnector1">
            <a:avLst/>
          </a:prstGeom>
          <a:ln w="317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043608" y="2708920"/>
            <a:ext cx="1584176" cy="648072"/>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p:cNvSpPr/>
          <p:nvPr/>
        </p:nvSpPr>
        <p:spPr>
          <a:xfrm>
            <a:off x="4716016" y="5661248"/>
            <a:ext cx="1584176" cy="648072"/>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39352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928" y="194737"/>
            <a:ext cx="4896544" cy="707886"/>
          </a:xfrm>
          <a:prstGeom prst="rect">
            <a:avLst/>
          </a:prstGeom>
          <a:noFill/>
        </p:spPr>
        <p:txBody>
          <a:bodyPr wrap="square" rtlCol="0">
            <a:spAutoFit/>
          </a:bodyPr>
          <a:lstStyle/>
          <a:p>
            <a:r>
              <a:rPr lang="en-ZA" sz="4000" dirty="0" smtClean="0"/>
              <a:t>Provisioning Services</a:t>
            </a:r>
            <a:endParaRPr lang="en-ZA" sz="4000" dirty="0"/>
          </a:p>
        </p:txBody>
      </p:sp>
      <p:sp>
        <p:nvSpPr>
          <p:cNvPr id="3" name="TextBox 2"/>
          <p:cNvSpPr txBox="1"/>
          <p:nvPr/>
        </p:nvSpPr>
        <p:spPr>
          <a:xfrm>
            <a:off x="251520" y="1196752"/>
            <a:ext cx="3888432" cy="2246769"/>
          </a:xfrm>
          <a:prstGeom prst="rect">
            <a:avLst/>
          </a:prstGeom>
          <a:noFill/>
        </p:spPr>
        <p:txBody>
          <a:bodyPr wrap="square" rtlCol="0">
            <a:spAutoFit/>
          </a:bodyPr>
          <a:lstStyle/>
          <a:p>
            <a:r>
              <a:rPr lang="en-ZA" sz="2000" i="1" dirty="0" smtClean="0"/>
              <a:t>Provisioning services include:</a:t>
            </a:r>
          </a:p>
          <a:p>
            <a:pPr marL="285750" indent="-285750">
              <a:buFont typeface="Arial" panose="020B0604020202020204" pitchFamily="34" charset="0"/>
              <a:buChar char="•"/>
            </a:pPr>
            <a:r>
              <a:rPr lang="en-ZA" sz="2000" dirty="0"/>
              <a:t>Natural medicines</a:t>
            </a:r>
          </a:p>
          <a:p>
            <a:pPr marL="285750" indent="-285750">
              <a:buFont typeface="Arial" panose="020B0604020202020204" pitchFamily="34" charset="0"/>
              <a:buChar char="•"/>
            </a:pPr>
            <a:r>
              <a:rPr lang="en-ZA" sz="2000" dirty="0"/>
              <a:t>Fuel</a:t>
            </a:r>
          </a:p>
          <a:p>
            <a:pPr marL="285750" indent="-285750">
              <a:buFont typeface="Arial" panose="020B0604020202020204" pitchFamily="34" charset="0"/>
              <a:buChar char="•"/>
            </a:pPr>
            <a:r>
              <a:rPr lang="en-ZA" sz="2000" dirty="0"/>
              <a:t>Fibre</a:t>
            </a:r>
          </a:p>
          <a:p>
            <a:pPr marL="285750" indent="-285750">
              <a:buFont typeface="Arial" panose="020B0604020202020204" pitchFamily="34" charset="0"/>
              <a:buChar char="•"/>
            </a:pPr>
            <a:r>
              <a:rPr lang="en-ZA" sz="2000" dirty="0" smtClean="0"/>
              <a:t>Food – wild fruits, wild herbs, </a:t>
            </a:r>
            <a:r>
              <a:rPr lang="en-ZA" sz="2000" dirty="0" err="1" smtClean="0"/>
              <a:t>bushmeat</a:t>
            </a:r>
            <a:endParaRPr lang="en-ZA" sz="2000" dirty="0" smtClean="0"/>
          </a:p>
          <a:p>
            <a:pPr marL="285750" indent="-285750">
              <a:buFont typeface="Arial" panose="020B0604020202020204" pitchFamily="34" charset="0"/>
              <a:buChar char="•"/>
            </a:pPr>
            <a:r>
              <a:rPr lang="en-ZA" sz="2000" dirty="0" smtClean="0"/>
              <a:t>Freshwater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379230"/>
            <a:ext cx="2477442" cy="18580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4389445"/>
            <a:ext cx="1385900" cy="1847867"/>
          </a:xfrm>
          <a:prstGeom prst="rect">
            <a:avLst/>
          </a:prstGeom>
        </p:spPr>
      </p:pic>
      <p:sp>
        <p:nvSpPr>
          <p:cNvPr id="6" name="TextBox 5"/>
          <p:cNvSpPr txBox="1"/>
          <p:nvPr/>
        </p:nvSpPr>
        <p:spPr>
          <a:xfrm>
            <a:off x="395536" y="3923764"/>
            <a:ext cx="3906180" cy="400110"/>
          </a:xfrm>
          <a:prstGeom prst="rect">
            <a:avLst/>
          </a:prstGeom>
          <a:noFill/>
        </p:spPr>
        <p:txBody>
          <a:bodyPr wrap="square" rtlCol="0">
            <a:spAutoFit/>
          </a:bodyPr>
          <a:lstStyle/>
          <a:p>
            <a:r>
              <a:rPr lang="en-ZA" sz="2000" b="1" i="1" dirty="0" smtClean="0"/>
              <a:t>1. Natural medicines</a:t>
            </a:r>
            <a:endParaRPr lang="en-ZA" sz="2000" b="1" i="1" dirty="0"/>
          </a:p>
        </p:txBody>
      </p:sp>
      <p:graphicFrame>
        <p:nvGraphicFramePr>
          <p:cNvPr id="10" name="Chart 9"/>
          <p:cNvGraphicFramePr>
            <a:graphicFrameLocks/>
          </p:cNvGraphicFramePr>
          <p:nvPr>
            <p:extLst>
              <p:ext uri="{D42A27DB-BD31-4B8C-83A1-F6EECF244321}">
                <p14:modId xmlns:p14="http://schemas.microsoft.com/office/powerpoint/2010/main" val="985453547"/>
              </p:ext>
            </p:extLst>
          </p:nvPr>
        </p:nvGraphicFramePr>
        <p:xfrm>
          <a:off x="4860032" y="1742356"/>
          <a:ext cx="2145030" cy="34023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15321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02" y="170483"/>
            <a:ext cx="3906180" cy="400110"/>
          </a:xfrm>
          <a:prstGeom prst="rect">
            <a:avLst/>
          </a:prstGeom>
          <a:noFill/>
        </p:spPr>
        <p:txBody>
          <a:bodyPr wrap="square" rtlCol="0">
            <a:spAutoFit/>
          </a:bodyPr>
          <a:lstStyle/>
          <a:p>
            <a:r>
              <a:rPr lang="en-ZA" sz="2000" b="1" i="1" dirty="0" smtClean="0"/>
              <a:t>2. Fuel</a:t>
            </a:r>
            <a:endParaRPr lang="en-ZA" sz="2000" b="1"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02" y="692696"/>
            <a:ext cx="2402324" cy="18017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036" y="698930"/>
            <a:ext cx="2394012" cy="1795509"/>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3327013469"/>
              </p:ext>
            </p:extLst>
          </p:nvPr>
        </p:nvGraphicFramePr>
        <p:xfrm>
          <a:off x="311154" y="2647320"/>
          <a:ext cx="2065020" cy="337566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2760260" y="4725144"/>
            <a:ext cx="4764068" cy="1754326"/>
          </a:xfrm>
          <a:prstGeom prst="rect">
            <a:avLst/>
          </a:prstGeom>
          <a:noFill/>
        </p:spPr>
        <p:txBody>
          <a:bodyPr wrap="square" rtlCol="0">
            <a:spAutoFit/>
          </a:bodyPr>
          <a:lstStyle/>
          <a:p>
            <a:r>
              <a:rPr lang="en-ZA" dirty="0" smtClean="0"/>
              <a:t>Although over 90% of households in both sites have access to electricity, fuelwood is still the primary fuel. </a:t>
            </a:r>
          </a:p>
          <a:p>
            <a:endParaRPr lang="en-ZA" dirty="0"/>
          </a:p>
          <a:p>
            <a:r>
              <a:rPr lang="en-ZA" dirty="0" smtClean="0"/>
              <a:t>Availability is a concern in both sites.</a:t>
            </a:r>
          </a:p>
          <a:p>
            <a:endParaRPr lang="en-ZA" dirty="0"/>
          </a:p>
        </p:txBody>
      </p:sp>
      <p:graphicFrame>
        <p:nvGraphicFramePr>
          <p:cNvPr id="7" name="Table 6"/>
          <p:cNvGraphicFramePr>
            <a:graphicFrameLocks noGrp="1"/>
          </p:cNvGraphicFramePr>
          <p:nvPr>
            <p:extLst>
              <p:ext uri="{D42A27DB-BD31-4B8C-83A1-F6EECF244321}">
                <p14:modId xmlns:p14="http://schemas.microsoft.com/office/powerpoint/2010/main" val="3221208919"/>
              </p:ext>
            </p:extLst>
          </p:nvPr>
        </p:nvGraphicFramePr>
        <p:xfrm>
          <a:off x="2771800" y="3127360"/>
          <a:ext cx="4752528" cy="1381760"/>
        </p:xfrm>
        <a:graphic>
          <a:graphicData uri="http://schemas.openxmlformats.org/drawingml/2006/table">
            <a:tbl>
              <a:tblPr firstRow="1" bandRow="1">
                <a:tableStyleId>{5C22544A-7EE6-4342-B048-85BDC9FD1C3A}</a:tableStyleId>
              </a:tblPr>
              <a:tblGrid>
                <a:gridCol w="3024336"/>
                <a:gridCol w="792088"/>
                <a:gridCol w="936104"/>
              </a:tblGrid>
              <a:tr h="370840">
                <a:tc>
                  <a:txBody>
                    <a:bodyPr/>
                    <a:lstStyle/>
                    <a:p>
                      <a:endParaRPr lang="en-ZA" dirty="0"/>
                    </a:p>
                  </a:txBody>
                  <a:tcPr/>
                </a:tc>
                <a:tc>
                  <a:txBody>
                    <a:bodyPr/>
                    <a:lstStyle/>
                    <a:p>
                      <a:pPr algn="ctr"/>
                      <a:r>
                        <a:rPr lang="en-ZA" dirty="0" smtClean="0"/>
                        <a:t>Dry site</a:t>
                      </a:r>
                      <a:endParaRPr lang="en-ZA" dirty="0"/>
                    </a:p>
                  </a:txBody>
                  <a:tcPr/>
                </a:tc>
                <a:tc>
                  <a:txBody>
                    <a:bodyPr/>
                    <a:lstStyle/>
                    <a:p>
                      <a:pPr algn="ctr"/>
                      <a:r>
                        <a:rPr lang="en-ZA" dirty="0" smtClean="0"/>
                        <a:t>Wet site</a:t>
                      </a:r>
                      <a:endParaRPr lang="en-ZA" dirty="0"/>
                    </a:p>
                  </a:txBody>
                  <a:tcPr/>
                </a:tc>
              </a:tr>
              <a:tr h="370840">
                <a:tc>
                  <a:txBody>
                    <a:bodyPr/>
                    <a:lstStyle/>
                    <a:p>
                      <a:r>
                        <a:rPr lang="en-ZA" dirty="0" smtClean="0"/>
                        <a:t>Collecting takes more time</a:t>
                      </a:r>
                      <a:endParaRPr lang="en-ZA" dirty="0"/>
                    </a:p>
                  </a:txBody>
                  <a:tcPr/>
                </a:tc>
                <a:tc>
                  <a:txBody>
                    <a:bodyPr/>
                    <a:lstStyle/>
                    <a:p>
                      <a:pPr algn="ctr"/>
                      <a:r>
                        <a:rPr lang="en-ZA" dirty="0" smtClean="0"/>
                        <a:t>93,33</a:t>
                      </a:r>
                      <a:endParaRPr lang="en-ZA" dirty="0"/>
                    </a:p>
                  </a:txBody>
                  <a:tcPr/>
                </a:tc>
                <a:tc>
                  <a:txBody>
                    <a:bodyPr/>
                    <a:lstStyle/>
                    <a:p>
                      <a:pPr algn="ctr"/>
                      <a:r>
                        <a:rPr lang="en-ZA" dirty="0" smtClean="0"/>
                        <a:t>88,41</a:t>
                      </a:r>
                      <a:endParaRPr lang="en-ZA" dirty="0"/>
                    </a:p>
                  </a:txBody>
                  <a:tcPr/>
                </a:tc>
              </a:tr>
              <a:tr h="370840">
                <a:tc>
                  <a:txBody>
                    <a:bodyPr/>
                    <a:lstStyle/>
                    <a:p>
                      <a:r>
                        <a:rPr lang="en-ZA" dirty="0" smtClean="0"/>
                        <a:t>Enough firewood</a:t>
                      </a:r>
                      <a:endParaRPr lang="en-ZA" dirty="0"/>
                    </a:p>
                  </a:txBody>
                  <a:tcPr/>
                </a:tc>
                <a:tc>
                  <a:txBody>
                    <a:bodyPr/>
                    <a:lstStyle/>
                    <a:p>
                      <a:pPr algn="ctr"/>
                      <a:r>
                        <a:rPr lang="en-ZA" dirty="0" smtClean="0"/>
                        <a:t>14,70</a:t>
                      </a:r>
                      <a:endParaRPr lang="en-ZA" dirty="0"/>
                    </a:p>
                  </a:txBody>
                  <a:tcPr/>
                </a:tc>
                <a:tc>
                  <a:txBody>
                    <a:bodyPr/>
                    <a:lstStyle/>
                    <a:p>
                      <a:pPr algn="ctr"/>
                      <a:r>
                        <a:rPr lang="en-ZA" dirty="0" smtClean="0"/>
                        <a:t>14,49</a:t>
                      </a:r>
                      <a:endParaRPr lang="en-ZA" dirty="0"/>
                    </a:p>
                  </a:txBody>
                  <a:tcPr/>
                </a:tc>
              </a:tr>
            </a:tbl>
          </a:graphicData>
        </a:graphic>
      </p:graphicFrame>
    </p:spTree>
    <p:extLst>
      <p:ext uri="{BB962C8B-B14F-4D97-AF65-F5344CB8AC3E}">
        <p14:creationId xmlns:p14="http://schemas.microsoft.com/office/powerpoint/2010/main" val="2529389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88640"/>
            <a:ext cx="4320480" cy="400110"/>
          </a:xfrm>
          <a:prstGeom prst="rect">
            <a:avLst/>
          </a:prstGeom>
          <a:noFill/>
        </p:spPr>
        <p:txBody>
          <a:bodyPr wrap="square" rtlCol="0">
            <a:spAutoFit/>
          </a:bodyPr>
          <a:lstStyle/>
          <a:p>
            <a:r>
              <a:rPr lang="en-ZA" sz="2000" b="1" i="1" dirty="0" smtClean="0"/>
              <a:t>3. Fibre, building materials, etc.</a:t>
            </a:r>
            <a:endParaRPr lang="en-ZA" sz="2000" b="1"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3630" y="4437110"/>
            <a:ext cx="1815666" cy="2420889"/>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rot="16200000">
            <a:off x="7153696" y="2446805"/>
            <a:ext cx="2160239" cy="18203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171" y="0"/>
            <a:ext cx="3035830" cy="2276872"/>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928116454"/>
              </p:ext>
            </p:extLst>
          </p:nvPr>
        </p:nvGraphicFramePr>
        <p:xfrm>
          <a:off x="138080" y="723812"/>
          <a:ext cx="3209783" cy="428936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p:cNvGraphicFramePr>
            <a:graphicFrameLocks/>
          </p:cNvGraphicFramePr>
          <p:nvPr>
            <p:extLst>
              <p:ext uri="{D42A27DB-BD31-4B8C-83A1-F6EECF244321}">
                <p14:modId xmlns:p14="http://schemas.microsoft.com/office/powerpoint/2010/main" val="2545746897"/>
              </p:ext>
            </p:extLst>
          </p:nvPr>
        </p:nvGraphicFramePr>
        <p:xfrm>
          <a:off x="3563888" y="2924944"/>
          <a:ext cx="3061206" cy="3681642"/>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Arrow Connector 4"/>
          <p:cNvCxnSpPr/>
          <p:nvPr/>
        </p:nvCxnSpPr>
        <p:spPr>
          <a:xfrm flipH="1">
            <a:off x="2051720" y="1196752"/>
            <a:ext cx="720080" cy="86409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220072" y="3645024"/>
            <a:ext cx="216024" cy="55714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689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47.5|13.5|2.6"/>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3128</TotalTime>
  <Words>1813</Words>
  <Application>Microsoft Office PowerPoint</Application>
  <PresentationFormat>On-screen Show (4:3)</PresentationFormat>
  <Paragraphs>225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impacts &amp; provisioning services</vt:lpstr>
      <vt:lpstr>Flood impacts &amp; provisioning services</vt:lpstr>
      <vt:lpstr>Planning for future droughts &amp; floods – what role for provisioning services?</vt:lpstr>
      <vt:lpstr>Provisional lessons learnt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dc:creator>
  <cp:lastModifiedBy>Fiona Paumgarten</cp:lastModifiedBy>
  <cp:revision>121</cp:revision>
  <dcterms:created xsi:type="dcterms:W3CDTF">2014-05-09T04:48:43Z</dcterms:created>
  <dcterms:modified xsi:type="dcterms:W3CDTF">2015-11-05T08:09:47Z</dcterms:modified>
</cp:coreProperties>
</file>