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63" r:id="rId5"/>
    <p:sldId id="258"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FEE6E1BF-CF3B-426E-84EA-495B30FF4988}" type="datetimeFigureOut">
              <a:rPr lang="en-ZA" smtClean="0"/>
              <a:t>2015/11/05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189557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EE6E1BF-CF3B-426E-84EA-495B30FF4988}" type="datetimeFigureOut">
              <a:rPr lang="en-ZA" smtClean="0"/>
              <a:t>2015/11/05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286392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EE6E1BF-CF3B-426E-84EA-495B30FF4988}" type="datetimeFigureOut">
              <a:rPr lang="en-ZA" smtClean="0"/>
              <a:t>2015/11/05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258710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EE6E1BF-CF3B-426E-84EA-495B30FF4988}" type="datetimeFigureOut">
              <a:rPr lang="en-ZA" smtClean="0"/>
              <a:t>2015/11/05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14280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6E1BF-CF3B-426E-84EA-495B30FF4988}" type="datetimeFigureOut">
              <a:rPr lang="en-ZA" smtClean="0"/>
              <a:t>2015/11/05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43636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FEE6E1BF-CF3B-426E-84EA-495B30FF4988}" type="datetimeFigureOut">
              <a:rPr lang="en-ZA" smtClean="0"/>
              <a:t>2015/11/05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32638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FEE6E1BF-CF3B-426E-84EA-495B30FF4988}" type="datetimeFigureOut">
              <a:rPr lang="en-ZA" smtClean="0"/>
              <a:t>2015/11/05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4058825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EE6E1BF-CF3B-426E-84EA-495B30FF4988}" type="datetimeFigureOut">
              <a:rPr lang="en-ZA" smtClean="0"/>
              <a:t>2015/11/05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3886296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6E1BF-CF3B-426E-84EA-495B30FF4988}" type="datetimeFigureOut">
              <a:rPr lang="en-ZA" smtClean="0"/>
              <a:t>2015/11/05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363069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6E1BF-CF3B-426E-84EA-495B30FF4988}" type="datetimeFigureOut">
              <a:rPr lang="en-ZA" smtClean="0"/>
              <a:t>2015/11/05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288190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6E1BF-CF3B-426E-84EA-495B30FF4988}" type="datetimeFigureOut">
              <a:rPr lang="en-ZA" smtClean="0"/>
              <a:t>2015/11/05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6F70A7E-3C6C-4D69-A8AA-2EAA881009F1}" type="slidenum">
              <a:rPr lang="en-ZA" smtClean="0"/>
              <a:t>‹#›</a:t>
            </a:fld>
            <a:endParaRPr lang="en-ZA"/>
          </a:p>
        </p:txBody>
      </p:sp>
    </p:spTree>
    <p:extLst>
      <p:ext uri="{BB962C8B-B14F-4D97-AF65-F5344CB8AC3E}">
        <p14:creationId xmlns:p14="http://schemas.microsoft.com/office/powerpoint/2010/main" val="1327918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6E1BF-CF3B-426E-84EA-495B30FF4988}" type="datetimeFigureOut">
              <a:rPr lang="en-ZA" smtClean="0"/>
              <a:t>2015/11/05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70A7E-3C6C-4D69-A8AA-2EAA881009F1}" type="slidenum">
              <a:rPr lang="en-ZA" smtClean="0"/>
              <a:t>‹#›</a:t>
            </a:fld>
            <a:endParaRPr lang="en-ZA"/>
          </a:p>
        </p:txBody>
      </p:sp>
    </p:spTree>
    <p:extLst>
      <p:ext uri="{BB962C8B-B14F-4D97-AF65-F5344CB8AC3E}">
        <p14:creationId xmlns:p14="http://schemas.microsoft.com/office/powerpoint/2010/main" val="3078315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7279" y="1405152"/>
            <a:ext cx="9762186" cy="3323987"/>
          </a:xfrm>
          <a:prstGeom prst="rect">
            <a:avLst/>
          </a:prstGeom>
          <a:noFill/>
        </p:spPr>
        <p:txBody>
          <a:bodyPr wrap="square" rtlCol="0">
            <a:spAutoFit/>
          </a:bodyPr>
          <a:lstStyle/>
          <a:p>
            <a:pPr algn="ctr"/>
            <a:r>
              <a:rPr lang="en-ZA" sz="3200" dirty="0" smtClean="0"/>
              <a:t>Conservation Planning </a:t>
            </a:r>
            <a:r>
              <a:rPr lang="en-ZA" sz="3200" smtClean="0"/>
              <a:t>and Stewardship</a:t>
            </a:r>
          </a:p>
          <a:p>
            <a:pPr algn="ctr"/>
            <a:endParaRPr lang="en-ZA" sz="3200"/>
          </a:p>
          <a:p>
            <a:pPr algn="ctr"/>
            <a:r>
              <a:rPr lang="en-ZA" sz="3200" smtClean="0"/>
              <a:t>=</a:t>
            </a:r>
            <a:endParaRPr lang="en-ZA" sz="3200" dirty="0"/>
          </a:p>
          <a:p>
            <a:pPr algn="ctr"/>
            <a:r>
              <a:rPr lang="en-ZA" sz="3200" dirty="0" smtClean="0"/>
              <a:t>“</a:t>
            </a:r>
            <a:r>
              <a:rPr lang="en-ZA" sz="3200" smtClean="0"/>
              <a:t>Biodiversity Stewardship for protected area expansion”</a:t>
            </a:r>
            <a:endParaRPr lang="en-ZA" sz="3200" dirty="0" smtClean="0"/>
          </a:p>
          <a:p>
            <a:pPr algn="ctr"/>
            <a:endParaRPr lang="en-ZA" sz="3200" dirty="0" smtClean="0"/>
          </a:p>
          <a:p>
            <a:pPr algn="ctr"/>
            <a:endParaRPr lang="en-ZA" sz="3200" dirty="0" smtClean="0"/>
          </a:p>
          <a:p>
            <a:endParaRPr lang="en-ZA" dirty="0"/>
          </a:p>
        </p:txBody>
      </p:sp>
      <p:sp>
        <p:nvSpPr>
          <p:cNvPr id="5" name="TextBox 4"/>
          <p:cNvSpPr txBox="1"/>
          <p:nvPr/>
        </p:nvSpPr>
        <p:spPr>
          <a:xfrm>
            <a:off x="3953814" y="4267474"/>
            <a:ext cx="4868214" cy="461665"/>
          </a:xfrm>
          <a:prstGeom prst="rect">
            <a:avLst/>
          </a:prstGeom>
          <a:noFill/>
        </p:spPr>
        <p:txBody>
          <a:bodyPr wrap="square" rtlCol="0">
            <a:spAutoFit/>
          </a:bodyPr>
          <a:lstStyle/>
          <a:p>
            <a:r>
              <a:rPr lang="en-ZA" sz="2400" smtClean="0"/>
              <a:t>A </a:t>
            </a:r>
            <a:r>
              <a:rPr lang="en-ZA" sz="2400" dirty="0" smtClean="0"/>
              <a:t>South African case history</a:t>
            </a:r>
            <a:endParaRPr lang="en-ZA" sz="2400" dirty="0"/>
          </a:p>
        </p:txBody>
      </p:sp>
      <p:sp>
        <p:nvSpPr>
          <p:cNvPr id="6" name="TextBox 5"/>
          <p:cNvSpPr txBox="1"/>
          <p:nvPr/>
        </p:nvSpPr>
        <p:spPr>
          <a:xfrm>
            <a:off x="2298878" y="5743978"/>
            <a:ext cx="6864440" cy="369332"/>
          </a:xfrm>
          <a:prstGeom prst="rect">
            <a:avLst/>
          </a:prstGeom>
          <a:noFill/>
        </p:spPr>
        <p:txBody>
          <a:bodyPr wrap="square" rtlCol="0">
            <a:spAutoFit/>
          </a:bodyPr>
          <a:lstStyle/>
          <a:p>
            <a:pPr algn="ctr"/>
            <a:r>
              <a:rPr lang="en-ZA" dirty="0" smtClean="0"/>
              <a:t>Stephen </a:t>
            </a:r>
            <a:r>
              <a:rPr lang="en-ZA" dirty="0" err="1" smtClean="0"/>
              <a:t>Holness</a:t>
            </a:r>
            <a:r>
              <a:rPr lang="en-ZA" dirty="0" smtClean="0"/>
              <a:t> and Harry Biggs</a:t>
            </a:r>
            <a:endParaRPr lang="en-ZA" dirty="0"/>
          </a:p>
        </p:txBody>
      </p:sp>
      <p:sp>
        <p:nvSpPr>
          <p:cNvPr id="2" name="TextBox 1"/>
          <p:cNvSpPr txBox="1"/>
          <p:nvPr/>
        </p:nvSpPr>
        <p:spPr>
          <a:xfrm>
            <a:off x="5608749" y="2282315"/>
            <a:ext cx="399245" cy="461665"/>
          </a:xfrm>
          <a:prstGeom prst="rect">
            <a:avLst/>
          </a:prstGeom>
          <a:noFill/>
        </p:spPr>
        <p:txBody>
          <a:bodyPr wrap="square" rtlCol="0">
            <a:spAutoFit/>
          </a:bodyPr>
          <a:lstStyle/>
          <a:p>
            <a:r>
              <a:rPr lang="en-ZA" sz="2400"/>
              <a:t>~</a:t>
            </a:r>
          </a:p>
        </p:txBody>
      </p:sp>
    </p:spTree>
    <p:extLst>
      <p:ext uri="{BB962C8B-B14F-4D97-AF65-F5344CB8AC3E}">
        <p14:creationId xmlns:p14="http://schemas.microsoft.com/office/powerpoint/2010/main" val="3811590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2099" y="436862"/>
            <a:ext cx="1906073" cy="646331"/>
          </a:xfrm>
          <a:prstGeom prst="rect">
            <a:avLst/>
          </a:prstGeom>
          <a:noFill/>
        </p:spPr>
        <p:txBody>
          <a:bodyPr wrap="square" rtlCol="0">
            <a:spAutoFit/>
          </a:bodyPr>
          <a:lstStyle/>
          <a:p>
            <a:r>
              <a:rPr lang="en-ZA" smtClean="0"/>
              <a:t>Land owner or rights holder</a:t>
            </a:r>
            <a:endParaRPr lang="en-ZA"/>
          </a:p>
        </p:txBody>
      </p:sp>
      <p:sp>
        <p:nvSpPr>
          <p:cNvPr id="3" name="Right Arrow 2"/>
          <p:cNvSpPr/>
          <p:nvPr/>
        </p:nvSpPr>
        <p:spPr>
          <a:xfrm>
            <a:off x="3256206" y="632432"/>
            <a:ext cx="1532586" cy="360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extBox 3"/>
          <p:cNvSpPr txBox="1"/>
          <p:nvPr/>
        </p:nvSpPr>
        <p:spPr>
          <a:xfrm>
            <a:off x="3101660" y="11859"/>
            <a:ext cx="2163650" cy="646331"/>
          </a:xfrm>
          <a:prstGeom prst="rect">
            <a:avLst/>
          </a:prstGeom>
          <a:noFill/>
        </p:spPr>
        <p:txBody>
          <a:bodyPr wrap="square" rtlCol="0">
            <a:spAutoFit/>
          </a:bodyPr>
          <a:lstStyle/>
          <a:p>
            <a:r>
              <a:rPr lang="en-ZA"/>
              <a:t>E</a:t>
            </a:r>
            <a:r>
              <a:rPr lang="en-ZA" smtClean="0"/>
              <a:t>xisting land ethic or value shift to that </a:t>
            </a:r>
            <a:endParaRPr lang="en-ZA"/>
          </a:p>
        </p:txBody>
      </p:sp>
      <p:sp>
        <p:nvSpPr>
          <p:cNvPr id="5" name="TextBox 4"/>
          <p:cNvSpPr txBox="1"/>
          <p:nvPr/>
        </p:nvSpPr>
        <p:spPr>
          <a:xfrm>
            <a:off x="5844860" y="582685"/>
            <a:ext cx="2459865" cy="369332"/>
          </a:xfrm>
          <a:prstGeom prst="rect">
            <a:avLst/>
          </a:prstGeom>
          <a:noFill/>
        </p:spPr>
        <p:txBody>
          <a:bodyPr wrap="square" rtlCol="0">
            <a:spAutoFit/>
          </a:bodyPr>
          <a:lstStyle/>
          <a:p>
            <a:r>
              <a:rPr lang="en-ZA" dirty="0" smtClean="0"/>
              <a:t>Good land stewardship</a:t>
            </a:r>
            <a:endParaRPr lang="en-ZA" dirty="0"/>
          </a:p>
        </p:txBody>
      </p:sp>
      <p:sp>
        <p:nvSpPr>
          <p:cNvPr id="6" name="TextBox 5"/>
          <p:cNvSpPr txBox="1"/>
          <p:nvPr/>
        </p:nvSpPr>
        <p:spPr>
          <a:xfrm>
            <a:off x="3011506" y="967283"/>
            <a:ext cx="3272472" cy="923330"/>
          </a:xfrm>
          <a:prstGeom prst="rect">
            <a:avLst/>
          </a:prstGeom>
          <a:noFill/>
        </p:spPr>
        <p:txBody>
          <a:bodyPr wrap="square" rtlCol="0">
            <a:spAutoFit/>
          </a:bodyPr>
          <a:lstStyle/>
          <a:p>
            <a:r>
              <a:rPr lang="en-ZA" dirty="0" smtClean="0"/>
              <a:t>Often some form of reinforcement of (or new)  identity, or possibly recognition</a:t>
            </a:r>
          </a:p>
        </p:txBody>
      </p:sp>
      <p:sp>
        <p:nvSpPr>
          <p:cNvPr id="7" name="TextBox 6"/>
          <p:cNvSpPr txBox="1"/>
          <p:nvPr/>
        </p:nvSpPr>
        <p:spPr>
          <a:xfrm>
            <a:off x="833869" y="2787968"/>
            <a:ext cx="1931831" cy="646331"/>
          </a:xfrm>
          <a:prstGeom prst="rect">
            <a:avLst/>
          </a:prstGeom>
          <a:noFill/>
        </p:spPr>
        <p:txBody>
          <a:bodyPr wrap="square" rtlCol="0">
            <a:spAutoFit/>
          </a:bodyPr>
          <a:lstStyle/>
          <a:p>
            <a:r>
              <a:rPr lang="en-ZA" smtClean="0"/>
              <a:t>Landowner or rights holder</a:t>
            </a:r>
            <a:endParaRPr lang="en-ZA"/>
          </a:p>
        </p:txBody>
      </p:sp>
      <p:sp>
        <p:nvSpPr>
          <p:cNvPr id="8" name="Right Arrow 7"/>
          <p:cNvSpPr/>
          <p:nvPr/>
        </p:nvSpPr>
        <p:spPr>
          <a:xfrm>
            <a:off x="3177823" y="2866813"/>
            <a:ext cx="1532586" cy="360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TextBox 8"/>
          <p:cNvSpPr txBox="1"/>
          <p:nvPr/>
        </p:nvSpPr>
        <p:spPr>
          <a:xfrm>
            <a:off x="3145472" y="3158543"/>
            <a:ext cx="1777285" cy="646331"/>
          </a:xfrm>
          <a:prstGeom prst="rect">
            <a:avLst/>
          </a:prstGeom>
          <a:noFill/>
        </p:spPr>
        <p:txBody>
          <a:bodyPr wrap="square" rtlCol="0">
            <a:spAutoFit/>
          </a:bodyPr>
          <a:lstStyle/>
          <a:p>
            <a:r>
              <a:rPr lang="en-ZA" dirty="0" err="1" smtClean="0">
                <a:solidFill>
                  <a:srgbClr val="FF0000"/>
                </a:solidFill>
              </a:rPr>
              <a:t>Incentivisation</a:t>
            </a:r>
            <a:r>
              <a:rPr lang="en-ZA" dirty="0" smtClean="0">
                <a:solidFill>
                  <a:srgbClr val="FF0000"/>
                </a:solidFill>
              </a:rPr>
              <a:t> </a:t>
            </a:r>
            <a:r>
              <a:rPr lang="en-ZA" dirty="0" err="1" smtClean="0"/>
              <a:t>eg</a:t>
            </a:r>
            <a:r>
              <a:rPr lang="en-ZA" dirty="0" smtClean="0"/>
              <a:t>. Tax break</a:t>
            </a:r>
            <a:endParaRPr lang="en-ZA" dirty="0"/>
          </a:p>
        </p:txBody>
      </p:sp>
      <p:sp>
        <p:nvSpPr>
          <p:cNvPr id="10" name="TextBox 9"/>
          <p:cNvSpPr txBox="1"/>
          <p:nvPr/>
        </p:nvSpPr>
        <p:spPr>
          <a:xfrm>
            <a:off x="9284557" y="4033527"/>
            <a:ext cx="2459865" cy="923330"/>
          </a:xfrm>
          <a:prstGeom prst="rect">
            <a:avLst/>
          </a:prstGeom>
          <a:noFill/>
        </p:spPr>
        <p:txBody>
          <a:bodyPr wrap="square" rtlCol="0">
            <a:spAutoFit/>
          </a:bodyPr>
          <a:lstStyle/>
          <a:p>
            <a:r>
              <a:rPr lang="en-ZA" dirty="0" smtClean="0"/>
              <a:t>Retention of land characteristics or  improvement of land</a:t>
            </a:r>
          </a:p>
        </p:txBody>
      </p:sp>
      <p:sp>
        <p:nvSpPr>
          <p:cNvPr id="11" name="Right Arrow 10"/>
          <p:cNvSpPr/>
          <p:nvPr/>
        </p:nvSpPr>
        <p:spPr>
          <a:xfrm>
            <a:off x="8043890" y="2916998"/>
            <a:ext cx="774881" cy="360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TextBox 12"/>
          <p:cNvSpPr txBox="1"/>
          <p:nvPr/>
        </p:nvSpPr>
        <p:spPr>
          <a:xfrm>
            <a:off x="9149328" y="2834239"/>
            <a:ext cx="2459865" cy="369332"/>
          </a:xfrm>
          <a:prstGeom prst="rect">
            <a:avLst/>
          </a:prstGeom>
          <a:noFill/>
        </p:spPr>
        <p:txBody>
          <a:bodyPr wrap="square" rtlCol="0">
            <a:spAutoFit/>
          </a:bodyPr>
          <a:lstStyle/>
          <a:p>
            <a:r>
              <a:rPr lang="en-ZA" dirty="0" smtClean="0"/>
              <a:t>Good land stewardship</a:t>
            </a:r>
            <a:endParaRPr lang="en-ZA" dirty="0"/>
          </a:p>
        </p:txBody>
      </p:sp>
      <p:sp>
        <p:nvSpPr>
          <p:cNvPr id="14" name="TextBox 13"/>
          <p:cNvSpPr txBox="1"/>
          <p:nvPr/>
        </p:nvSpPr>
        <p:spPr>
          <a:xfrm>
            <a:off x="820989" y="4817408"/>
            <a:ext cx="1931831" cy="646331"/>
          </a:xfrm>
          <a:prstGeom prst="rect">
            <a:avLst/>
          </a:prstGeom>
          <a:noFill/>
        </p:spPr>
        <p:txBody>
          <a:bodyPr wrap="square" rtlCol="0">
            <a:spAutoFit/>
          </a:bodyPr>
          <a:lstStyle/>
          <a:p>
            <a:r>
              <a:rPr lang="en-ZA" smtClean="0"/>
              <a:t>Landowner or rights holder</a:t>
            </a:r>
            <a:endParaRPr lang="en-ZA"/>
          </a:p>
        </p:txBody>
      </p:sp>
      <p:sp>
        <p:nvSpPr>
          <p:cNvPr id="19" name="TextBox 18"/>
          <p:cNvSpPr txBox="1"/>
          <p:nvPr/>
        </p:nvSpPr>
        <p:spPr>
          <a:xfrm>
            <a:off x="6182893" y="4574891"/>
            <a:ext cx="1996226" cy="1477328"/>
          </a:xfrm>
          <a:prstGeom prst="rect">
            <a:avLst/>
          </a:prstGeom>
          <a:noFill/>
        </p:spPr>
        <p:txBody>
          <a:bodyPr wrap="square" rtlCol="0">
            <a:spAutoFit/>
          </a:bodyPr>
          <a:lstStyle/>
          <a:p>
            <a:r>
              <a:rPr lang="en-ZA" dirty="0" smtClean="0"/>
              <a:t>Some form of legal recognition, often proclamation –legally same as state PA </a:t>
            </a:r>
            <a:endParaRPr lang="en-ZA" dirty="0"/>
          </a:p>
        </p:txBody>
      </p:sp>
      <p:sp>
        <p:nvSpPr>
          <p:cNvPr id="21" name="Right Arrow 20"/>
          <p:cNvSpPr/>
          <p:nvPr/>
        </p:nvSpPr>
        <p:spPr>
          <a:xfrm>
            <a:off x="8179119" y="5004701"/>
            <a:ext cx="774881" cy="360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TextBox 21"/>
          <p:cNvSpPr txBox="1"/>
          <p:nvPr/>
        </p:nvSpPr>
        <p:spPr>
          <a:xfrm>
            <a:off x="9324063" y="5415739"/>
            <a:ext cx="2459865" cy="369332"/>
          </a:xfrm>
          <a:prstGeom prst="rect">
            <a:avLst/>
          </a:prstGeom>
          <a:noFill/>
        </p:spPr>
        <p:txBody>
          <a:bodyPr wrap="square" rtlCol="0">
            <a:spAutoFit/>
          </a:bodyPr>
          <a:lstStyle/>
          <a:p>
            <a:r>
              <a:rPr lang="en-ZA" dirty="0"/>
              <a:t>g</a:t>
            </a:r>
            <a:r>
              <a:rPr lang="en-ZA" dirty="0" smtClean="0"/>
              <a:t>ood land stewardship</a:t>
            </a:r>
            <a:endParaRPr lang="en-ZA" dirty="0"/>
          </a:p>
        </p:txBody>
      </p:sp>
      <p:sp>
        <p:nvSpPr>
          <p:cNvPr id="24" name="TextBox 23"/>
          <p:cNvSpPr txBox="1"/>
          <p:nvPr/>
        </p:nvSpPr>
        <p:spPr>
          <a:xfrm>
            <a:off x="3011507" y="1873720"/>
            <a:ext cx="2357872" cy="923330"/>
          </a:xfrm>
          <a:prstGeom prst="rect">
            <a:avLst/>
          </a:prstGeom>
          <a:noFill/>
        </p:spPr>
        <p:txBody>
          <a:bodyPr wrap="square" rtlCol="0">
            <a:spAutoFit/>
          </a:bodyPr>
          <a:lstStyle/>
          <a:p>
            <a:r>
              <a:rPr lang="en-ZA" dirty="0"/>
              <a:t>E</a:t>
            </a:r>
            <a:r>
              <a:rPr lang="en-ZA" dirty="0" smtClean="0"/>
              <a:t>xisting land ethic or value shift to that ? collective identity ?</a:t>
            </a:r>
            <a:endParaRPr lang="en-ZA" dirty="0"/>
          </a:p>
        </p:txBody>
      </p:sp>
      <p:sp>
        <p:nvSpPr>
          <p:cNvPr id="25" name="TextBox 24"/>
          <p:cNvSpPr txBox="1"/>
          <p:nvPr/>
        </p:nvSpPr>
        <p:spPr>
          <a:xfrm>
            <a:off x="3965626" y="5355720"/>
            <a:ext cx="2032715" cy="646331"/>
          </a:xfrm>
          <a:prstGeom prst="rect">
            <a:avLst/>
          </a:prstGeom>
          <a:noFill/>
        </p:spPr>
        <p:txBody>
          <a:bodyPr wrap="square" rtlCol="0">
            <a:spAutoFit/>
          </a:bodyPr>
          <a:lstStyle/>
          <a:p>
            <a:r>
              <a:rPr lang="en-ZA" dirty="0" smtClean="0"/>
              <a:t>Fear of e.g. mining</a:t>
            </a:r>
          </a:p>
          <a:p>
            <a:r>
              <a:rPr lang="en-ZA" dirty="0"/>
              <a:t>w</a:t>
            </a:r>
            <a:r>
              <a:rPr lang="en-ZA" dirty="0" smtClean="0"/>
              <a:t>recking their land</a:t>
            </a:r>
            <a:endParaRPr lang="en-ZA" dirty="0"/>
          </a:p>
        </p:txBody>
      </p:sp>
      <p:sp>
        <p:nvSpPr>
          <p:cNvPr id="26" name="TextBox 25"/>
          <p:cNvSpPr txBox="1"/>
          <p:nvPr/>
        </p:nvSpPr>
        <p:spPr>
          <a:xfrm>
            <a:off x="203913" y="11859"/>
            <a:ext cx="1957589" cy="369332"/>
          </a:xfrm>
          <a:prstGeom prst="rect">
            <a:avLst/>
          </a:prstGeom>
          <a:noFill/>
          <a:ln>
            <a:solidFill>
              <a:schemeClr val="accent1"/>
            </a:solidFill>
          </a:ln>
        </p:spPr>
        <p:txBody>
          <a:bodyPr wrap="square" rtlCol="0">
            <a:spAutoFit/>
          </a:bodyPr>
          <a:lstStyle/>
          <a:p>
            <a:r>
              <a:rPr lang="en-ZA" smtClean="0"/>
              <a:t>“Aldo Leopold” </a:t>
            </a:r>
            <a:endParaRPr lang="en-ZA"/>
          </a:p>
        </p:txBody>
      </p:sp>
      <p:sp>
        <p:nvSpPr>
          <p:cNvPr id="27" name="TextBox 26"/>
          <p:cNvSpPr txBox="1"/>
          <p:nvPr/>
        </p:nvSpPr>
        <p:spPr>
          <a:xfrm>
            <a:off x="3900158" y="3911554"/>
            <a:ext cx="2383820" cy="1200329"/>
          </a:xfrm>
          <a:prstGeom prst="rect">
            <a:avLst/>
          </a:prstGeom>
          <a:noFill/>
        </p:spPr>
        <p:txBody>
          <a:bodyPr wrap="square" rtlCol="0">
            <a:spAutoFit/>
          </a:bodyPr>
          <a:lstStyle/>
          <a:p>
            <a:r>
              <a:rPr lang="en-ZA" dirty="0"/>
              <a:t>E</a:t>
            </a:r>
            <a:r>
              <a:rPr lang="en-ZA" dirty="0" smtClean="0"/>
              <a:t>xisting land ethic or value shift to that; in many cases promoting collective identity </a:t>
            </a:r>
            <a:endParaRPr lang="en-ZA" dirty="0"/>
          </a:p>
        </p:txBody>
      </p:sp>
      <p:sp>
        <p:nvSpPr>
          <p:cNvPr id="28" name="TextBox 27"/>
          <p:cNvSpPr txBox="1"/>
          <p:nvPr/>
        </p:nvSpPr>
        <p:spPr>
          <a:xfrm>
            <a:off x="215683" y="1965868"/>
            <a:ext cx="1957589" cy="646331"/>
          </a:xfrm>
          <a:prstGeom prst="rect">
            <a:avLst/>
          </a:prstGeom>
          <a:noFill/>
          <a:ln>
            <a:solidFill>
              <a:schemeClr val="accent1"/>
            </a:solidFill>
          </a:ln>
        </p:spPr>
        <p:txBody>
          <a:bodyPr wrap="square" rtlCol="0">
            <a:spAutoFit/>
          </a:bodyPr>
          <a:lstStyle/>
          <a:p>
            <a:r>
              <a:rPr lang="en-ZA" smtClean="0"/>
              <a:t>“market or incentive driven”</a:t>
            </a:r>
            <a:endParaRPr lang="en-ZA"/>
          </a:p>
        </p:txBody>
      </p:sp>
      <p:sp>
        <p:nvSpPr>
          <p:cNvPr id="30" name="TextBox 29"/>
          <p:cNvSpPr txBox="1"/>
          <p:nvPr/>
        </p:nvSpPr>
        <p:spPr>
          <a:xfrm>
            <a:off x="215683" y="4049928"/>
            <a:ext cx="1622738" cy="646331"/>
          </a:xfrm>
          <a:prstGeom prst="rect">
            <a:avLst/>
          </a:prstGeom>
          <a:noFill/>
          <a:ln>
            <a:solidFill>
              <a:schemeClr val="accent1"/>
            </a:solidFill>
          </a:ln>
        </p:spPr>
        <p:txBody>
          <a:bodyPr wrap="square" rtlCol="0">
            <a:spAutoFit/>
          </a:bodyPr>
          <a:lstStyle/>
          <a:p>
            <a:r>
              <a:rPr lang="en-ZA" smtClean="0"/>
              <a:t>South Africa formal model</a:t>
            </a:r>
            <a:endParaRPr lang="en-ZA"/>
          </a:p>
        </p:txBody>
      </p:sp>
      <p:sp>
        <p:nvSpPr>
          <p:cNvPr id="31" name="TextBox 30"/>
          <p:cNvSpPr txBox="1"/>
          <p:nvPr/>
        </p:nvSpPr>
        <p:spPr>
          <a:xfrm>
            <a:off x="5742502" y="6297363"/>
            <a:ext cx="3076269" cy="369332"/>
          </a:xfrm>
          <a:prstGeom prst="rect">
            <a:avLst/>
          </a:prstGeom>
          <a:noFill/>
        </p:spPr>
        <p:txBody>
          <a:bodyPr wrap="square" rtlCol="0">
            <a:spAutoFit/>
          </a:bodyPr>
          <a:lstStyle/>
          <a:p>
            <a:r>
              <a:rPr lang="en-ZA" dirty="0" smtClean="0"/>
              <a:t>NGO and/or State facilitation</a:t>
            </a:r>
            <a:endParaRPr lang="en-ZA" dirty="0"/>
          </a:p>
        </p:txBody>
      </p:sp>
      <p:sp>
        <p:nvSpPr>
          <p:cNvPr id="12" name="Down Arrow Callout 11"/>
          <p:cNvSpPr/>
          <p:nvPr/>
        </p:nvSpPr>
        <p:spPr>
          <a:xfrm rot="16200000">
            <a:off x="3774927" y="3403700"/>
            <a:ext cx="1031940" cy="3617057"/>
          </a:xfrm>
          <a:prstGeom prst="downArrowCallout">
            <a:avLst>
              <a:gd name="adj1" fmla="val 25000"/>
              <a:gd name="adj2" fmla="val 25000"/>
              <a:gd name="adj3" fmla="val 25000"/>
              <a:gd name="adj4" fmla="val 393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TextBox 15"/>
          <p:cNvSpPr txBox="1"/>
          <p:nvPr/>
        </p:nvSpPr>
        <p:spPr>
          <a:xfrm>
            <a:off x="2457601" y="4723340"/>
            <a:ext cx="1483258" cy="923330"/>
          </a:xfrm>
          <a:prstGeom prst="rect">
            <a:avLst/>
          </a:prstGeom>
          <a:noFill/>
        </p:spPr>
        <p:txBody>
          <a:bodyPr wrap="square" rtlCol="0">
            <a:spAutoFit/>
          </a:bodyPr>
          <a:lstStyle/>
          <a:p>
            <a:r>
              <a:rPr lang="en-ZA" dirty="0" smtClean="0"/>
              <a:t>Spatial conservation planning filter</a:t>
            </a:r>
            <a:endParaRPr lang="en-ZA" dirty="0"/>
          </a:p>
        </p:txBody>
      </p:sp>
      <p:cxnSp>
        <p:nvCxnSpPr>
          <p:cNvPr id="18" name="Straight Connector 17"/>
          <p:cNvCxnSpPr>
            <a:endCxn id="19" idx="2"/>
          </p:cNvCxnSpPr>
          <p:nvPr/>
        </p:nvCxnSpPr>
        <p:spPr>
          <a:xfrm flipV="1">
            <a:off x="5856630" y="6052219"/>
            <a:ext cx="1324376" cy="245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390602" y="6052219"/>
            <a:ext cx="925893" cy="220882"/>
          </a:xfrm>
          <a:prstGeom prst="line">
            <a:avLst/>
          </a:prstGeom>
        </p:spPr>
        <p:style>
          <a:lnRef idx="1">
            <a:schemeClr val="accent1"/>
          </a:lnRef>
          <a:fillRef idx="0">
            <a:schemeClr val="accent1"/>
          </a:fillRef>
          <a:effectRef idx="0">
            <a:schemeClr val="accent1"/>
          </a:effectRef>
          <a:fontRef idx="minor">
            <a:schemeClr val="tx1"/>
          </a:fontRef>
        </p:style>
      </p:cxnSp>
      <p:sp>
        <p:nvSpPr>
          <p:cNvPr id="32" name="Up Arrow 31"/>
          <p:cNvSpPr/>
          <p:nvPr/>
        </p:nvSpPr>
        <p:spPr>
          <a:xfrm>
            <a:off x="7155962" y="5933877"/>
            <a:ext cx="209596" cy="16060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3" name="TextBox 32"/>
          <p:cNvSpPr txBox="1"/>
          <p:nvPr/>
        </p:nvSpPr>
        <p:spPr>
          <a:xfrm>
            <a:off x="2631584" y="6285878"/>
            <a:ext cx="1458491" cy="369332"/>
          </a:xfrm>
          <a:prstGeom prst="rect">
            <a:avLst/>
          </a:prstGeom>
          <a:noFill/>
        </p:spPr>
        <p:txBody>
          <a:bodyPr wrap="square" rtlCol="0">
            <a:spAutoFit/>
          </a:bodyPr>
          <a:lstStyle/>
          <a:p>
            <a:r>
              <a:rPr lang="en-ZA" dirty="0" smtClean="0"/>
              <a:t>State plan</a:t>
            </a:r>
            <a:endParaRPr lang="en-ZA" dirty="0"/>
          </a:p>
        </p:txBody>
      </p:sp>
      <p:sp>
        <p:nvSpPr>
          <p:cNvPr id="34" name="Up Arrow 33"/>
          <p:cNvSpPr/>
          <p:nvPr/>
        </p:nvSpPr>
        <p:spPr>
          <a:xfrm>
            <a:off x="3113430" y="6057521"/>
            <a:ext cx="209596" cy="16060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36" name="Straight Connector 35"/>
          <p:cNvCxnSpPr/>
          <p:nvPr/>
        </p:nvCxnSpPr>
        <p:spPr>
          <a:xfrm flipV="1">
            <a:off x="45158" y="1847120"/>
            <a:ext cx="12192000" cy="44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0" y="3827085"/>
            <a:ext cx="12192000" cy="44593"/>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351420" y="2497395"/>
            <a:ext cx="2459865" cy="923330"/>
          </a:xfrm>
          <a:prstGeom prst="rect">
            <a:avLst/>
          </a:prstGeom>
          <a:noFill/>
        </p:spPr>
        <p:txBody>
          <a:bodyPr wrap="square" rtlCol="0">
            <a:spAutoFit/>
          </a:bodyPr>
          <a:lstStyle/>
          <a:p>
            <a:r>
              <a:rPr lang="en-ZA" dirty="0" smtClean="0"/>
              <a:t>Retention of land characteristics or  improvement of land</a:t>
            </a:r>
            <a:endParaRPr lang="en-ZA" dirty="0"/>
          </a:p>
        </p:txBody>
      </p:sp>
      <p:sp>
        <p:nvSpPr>
          <p:cNvPr id="39" name="TextBox 38"/>
          <p:cNvSpPr txBox="1"/>
          <p:nvPr/>
        </p:nvSpPr>
        <p:spPr>
          <a:xfrm>
            <a:off x="9943161" y="5001632"/>
            <a:ext cx="872197" cy="369332"/>
          </a:xfrm>
          <a:prstGeom prst="rect">
            <a:avLst/>
          </a:prstGeom>
          <a:noFill/>
        </p:spPr>
        <p:txBody>
          <a:bodyPr wrap="square" rtlCol="0">
            <a:spAutoFit/>
          </a:bodyPr>
          <a:lstStyle/>
          <a:p>
            <a:r>
              <a:rPr lang="en-ZA" dirty="0" smtClean="0"/>
              <a:t>and</a:t>
            </a:r>
            <a:endParaRPr lang="en-ZA" dirty="0"/>
          </a:p>
        </p:txBody>
      </p:sp>
    </p:spTree>
    <p:extLst>
      <p:ext uri="{BB962C8B-B14F-4D97-AF65-F5344CB8AC3E}">
        <p14:creationId xmlns:p14="http://schemas.microsoft.com/office/powerpoint/2010/main" val="2970960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189" y="502276"/>
            <a:ext cx="9787943" cy="1754326"/>
          </a:xfrm>
          <a:prstGeom prst="rect">
            <a:avLst/>
          </a:prstGeom>
          <a:noFill/>
        </p:spPr>
        <p:txBody>
          <a:bodyPr wrap="square" rtlCol="0">
            <a:spAutoFit/>
          </a:bodyPr>
          <a:lstStyle/>
          <a:p>
            <a:r>
              <a:rPr lang="en-ZA" dirty="0" smtClean="0"/>
              <a:t>So the State creates a scaffolding for this to happen : Biodiversity </a:t>
            </a:r>
            <a:r>
              <a:rPr lang="en-ZA" dirty="0"/>
              <a:t>stewardship is an approach to conservation where a conservation authority enters into a legal agreement with private </a:t>
            </a:r>
            <a:r>
              <a:rPr lang="en-ZA" u="sng" dirty="0"/>
              <a:t>and communal </a:t>
            </a:r>
            <a:r>
              <a:rPr lang="en-ZA" dirty="0"/>
              <a:t>landowners to protect and manage land in biodiversity priority areas. Biodiversity stewardship is based on voluntary commitments from landowners who are the custodians of biodiversity on their land. There are a range of different types of biodiversity stewardship agreements available to support conservation and sustainable resource </a:t>
            </a:r>
            <a:r>
              <a:rPr lang="en-ZA" dirty="0" smtClean="0"/>
              <a:t>use. These are often partly mediated by NGOS.</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06168628"/>
              </p:ext>
            </p:extLst>
          </p:nvPr>
        </p:nvGraphicFramePr>
        <p:xfrm>
          <a:off x="2040835" y="2319129"/>
          <a:ext cx="7447721" cy="4068418"/>
        </p:xfrm>
        <a:graphic>
          <a:graphicData uri="http://schemas.openxmlformats.org/drawingml/2006/table">
            <a:tbl>
              <a:tblPr firstRow="1" firstCol="1" bandRow="1">
                <a:tableStyleId>{5C22544A-7EE6-4342-B048-85BDC9FD1C3A}</a:tableStyleId>
              </a:tblPr>
              <a:tblGrid>
                <a:gridCol w="383388"/>
                <a:gridCol w="333927"/>
                <a:gridCol w="333927"/>
                <a:gridCol w="334713"/>
                <a:gridCol w="1470066"/>
                <a:gridCol w="1224925"/>
                <a:gridCol w="1224925"/>
                <a:gridCol w="1182496"/>
                <a:gridCol w="959354"/>
              </a:tblGrid>
              <a:tr h="708010">
                <a:tc gridSpan="4">
                  <a:txBody>
                    <a:bodyPr/>
                    <a:lstStyle/>
                    <a:p>
                      <a:pPr>
                        <a:lnSpc>
                          <a:spcPct val="115000"/>
                        </a:lnSpc>
                        <a:spcBef>
                          <a:spcPts val="500"/>
                        </a:spcBef>
                        <a:spcAft>
                          <a:spcPts val="0"/>
                        </a:spcAft>
                      </a:pPr>
                      <a:r>
                        <a:rPr lang="en-ZA" sz="900">
                          <a:effectLst/>
                        </a:rPr>
                        <a:t> </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15000"/>
                        </a:lnSpc>
                        <a:spcBef>
                          <a:spcPts val="500"/>
                        </a:spcBef>
                        <a:spcAft>
                          <a:spcPts val="0"/>
                        </a:spcAft>
                      </a:pPr>
                      <a:r>
                        <a:rPr lang="en-ZA" sz="900">
                          <a:effectLst/>
                        </a:rPr>
                        <a:t>Type of agreement		</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Legal mechanism</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Typical contract length</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Binding on the property</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Binding on the landowner</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887652">
                <a:tc rowSpan="5">
                  <a:txBody>
                    <a:bodyPr/>
                    <a:lstStyle/>
                    <a:p>
                      <a:pPr marL="300355" marR="71755" algn="r">
                        <a:lnSpc>
                          <a:spcPct val="115000"/>
                        </a:lnSpc>
                        <a:spcBef>
                          <a:spcPts val="500"/>
                        </a:spcBef>
                        <a:spcAft>
                          <a:spcPts val="0"/>
                        </a:spcAft>
                      </a:pPr>
                      <a:r>
                        <a:rPr lang="en-ZA" sz="900">
                          <a:effectLst/>
                        </a:rPr>
                        <a:t>→      Biodiversity Importance     →</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270"/>
                </a:tc>
                <a:tc rowSpan="5">
                  <a:txBody>
                    <a:bodyPr/>
                    <a:lstStyle/>
                    <a:p>
                      <a:pPr marL="300355" marR="71755" algn="r">
                        <a:lnSpc>
                          <a:spcPct val="115000"/>
                        </a:lnSpc>
                        <a:spcAft>
                          <a:spcPts val="0"/>
                        </a:spcAft>
                      </a:pPr>
                      <a:r>
                        <a:rPr lang="en-ZA" sz="900">
                          <a:effectLst/>
                        </a:rPr>
                        <a:t>→      Site Security     →</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270"/>
                </a:tc>
                <a:tc rowSpan="5">
                  <a:txBody>
                    <a:bodyPr/>
                    <a:lstStyle/>
                    <a:p>
                      <a:pPr marL="71755" marR="71755" algn="r">
                        <a:lnSpc>
                          <a:spcPct val="115000"/>
                        </a:lnSpc>
                        <a:spcBef>
                          <a:spcPts val="500"/>
                        </a:spcBef>
                        <a:spcAft>
                          <a:spcPts val="0"/>
                        </a:spcAft>
                      </a:pPr>
                      <a:r>
                        <a:rPr lang="en-ZA" sz="900">
                          <a:effectLst/>
                        </a:rPr>
                        <a:t>→      Landowner Commitment     →</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270"/>
                </a:tc>
                <a:tc rowSpan="5">
                  <a:txBody>
                    <a:bodyPr/>
                    <a:lstStyle/>
                    <a:p>
                      <a:pPr marL="71755" marR="71755" algn="r">
                        <a:lnSpc>
                          <a:spcPct val="115000"/>
                        </a:lnSpc>
                        <a:spcBef>
                          <a:spcPts val="500"/>
                        </a:spcBef>
                        <a:spcAft>
                          <a:spcPts val="0"/>
                        </a:spcAft>
                      </a:pPr>
                      <a:r>
                        <a:rPr lang="en-ZA" sz="900">
                          <a:effectLst/>
                        </a:rPr>
                        <a:t>→      State Support     →</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270"/>
                </a:tc>
                <a:tc>
                  <a:txBody>
                    <a:bodyPr/>
                    <a:lstStyle/>
                    <a:p>
                      <a:pPr>
                        <a:lnSpc>
                          <a:spcPct val="115000"/>
                        </a:lnSpc>
                        <a:spcBef>
                          <a:spcPts val="500"/>
                        </a:spcBef>
                        <a:spcAft>
                          <a:spcPts val="0"/>
                        </a:spcAft>
                      </a:pPr>
                      <a:r>
                        <a:rPr lang="en-ZA" sz="900">
                          <a:effectLst/>
                        </a:rPr>
                        <a:t>Nature Reserve (or National Park)</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Protected Areas Act 57 of 2003</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30-99 years (can be in perpetuity)</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Protected area declaration and title deed restriction</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dirty="0">
                          <a:effectLst/>
                        </a:rPr>
                        <a:t>Contract agreement</a:t>
                      </a:r>
                      <a:endParaRPr lang="en-ZA"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88765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15000"/>
                        </a:lnSpc>
                        <a:spcBef>
                          <a:spcPts val="500"/>
                        </a:spcBef>
                        <a:spcAft>
                          <a:spcPts val="0"/>
                        </a:spcAft>
                      </a:pPr>
                      <a:r>
                        <a:rPr lang="en-ZA" sz="900">
                          <a:effectLst/>
                        </a:rPr>
                        <a:t>Protected Environment</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Protected Areas Act 57 of 2003</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Minimum of 30 years (can be in perpetuity)</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Protected area declaration and title deed note</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Contract agreement</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887652">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15000"/>
                        </a:lnSpc>
                        <a:spcBef>
                          <a:spcPts val="500"/>
                        </a:spcBef>
                        <a:spcAft>
                          <a:spcPts val="0"/>
                        </a:spcAft>
                      </a:pPr>
                      <a:r>
                        <a:rPr lang="en-ZA" sz="900">
                          <a:effectLst/>
                        </a:rPr>
                        <a:t>Biodiversity Management Agreement</a:t>
                      </a:r>
                      <a:endParaRPr lang="en-ZA" sz="1000">
                        <a:effectLst/>
                      </a:endParaRPr>
                    </a:p>
                    <a:p>
                      <a:pPr>
                        <a:lnSpc>
                          <a:spcPct val="115000"/>
                        </a:lnSpc>
                        <a:spcBef>
                          <a:spcPts val="500"/>
                        </a:spcBef>
                        <a:spcAft>
                          <a:spcPts val="0"/>
                        </a:spcAft>
                      </a:pPr>
                      <a:r>
                        <a:rPr lang="en-ZA" sz="900">
                          <a:effectLst/>
                        </a:rPr>
                        <a:t> </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Biodiversity Act 10 of 2004</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5-10 years</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Not binding</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Agreement governed by Biodiversity Act</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4872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15000"/>
                        </a:lnSpc>
                        <a:spcBef>
                          <a:spcPts val="500"/>
                        </a:spcBef>
                        <a:spcAft>
                          <a:spcPts val="0"/>
                        </a:spcAft>
                      </a:pPr>
                      <a:r>
                        <a:rPr lang="en-ZA" sz="900">
                          <a:effectLst/>
                        </a:rPr>
                        <a:t>Biodiversity Agreement</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Contract law</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5-10 years</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Not binding</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Contract agreement</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4872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15000"/>
                        </a:lnSpc>
                        <a:spcBef>
                          <a:spcPts val="500"/>
                        </a:spcBef>
                        <a:spcAft>
                          <a:spcPts val="0"/>
                        </a:spcAft>
                      </a:pPr>
                      <a:r>
                        <a:rPr lang="en-ZA" sz="900">
                          <a:effectLst/>
                        </a:rPr>
                        <a:t>Biodiversity Partnership Areas</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Informal agreement</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No prescribed time limits</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a:effectLst/>
                        </a:rPr>
                        <a:t>Not binding</a:t>
                      </a:r>
                      <a:endParaRPr lang="en-ZA"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en-ZA" sz="900" dirty="0">
                          <a:effectLst/>
                        </a:rPr>
                        <a:t>Not Binding</a:t>
                      </a:r>
                      <a:endParaRPr lang="en-ZA"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Rectangle 2"/>
          <p:cNvSpPr>
            <a:spLocks noChangeArrowheads="1"/>
          </p:cNvSpPr>
          <p:nvPr/>
        </p:nvSpPr>
        <p:spPr bwMode="auto">
          <a:xfrm>
            <a:off x="3162300" y="2187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3094693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0620" y="785611"/>
            <a:ext cx="7688687" cy="3693319"/>
          </a:xfrm>
          <a:prstGeom prst="rect">
            <a:avLst/>
          </a:prstGeom>
          <a:noFill/>
        </p:spPr>
        <p:txBody>
          <a:bodyPr wrap="square" rtlCol="0">
            <a:spAutoFit/>
          </a:bodyPr>
          <a:lstStyle/>
          <a:p>
            <a:r>
              <a:rPr lang="en-ZA" dirty="0" smtClean="0"/>
              <a:t>Biodiversity stewardship contributes to several broader goals</a:t>
            </a:r>
          </a:p>
          <a:p>
            <a:endParaRPr lang="en-ZA" dirty="0"/>
          </a:p>
          <a:p>
            <a:pPr marL="285750" indent="-285750">
              <a:buFontTx/>
              <a:buChar char="-"/>
            </a:pPr>
            <a:r>
              <a:rPr lang="en-ZA" dirty="0" smtClean="0"/>
              <a:t>Conserving a representative sample of biodiversity</a:t>
            </a:r>
          </a:p>
          <a:p>
            <a:pPr marL="285750" indent="-285750">
              <a:buFontTx/>
              <a:buChar char="-"/>
            </a:pPr>
            <a:endParaRPr lang="en-ZA" dirty="0" smtClean="0"/>
          </a:p>
          <a:p>
            <a:pPr marL="285750" indent="-285750">
              <a:buFontTx/>
              <a:buChar char="-"/>
            </a:pPr>
            <a:r>
              <a:rPr lang="en-ZA" dirty="0" smtClean="0"/>
              <a:t>Involving landowners as custodians of biodiversity</a:t>
            </a:r>
          </a:p>
          <a:p>
            <a:pPr marL="285750" indent="-285750">
              <a:buFontTx/>
              <a:buChar char="-"/>
            </a:pPr>
            <a:endParaRPr lang="en-ZA" dirty="0" smtClean="0"/>
          </a:p>
          <a:p>
            <a:pPr marL="285750" indent="-285750">
              <a:buFontTx/>
              <a:buChar char="-"/>
            </a:pPr>
            <a:r>
              <a:rPr lang="en-ZA" dirty="0" smtClean="0"/>
              <a:t>Contributing to the rural economy</a:t>
            </a:r>
          </a:p>
          <a:p>
            <a:pPr marL="285750" indent="-285750">
              <a:buFontTx/>
              <a:buChar char="-"/>
            </a:pPr>
            <a:endParaRPr lang="en-ZA" dirty="0" smtClean="0"/>
          </a:p>
          <a:p>
            <a:pPr marL="285750" indent="-285750">
              <a:buFontTx/>
              <a:buChar char="-"/>
            </a:pPr>
            <a:r>
              <a:rPr lang="en-ZA" dirty="0" smtClean="0"/>
              <a:t>Investing in ecological infrastructure</a:t>
            </a:r>
          </a:p>
          <a:p>
            <a:pPr marL="285750" indent="-285750">
              <a:buFontTx/>
              <a:buChar char="-"/>
            </a:pPr>
            <a:endParaRPr lang="en-ZA" dirty="0" smtClean="0"/>
          </a:p>
          <a:p>
            <a:pPr marL="285750" indent="-285750">
              <a:buFontTx/>
              <a:buChar char="-"/>
            </a:pPr>
            <a:r>
              <a:rPr lang="en-ZA" dirty="0" smtClean="0"/>
              <a:t>Contributing to climate change adaptation and mitigation</a:t>
            </a:r>
          </a:p>
          <a:p>
            <a:endParaRPr lang="en-ZA" dirty="0" smtClean="0"/>
          </a:p>
          <a:p>
            <a:pPr marL="285750" indent="-285750">
              <a:buFontTx/>
              <a:buChar char="-"/>
            </a:pPr>
            <a:r>
              <a:rPr lang="en-ZA" dirty="0" smtClean="0"/>
              <a:t>Supporting sustainable development</a:t>
            </a:r>
            <a:endParaRPr lang="en-ZA" dirty="0"/>
          </a:p>
        </p:txBody>
      </p:sp>
    </p:spTree>
    <p:extLst>
      <p:ext uri="{BB962C8B-B14F-4D97-AF65-F5344CB8AC3E}">
        <p14:creationId xmlns:p14="http://schemas.microsoft.com/office/powerpoint/2010/main" val="2481542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9440" y="117692"/>
            <a:ext cx="9656786" cy="7017306"/>
          </a:xfrm>
          <a:prstGeom prst="rect">
            <a:avLst/>
          </a:prstGeom>
          <a:noFill/>
        </p:spPr>
        <p:txBody>
          <a:bodyPr wrap="square" rtlCol="0">
            <a:spAutoFit/>
          </a:bodyPr>
          <a:lstStyle/>
          <a:p>
            <a:r>
              <a:rPr lang="en-ZA" dirty="0" smtClean="0"/>
              <a:t>Some interesting figures of the extents achieved: Using </a:t>
            </a:r>
            <a:r>
              <a:rPr lang="en-ZA" dirty="0" err="1" smtClean="0"/>
              <a:t>SANParks</a:t>
            </a:r>
            <a:r>
              <a:rPr lang="en-ZA" dirty="0" smtClean="0"/>
              <a:t>-facilitated agreements as an example. </a:t>
            </a:r>
            <a:r>
              <a:rPr lang="en-ZA" dirty="0"/>
              <a:t>Provincial </a:t>
            </a:r>
            <a:r>
              <a:rPr lang="en-ZA" dirty="0" smtClean="0"/>
              <a:t>conservation </a:t>
            </a:r>
            <a:r>
              <a:rPr lang="en-ZA" dirty="0"/>
              <a:t>agencies </a:t>
            </a:r>
            <a:r>
              <a:rPr lang="en-ZA" dirty="0" smtClean="0"/>
              <a:t>(in total) have almost double the extent, but lack the traditional expansion mechanisms of </a:t>
            </a:r>
            <a:r>
              <a:rPr lang="en-ZA" dirty="0" err="1" smtClean="0"/>
              <a:t>SANParks</a:t>
            </a:r>
            <a:endParaRPr lang="en-ZA" dirty="0" smtClean="0"/>
          </a:p>
          <a:p>
            <a:endParaRPr lang="en-ZA" dirty="0"/>
          </a:p>
          <a:p>
            <a:r>
              <a:rPr lang="en-ZA" dirty="0" smtClean="0"/>
              <a:t>FOR THE DECADE 2005-2015</a:t>
            </a:r>
          </a:p>
          <a:p>
            <a:endParaRPr lang="en-ZA" dirty="0"/>
          </a:p>
          <a:p>
            <a:r>
              <a:rPr lang="en-ZA" dirty="0" smtClean="0">
                <a:solidFill>
                  <a:srgbClr val="C00000"/>
                </a:solidFill>
              </a:rPr>
              <a:t>Contractual Parks </a:t>
            </a:r>
            <a:r>
              <a:rPr lang="en-ZA" dirty="0" smtClean="0"/>
              <a:t>		120 700 ha</a:t>
            </a:r>
          </a:p>
          <a:p>
            <a:r>
              <a:rPr lang="en-ZA" dirty="0" smtClean="0"/>
              <a:t>Donations		  14 500 ha</a:t>
            </a:r>
          </a:p>
          <a:p>
            <a:r>
              <a:rPr lang="en-ZA" dirty="0" smtClean="0"/>
              <a:t>Purchases		128 000 ha</a:t>
            </a:r>
          </a:p>
          <a:p>
            <a:r>
              <a:rPr lang="en-ZA" dirty="0" smtClean="0"/>
              <a:t>Transfer from state		   82 000 ha</a:t>
            </a:r>
          </a:p>
          <a:p>
            <a:endParaRPr lang="en-ZA" dirty="0"/>
          </a:p>
          <a:p>
            <a:r>
              <a:rPr lang="en-ZA" dirty="0" smtClean="0"/>
              <a:t>Upcoming (</a:t>
            </a:r>
            <a:r>
              <a:rPr lang="en-ZA" dirty="0" err="1" smtClean="0"/>
              <a:t>SANParks</a:t>
            </a:r>
            <a:r>
              <a:rPr lang="en-ZA" dirty="0" smtClean="0"/>
              <a:t> only): </a:t>
            </a:r>
          </a:p>
          <a:p>
            <a:r>
              <a:rPr lang="en-ZA" dirty="0" smtClean="0">
                <a:solidFill>
                  <a:srgbClr val="C00000"/>
                </a:solidFill>
              </a:rPr>
              <a:t>Protected Environment</a:t>
            </a:r>
            <a:r>
              <a:rPr lang="en-ZA" dirty="0" smtClean="0"/>
              <a:t>	339 000 ha</a:t>
            </a:r>
          </a:p>
          <a:p>
            <a:endParaRPr lang="en-ZA" dirty="0"/>
          </a:p>
          <a:p>
            <a:r>
              <a:rPr lang="en-ZA" dirty="0" smtClean="0"/>
              <a:t>Other sites (largely provincial, some metros) proclaimed over roughly the same decade, many mixed use stewardship sites:</a:t>
            </a:r>
          </a:p>
          <a:p>
            <a:r>
              <a:rPr lang="en-ZA" dirty="0" smtClean="0">
                <a:solidFill>
                  <a:srgbClr val="C00000"/>
                </a:solidFill>
              </a:rPr>
              <a:t>70 Protected areas </a:t>
            </a:r>
            <a:r>
              <a:rPr lang="en-ZA" dirty="0" smtClean="0"/>
              <a:t>		400 000 ha</a:t>
            </a:r>
          </a:p>
          <a:p>
            <a:r>
              <a:rPr lang="en-ZA" dirty="0" smtClean="0">
                <a:solidFill>
                  <a:srgbClr val="C00000"/>
                </a:solidFill>
              </a:rPr>
              <a:t>Upcoming (153 sites)</a:t>
            </a:r>
            <a:r>
              <a:rPr lang="en-ZA" dirty="0" smtClean="0"/>
              <a:t>	560 000 ha</a:t>
            </a:r>
          </a:p>
          <a:p>
            <a:endParaRPr lang="en-ZA" dirty="0" smtClean="0"/>
          </a:p>
          <a:p>
            <a:r>
              <a:rPr lang="en-ZA" dirty="0" smtClean="0"/>
              <a:t>NOTE : </a:t>
            </a:r>
            <a:r>
              <a:rPr lang="en-ZA" dirty="0" smtClean="0">
                <a:solidFill>
                  <a:srgbClr val="C00000"/>
                </a:solidFill>
              </a:rPr>
              <a:t>This stewardship </a:t>
            </a:r>
            <a:r>
              <a:rPr lang="en-ZA" dirty="0" smtClean="0"/>
              <a:t>is NOT a loose arrangement. Legally identical to state land of same category, with similar auditing. </a:t>
            </a:r>
            <a:r>
              <a:rPr lang="en-ZA" dirty="0" smtClean="0">
                <a:solidFill>
                  <a:srgbClr val="C00000"/>
                </a:solidFill>
              </a:rPr>
              <a:t>It is the de facto way that protected areas expansion is taking place in SA today.</a:t>
            </a:r>
          </a:p>
          <a:p>
            <a:endParaRPr lang="en-ZA" dirty="0">
              <a:solidFill>
                <a:srgbClr val="C00000"/>
              </a:solidFill>
            </a:endParaRPr>
          </a:p>
          <a:p>
            <a:r>
              <a:rPr lang="en-ZA" dirty="0" smtClean="0"/>
              <a:t>NOTE</a:t>
            </a:r>
            <a:r>
              <a:rPr lang="en-ZA" dirty="0"/>
              <a:t>: Wildlife or tourism “game farms” </a:t>
            </a:r>
            <a:r>
              <a:rPr lang="en-ZA" u="sng" dirty="0"/>
              <a:t>cover a far larger percentage</a:t>
            </a:r>
            <a:r>
              <a:rPr lang="en-ZA" dirty="0"/>
              <a:t> of South Africa’s surface areas, but are not necessarily or often even likely to be formal or informal stewardship sites</a:t>
            </a:r>
          </a:p>
          <a:p>
            <a:endParaRPr lang="en-ZA" dirty="0"/>
          </a:p>
        </p:txBody>
      </p:sp>
      <p:sp>
        <p:nvSpPr>
          <p:cNvPr id="3" name="Left Arrow 2"/>
          <p:cNvSpPr/>
          <p:nvPr/>
        </p:nvSpPr>
        <p:spPr>
          <a:xfrm>
            <a:off x="5454194" y="1900528"/>
            <a:ext cx="463639" cy="1545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extBox 3"/>
          <p:cNvSpPr txBox="1"/>
          <p:nvPr/>
        </p:nvSpPr>
        <p:spPr>
          <a:xfrm>
            <a:off x="6175417" y="1793135"/>
            <a:ext cx="3593206" cy="369332"/>
          </a:xfrm>
          <a:prstGeom prst="rect">
            <a:avLst/>
          </a:prstGeom>
          <a:noFill/>
        </p:spPr>
        <p:txBody>
          <a:bodyPr wrap="square" rtlCol="0">
            <a:spAutoFit/>
          </a:bodyPr>
          <a:lstStyle/>
          <a:p>
            <a:r>
              <a:rPr lang="en-ZA" dirty="0" smtClean="0"/>
              <a:t>Almost the same area as purchases</a:t>
            </a:r>
            <a:endParaRPr lang="en-ZA" dirty="0"/>
          </a:p>
        </p:txBody>
      </p:sp>
      <p:sp>
        <p:nvSpPr>
          <p:cNvPr id="5" name="Left Arrow 4"/>
          <p:cNvSpPr/>
          <p:nvPr/>
        </p:nvSpPr>
        <p:spPr>
          <a:xfrm>
            <a:off x="5454194" y="3487846"/>
            <a:ext cx="463639" cy="1545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TextBox 5"/>
          <p:cNvSpPr txBox="1"/>
          <p:nvPr/>
        </p:nvSpPr>
        <p:spPr>
          <a:xfrm>
            <a:off x="6111022" y="3380453"/>
            <a:ext cx="3721995" cy="369332"/>
          </a:xfrm>
          <a:prstGeom prst="rect">
            <a:avLst/>
          </a:prstGeom>
          <a:noFill/>
        </p:spPr>
        <p:txBody>
          <a:bodyPr wrap="square" rtlCol="0">
            <a:spAutoFit/>
          </a:bodyPr>
          <a:lstStyle/>
          <a:p>
            <a:r>
              <a:rPr lang="en-ZA" dirty="0" smtClean="0"/>
              <a:t>Will be same area as total of all above</a:t>
            </a:r>
            <a:endParaRPr lang="en-ZA" dirty="0"/>
          </a:p>
        </p:txBody>
      </p:sp>
    </p:spTree>
    <p:extLst>
      <p:ext uri="{BB962C8B-B14F-4D97-AF65-F5344CB8AC3E}">
        <p14:creationId xmlns:p14="http://schemas.microsoft.com/office/powerpoint/2010/main" val="1470686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3085" y="0"/>
            <a:ext cx="8255358" cy="6186309"/>
          </a:xfrm>
          <a:prstGeom prst="rect">
            <a:avLst/>
          </a:prstGeom>
          <a:noFill/>
        </p:spPr>
        <p:txBody>
          <a:bodyPr wrap="square" rtlCol="0">
            <a:spAutoFit/>
          </a:bodyPr>
          <a:lstStyle/>
          <a:p>
            <a:r>
              <a:rPr lang="en-ZA" dirty="0" smtClean="0"/>
              <a:t>			Where could research head next?</a:t>
            </a:r>
          </a:p>
          <a:p>
            <a:endParaRPr lang="en-ZA" dirty="0" smtClean="0"/>
          </a:p>
          <a:p>
            <a:pPr marL="285750" indent="-285750">
              <a:buFontTx/>
              <a:buChar char="-"/>
            </a:pPr>
            <a:r>
              <a:rPr lang="en-ZA" dirty="0" smtClean="0"/>
              <a:t>Into comparing whether, particularly under circumstances in developing countries, a state-assisted and –mediated system performs adequately in helping manage social-ecological systems? Are social-ecological linkages emphasised appropriately in practice? Does well-being improve and for whom? How does this all compare to areas with little or no such state support? What is the </a:t>
            </a:r>
            <a:r>
              <a:rPr lang="en-ZA" dirty="0" err="1" smtClean="0"/>
              <a:t>anciliary</a:t>
            </a:r>
            <a:r>
              <a:rPr lang="en-ZA" dirty="0" smtClean="0"/>
              <a:t> role of NGO’s?</a:t>
            </a:r>
          </a:p>
          <a:p>
            <a:pPr marL="285750" indent="-285750">
              <a:buFontTx/>
              <a:buChar char="-"/>
            </a:pPr>
            <a:endParaRPr lang="en-ZA" dirty="0"/>
          </a:p>
          <a:p>
            <a:pPr marL="285750" indent="-285750">
              <a:buFontTx/>
              <a:buChar char="-"/>
            </a:pPr>
            <a:r>
              <a:rPr lang="en-ZA" dirty="0" smtClean="0"/>
              <a:t>Would additional incentives act perversely? Or would sufficient incentives with a strong geographical filtering (biodiversity, ecosystem services </a:t>
            </a:r>
            <a:r>
              <a:rPr lang="en-ZA" dirty="0" err="1" smtClean="0"/>
              <a:t>etc</a:t>
            </a:r>
            <a:r>
              <a:rPr lang="en-ZA" dirty="0" smtClean="0"/>
              <a:t>) work best?</a:t>
            </a:r>
          </a:p>
          <a:p>
            <a:endParaRPr lang="en-ZA" dirty="0" smtClean="0"/>
          </a:p>
          <a:p>
            <a:pPr marL="285750" indent="-285750">
              <a:buFontTx/>
              <a:buChar char="-"/>
            </a:pPr>
            <a:r>
              <a:rPr lang="en-ZA" dirty="0" smtClean="0"/>
              <a:t>What risks are there of producing unintended outcomes such as elite enclaves with even more intense surrounding poverty?  Or many participants in an incentivised system who are only there for the incentives? If so, so what?</a:t>
            </a:r>
          </a:p>
          <a:p>
            <a:pPr marL="285750" indent="-285750">
              <a:buFontTx/>
              <a:buChar char="-"/>
            </a:pPr>
            <a:endParaRPr lang="en-ZA" i="1" dirty="0" smtClean="0"/>
          </a:p>
          <a:p>
            <a:pPr marL="285750" indent="-285750">
              <a:buFontTx/>
              <a:buChar char="-"/>
            </a:pPr>
            <a:r>
              <a:rPr lang="en-ZA" dirty="0" smtClean="0"/>
              <a:t>Can there considered to have been transformation in such systems? From what to what? How differently do “stewards” think after such a change?</a:t>
            </a:r>
          </a:p>
          <a:p>
            <a:endParaRPr lang="en-ZA" dirty="0" smtClean="0"/>
          </a:p>
          <a:p>
            <a:pPr marL="285750" indent="-285750">
              <a:buFontTx/>
              <a:buChar char="-"/>
            </a:pPr>
            <a:r>
              <a:rPr lang="en-ZA" dirty="0" smtClean="0"/>
              <a:t>With what other related governance constructs does stewardship form a linked or integrated cluster that </a:t>
            </a:r>
            <a:r>
              <a:rPr lang="en-ZA" i="1" dirty="0" smtClean="0"/>
              <a:t>together</a:t>
            </a:r>
            <a:r>
              <a:rPr lang="en-ZA" dirty="0" smtClean="0"/>
              <a:t> achieves the broader conservation</a:t>
            </a:r>
            <a:r>
              <a:rPr lang="en-ZA" dirty="0" smtClean="0">
                <a:sym typeface="Wingdings" panose="05000000000000000000" pitchFamily="2" charset="2"/>
              </a:rPr>
              <a:t> human well-being</a:t>
            </a:r>
            <a:r>
              <a:rPr lang="en-ZA" dirty="0" smtClean="0"/>
              <a:t> goals (it is assumed stewardship alone [certainly as discussed here] will not be appropriate everywhere, under all scales and circumstances)  </a:t>
            </a:r>
            <a:endParaRPr lang="en-ZA" dirty="0"/>
          </a:p>
        </p:txBody>
      </p:sp>
    </p:spTree>
    <p:extLst>
      <p:ext uri="{BB962C8B-B14F-4D97-AF65-F5344CB8AC3E}">
        <p14:creationId xmlns:p14="http://schemas.microsoft.com/office/powerpoint/2010/main" val="1831703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477</Words>
  <Application>Microsoft Office PowerPoint</Application>
  <PresentationFormat>Widescreen</PresentationFormat>
  <Paragraphs>113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modified xsi:type="dcterms:W3CDTF">2015-11-05T07:02:21Z</dcterms:modified>
</cp:coreProperties>
</file>