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9" r:id="rId3"/>
    <p:sldId id="280" r:id="rId4"/>
    <p:sldId id="300" r:id="rId5"/>
    <p:sldId id="277" r:id="rId6"/>
    <p:sldId id="265" r:id="rId7"/>
    <p:sldId id="301" r:id="rId8"/>
    <p:sldId id="278" r:id="rId9"/>
    <p:sldId id="267" r:id="rId10"/>
    <p:sldId id="294" r:id="rId11"/>
    <p:sldId id="263" r:id="rId12"/>
    <p:sldId id="284" r:id="rId13"/>
    <p:sldId id="288" r:id="rId14"/>
    <p:sldId id="302" r:id="rId15"/>
    <p:sldId id="296" r:id="rId16"/>
    <p:sldId id="295" r:id="rId17"/>
    <p:sldId id="297" r:id="rId18"/>
    <p:sldId id="272" r:id="rId19"/>
    <p:sldId id="260" r:id="rId20"/>
    <p:sldId id="259" r:id="rId21"/>
    <p:sldId id="270" r:id="rId22"/>
    <p:sldId id="281" r:id="rId23"/>
    <p:sldId id="273" r:id="rId24"/>
    <p:sldId id="274" r:id="rId25"/>
    <p:sldId id="275" r:id="rId26"/>
    <p:sldId id="276" r:id="rId27"/>
    <p:sldId id="289" r:id="rId28"/>
    <p:sldId id="290" r:id="rId29"/>
    <p:sldId id="291" r:id="rId30"/>
    <p:sldId id="293" r:id="rId31"/>
    <p:sldId id="299" r:id="rId32"/>
    <p:sldId id="292" r:id="rId33"/>
    <p:sldId id="298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C0000"/>
    <a:srgbClr val="663300"/>
    <a:srgbClr val="660033"/>
    <a:srgbClr val="000099"/>
    <a:srgbClr val="996633"/>
    <a:srgbClr val="CC0066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5D0581-D3B9-4223-90F0-15D768C5161E}" type="doc">
      <dgm:prSet loTypeId="urn:microsoft.com/office/officeart/2011/layout/Tab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12844259-0458-4BA1-AFA2-4AAD418EFD39}">
      <dgm:prSet custT="1"/>
      <dgm:spPr/>
      <dgm:t>
        <a:bodyPr/>
        <a:lstStyle/>
        <a:p>
          <a:pPr rtl="0"/>
          <a:r>
            <a:rPr lang="en-US" sz="2400" b="1" dirty="0" smtClean="0"/>
            <a:t>Diversification of </a:t>
          </a:r>
          <a:r>
            <a:rPr lang="en-US" sz="2400" b="1" dirty="0" err="1" smtClean="0"/>
            <a:t>agroecosystems</a:t>
          </a:r>
          <a:r>
            <a:rPr lang="en-US" sz="2400" b="1" dirty="0" smtClean="0"/>
            <a:t> enhance agrobiodiversity; ecological processes, biodiversity conservation and the delivery of ecosystem services</a:t>
          </a:r>
          <a:endParaRPr lang="fr-FR" sz="2400" b="1" dirty="0"/>
        </a:p>
      </dgm:t>
    </dgm:pt>
    <dgm:pt modelId="{4A7D0245-8F9B-4539-8AA4-C0898C4DC3EF}" type="parTrans" cxnId="{974E8907-E045-4C2B-9620-0A07D3C479E3}">
      <dgm:prSet/>
      <dgm:spPr/>
      <dgm:t>
        <a:bodyPr/>
        <a:lstStyle/>
        <a:p>
          <a:endParaRPr lang="fr-FR" sz="2400" b="1"/>
        </a:p>
      </dgm:t>
    </dgm:pt>
    <dgm:pt modelId="{4B5CD182-84ED-495E-8592-C6D5A6FC4CCD}" type="sibTrans" cxnId="{974E8907-E045-4C2B-9620-0A07D3C479E3}">
      <dgm:prSet/>
      <dgm:spPr/>
      <dgm:t>
        <a:bodyPr/>
        <a:lstStyle/>
        <a:p>
          <a:endParaRPr lang="fr-FR" sz="2400" b="1"/>
        </a:p>
      </dgm:t>
    </dgm:pt>
    <dgm:pt modelId="{90242E14-8648-442C-85CC-FD1DE4DA83A0}">
      <dgm:prSet custT="1"/>
      <dgm:spPr/>
      <dgm:t>
        <a:bodyPr/>
        <a:lstStyle/>
        <a:p>
          <a:pPr rtl="0"/>
          <a:r>
            <a:rPr lang="en-US" sz="2400" b="1" dirty="0" smtClean="0"/>
            <a:t>Agroforestry systems are complex systems where farmers have tended to integrate tree species in various productive niches or by managing biodiverse </a:t>
          </a:r>
          <a:r>
            <a:rPr lang="fr-FR" sz="2400" b="1" dirty="0" err="1" smtClean="0"/>
            <a:t>forest</a:t>
          </a:r>
          <a:r>
            <a:rPr lang="fr-FR" sz="2400" b="1" dirty="0" smtClean="0"/>
            <a:t> </a:t>
          </a:r>
          <a:r>
            <a:rPr lang="fr-FR" sz="2400" b="1" dirty="0" err="1" smtClean="0"/>
            <a:t>resources</a:t>
          </a:r>
          <a:endParaRPr lang="fr-FR" sz="2400" b="1" dirty="0"/>
        </a:p>
      </dgm:t>
    </dgm:pt>
    <dgm:pt modelId="{5F5433D6-2FBA-4087-8A26-DE93845433B6}" type="parTrans" cxnId="{0E641984-0D4D-4FC7-83FA-4DA0929F3164}">
      <dgm:prSet/>
      <dgm:spPr/>
      <dgm:t>
        <a:bodyPr/>
        <a:lstStyle/>
        <a:p>
          <a:endParaRPr lang="fr-FR" sz="2400" b="1"/>
        </a:p>
      </dgm:t>
    </dgm:pt>
    <dgm:pt modelId="{61D5708B-7AA7-4D94-A5EA-E9A435F0BF01}" type="sibTrans" cxnId="{0E641984-0D4D-4FC7-83FA-4DA0929F3164}">
      <dgm:prSet/>
      <dgm:spPr/>
      <dgm:t>
        <a:bodyPr/>
        <a:lstStyle/>
        <a:p>
          <a:endParaRPr lang="fr-FR" sz="2400" b="1"/>
        </a:p>
      </dgm:t>
    </dgm:pt>
    <dgm:pt modelId="{49F0E146-4D25-4E4E-B768-FD4D0E494A2F}">
      <dgm:prSet custT="1"/>
      <dgm:spPr/>
      <dgm:t>
        <a:bodyPr/>
        <a:lstStyle/>
        <a:p>
          <a:pPr rtl="0"/>
          <a:r>
            <a:rPr lang="en-US" sz="2400" b="1" dirty="0" smtClean="0"/>
            <a:t>Agroforestry can enhance the sustainability and resilience of agricultural systems by buffering climate change and maintaining diversity.</a:t>
          </a:r>
          <a:endParaRPr lang="fr-FR" sz="2400" b="1" dirty="0"/>
        </a:p>
      </dgm:t>
    </dgm:pt>
    <dgm:pt modelId="{D4A48944-D4F6-4224-A84D-A01D4BD1764D}" type="parTrans" cxnId="{BD991F69-29FF-48CD-9F91-692223EB7286}">
      <dgm:prSet/>
      <dgm:spPr/>
      <dgm:t>
        <a:bodyPr/>
        <a:lstStyle/>
        <a:p>
          <a:endParaRPr lang="fr-FR" sz="2400" b="1"/>
        </a:p>
      </dgm:t>
    </dgm:pt>
    <dgm:pt modelId="{4FDF98EF-F083-4923-B7E3-AFC4000662BB}" type="sibTrans" cxnId="{BD991F69-29FF-48CD-9F91-692223EB7286}">
      <dgm:prSet/>
      <dgm:spPr/>
      <dgm:t>
        <a:bodyPr/>
        <a:lstStyle/>
        <a:p>
          <a:endParaRPr lang="fr-FR" sz="2400" b="1"/>
        </a:p>
      </dgm:t>
    </dgm:pt>
    <dgm:pt modelId="{15BDD5EE-9F0D-447A-9886-100B8202B9C7}" type="pres">
      <dgm:prSet presAssocID="{FB5D0581-D3B9-4223-90F0-15D768C5161E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9484EB90-7249-494C-AF8E-2E54C10C7AA4}" type="pres">
      <dgm:prSet presAssocID="{12844259-0458-4BA1-AFA2-4AAD418EFD39}" presName="composite" presStyleCnt="0"/>
      <dgm:spPr/>
    </dgm:pt>
    <dgm:pt modelId="{B996D3C4-D7CB-4FAD-BEEE-54F69BFB699F}" type="pres">
      <dgm:prSet presAssocID="{12844259-0458-4BA1-AFA2-4AAD418EFD39}" presName="First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A59EF06-C52E-4C94-A4E8-3733E828FF26}" type="pres">
      <dgm:prSet presAssocID="{12844259-0458-4BA1-AFA2-4AAD418EFD39}" presName="Parent" presStyleLbl="alignNode1" presStyleIdx="0" presStyleCnt="3" custScaleX="199828" custLinFactNeighborX="25355" custLinFactNeighborY="455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4DC0E3B-30B6-4A49-A6B3-6BD604C42E9C}" type="pres">
      <dgm:prSet presAssocID="{12844259-0458-4BA1-AFA2-4AAD418EFD39}" presName="Accent" presStyleLbl="parChTrans1D1" presStyleIdx="0" presStyleCnt="3"/>
      <dgm:spPr/>
    </dgm:pt>
    <dgm:pt modelId="{CDC92094-5673-4B3D-908B-C0C1D870D66F}" type="pres">
      <dgm:prSet presAssocID="{4B5CD182-84ED-495E-8592-C6D5A6FC4CCD}" presName="sibTrans" presStyleCnt="0"/>
      <dgm:spPr/>
    </dgm:pt>
    <dgm:pt modelId="{0BD80960-8BE4-449E-8289-62FFD562358D}" type="pres">
      <dgm:prSet presAssocID="{90242E14-8648-442C-85CC-FD1DE4DA83A0}" presName="composite" presStyleCnt="0"/>
      <dgm:spPr/>
    </dgm:pt>
    <dgm:pt modelId="{289AE444-846D-41C2-AF61-320E0B12E2A5}" type="pres">
      <dgm:prSet presAssocID="{90242E14-8648-442C-85CC-FD1DE4DA83A0}" presName="First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F9B7CB1-1944-4644-A56A-F00B4417EDDA}" type="pres">
      <dgm:prSet presAssocID="{90242E14-8648-442C-85CC-FD1DE4DA83A0}" presName="Parent" presStyleLbl="alignNode1" presStyleIdx="1" presStyleCnt="3" custScaleX="199893" custLinFactNeighborX="24925" custLinFactNeighborY="152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0816117-A82B-44F9-A369-8365A096EAAF}" type="pres">
      <dgm:prSet presAssocID="{90242E14-8648-442C-85CC-FD1DE4DA83A0}" presName="Accent" presStyleLbl="parChTrans1D1" presStyleIdx="1" presStyleCnt="3"/>
      <dgm:spPr/>
    </dgm:pt>
    <dgm:pt modelId="{72FD36E5-9F80-4A59-83AF-282192A47200}" type="pres">
      <dgm:prSet presAssocID="{61D5708B-7AA7-4D94-A5EA-E9A435F0BF01}" presName="sibTrans" presStyleCnt="0"/>
      <dgm:spPr/>
    </dgm:pt>
    <dgm:pt modelId="{D0E7C284-4BE8-44F6-BE1D-8BE2D690F6DF}" type="pres">
      <dgm:prSet presAssocID="{49F0E146-4D25-4E4E-B768-FD4D0E494A2F}" presName="composite" presStyleCnt="0"/>
      <dgm:spPr/>
    </dgm:pt>
    <dgm:pt modelId="{DC1356FF-C471-43FA-8743-BE8010B28F40}" type="pres">
      <dgm:prSet presAssocID="{49F0E146-4D25-4E4E-B768-FD4D0E494A2F}" presName="FirstChild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01243503-59AE-4341-B707-F891ECF6B586}" type="pres">
      <dgm:prSet presAssocID="{49F0E146-4D25-4E4E-B768-FD4D0E494A2F}" presName="Parent" presStyleLbl="alignNode1" presStyleIdx="2" presStyleCnt="3" custScaleX="200258" custLinFactNeighborX="25361" custLinFactNeighborY="-152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0C1AF3B-D3D6-4F89-B27A-F429ADD226FE}" type="pres">
      <dgm:prSet presAssocID="{49F0E146-4D25-4E4E-B768-FD4D0E494A2F}" presName="Accent" presStyleLbl="parChTrans1D1" presStyleIdx="2" presStyleCnt="3"/>
      <dgm:spPr/>
    </dgm:pt>
  </dgm:ptLst>
  <dgm:cxnLst>
    <dgm:cxn modelId="{F9096D45-8A01-48D5-B25B-AFCC6493951C}" type="presOf" srcId="{90242E14-8648-442C-85CC-FD1DE4DA83A0}" destId="{4F9B7CB1-1944-4644-A56A-F00B4417EDDA}" srcOrd="0" destOrd="0" presId="urn:microsoft.com/office/officeart/2011/layout/TabList"/>
    <dgm:cxn modelId="{BD991F69-29FF-48CD-9F91-692223EB7286}" srcId="{FB5D0581-D3B9-4223-90F0-15D768C5161E}" destId="{49F0E146-4D25-4E4E-B768-FD4D0E494A2F}" srcOrd="2" destOrd="0" parTransId="{D4A48944-D4F6-4224-A84D-A01D4BD1764D}" sibTransId="{4FDF98EF-F083-4923-B7E3-AFC4000662BB}"/>
    <dgm:cxn modelId="{6EDC70C2-27D4-47FA-B538-6371A5468C88}" type="presOf" srcId="{12844259-0458-4BA1-AFA2-4AAD418EFD39}" destId="{1A59EF06-C52E-4C94-A4E8-3733E828FF26}" srcOrd="0" destOrd="0" presId="urn:microsoft.com/office/officeart/2011/layout/TabList"/>
    <dgm:cxn modelId="{0E641984-0D4D-4FC7-83FA-4DA0929F3164}" srcId="{FB5D0581-D3B9-4223-90F0-15D768C5161E}" destId="{90242E14-8648-442C-85CC-FD1DE4DA83A0}" srcOrd="1" destOrd="0" parTransId="{5F5433D6-2FBA-4087-8A26-DE93845433B6}" sibTransId="{61D5708B-7AA7-4D94-A5EA-E9A435F0BF01}"/>
    <dgm:cxn modelId="{24BAF495-3A38-44C4-A2B2-0E8FD88C316C}" type="presOf" srcId="{49F0E146-4D25-4E4E-B768-FD4D0E494A2F}" destId="{01243503-59AE-4341-B707-F891ECF6B586}" srcOrd="0" destOrd="0" presId="urn:microsoft.com/office/officeart/2011/layout/TabList"/>
    <dgm:cxn modelId="{974E8907-E045-4C2B-9620-0A07D3C479E3}" srcId="{FB5D0581-D3B9-4223-90F0-15D768C5161E}" destId="{12844259-0458-4BA1-AFA2-4AAD418EFD39}" srcOrd="0" destOrd="0" parTransId="{4A7D0245-8F9B-4539-8AA4-C0898C4DC3EF}" sibTransId="{4B5CD182-84ED-495E-8592-C6D5A6FC4CCD}"/>
    <dgm:cxn modelId="{D119ADF0-724D-4AF7-933D-F8F2D11B0011}" type="presOf" srcId="{FB5D0581-D3B9-4223-90F0-15D768C5161E}" destId="{15BDD5EE-9F0D-447A-9886-100B8202B9C7}" srcOrd="0" destOrd="0" presId="urn:microsoft.com/office/officeart/2011/layout/TabList"/>
    <dgm:cxn modelId="{514D254B-936B-4CFB-8FD9-9A01F58AD136}" type="presParOf" srcId="{15BDD5EE-9F0D-447A-9886-100B8202B9C7}" destId="{9484EB90-7249-494C-AF8E-2E54C10C7AA4}" srcOrd="0" destOrd="0" presId="urn:microsoft.com/office/officeart/2011/layout/TabList"/>
    <dgm:cxn modelId="{F1759F7C-C5AE-41CD-89A9-2F34657CDEE6}" type="presParOf" srcId="{9484EB90-7249-494C-AF8E-2E54C10C7AA4}" destId="{B996D3C4-D7CB-4FAD-BEEE-54F69BFB699F}" srcOrd="0" destOrd="0" presId="urn:microsoft.com/office/officeart/2011/layout/TabList"/>
    <dgm:cxn modelId="{12A7C3AC-0F8C-4235-B2C7-B3B77EB6F518}" type="presParOf" srcId="{9484EB90-7249-494C-AF8E-2E54C10C7AA4}" destId="{1A59EF06-C52E-4C94-A4E8-3733E828FF26}" srcOrd="1" destOrd="0" presId="urn:microsoft.com/office/officeart/2011/layout/TabList"/>
    <dgm:cxn modelId="{A490646B-2A61-40A0-B1F6-277F0C685277}" type="presParOf" srcId="{9484EB90-7249-494C-AF8E-2E54C10C7AA4}" destId="{14DC0E3B-30B6-4A49-A6B3-6BD604C42E9C}" srcOrd="2" destOrd="0" presId="urn:microsoft.com/office/officeart/2011/layout/TabList"/>
    <dgm:cxn modelId="{077006F1-3CCA-43CC-BF4A-CE07825960D4}" type="presParOf" srcId="{15BDD5EE-9F0D-447A-9886-100B8202B9C7}" destId="{CDC92094-5673-4B3D-908B-C0C1D870D66F}" srcOrd="1" destOrd="0" presId="urn:microsoft.com/office/officeart/2011/layout/TabList"/>
    <dgm:cxn modelId="{D192FE94-231C-4EED-81D0-E953A2EF9B39}" type="presParOf" srcId="{15BDD5EE-9F0D-447A-9886-100B8202B9C7}" destId="{0BD80960-8BE4-449E-8289-62FFD562358D}" srcOrd="2" destOrd="0" presId="urn:microsoft.com/office/officeart/2011/layout/TabList"/>
    <dgm:cxn modelId="{E7414375-F9D6-4AF9-A523-1F436295BA27}" type="presParOf" srcId="{0BD80960-8BE4-449E-8289-62FFD562358D}" destId="{289AE444-846D-41C2-AF61-320E0B12E2A5}" srcOrd="0" destOrd="0" presId="urn:microsoft.com/office/officeart/2011/layout/TabList"/>
    <dgm:cxn modelId="{336DEF3A-B96E-4FBD-9DFD-B211A6BE45DE}" type="presParOf" srcId="{0BD80960-8BE4-449E-8289-62FFD562358D}" destId="{4F9B7CB1-1944-4644-A56A-F00B4417EDDA}" srcOrd="1" destOrd="0" presId="urn:microsoft.com/office/officeart/2011/layout/TabList"/>
    <dgm:cxn modelId="{21276B4A-C3E5-47B4-898F-D03BF1BF3A72}" type="presParOf" srcId="{0BD80960-8BE4-449E-8289-62FFD562358D}" destId="{30816117-A82B-44F9-A369-8365A096EAAF}" srcOrd="2" destOrd="0" presId="urn:microsoft.com/office/officeart/2011/layout/TabList"/>
    <dgm:cxn modelId="{92870FB9-2341-4C0E-A9ED-A4B76EF5D6D9}" type="presParOf" srcId="{15BDD5EE-9F0D-447A-9886-100B8202B9C7}" destId="{72FD36E5-9F80-4A59-83AF-282192A47200}" srcOrd="3" destOrd="0" presId="urn:microsoft.com/office/officeart/2011/layout/TabList"/>
    <dgm:cxn modelId="{F3EB78FB-58F7-4BA2-B69B-F314C8A14767}" type="presParOf" srcId="{15BDD5EE-9F0D-447A-9886-100B8202B9C7}" destId="{D0E7C284-4BE8-44F6-BE1D-8BE2D690F6DF}" srcOrd="4" destOrd="0" presId="urn:microsoft.com/office/officeart/2011/layout/TabList"/>
    <dgm:cxn modelId="{7F5A247B-FA36-4698-8CA9-A080A5DD113A}" type="presParOf" srcId="{D0E7C284-4BE8-44F6-BE1D-8BE2D690F6DF}" destId="{DC1356FF-C471-43FA-8743-BE8010B28F40}" srcOrd="0" destOrd="0" presId="urn:microsoft.com/office/officeart/2011/layout/TabList"/>
    <dgm:cxn modelId="{F249B078-5028-48F2-861D-1EF02BD1313E}" type="presParOf" srcId="{D0E7C284-4BE8-44F6-BE1D-8BE2D690F6DF}" destId="{01243503-59AE-4341-B707-F891ECF6B586}" srcOrd="1" destOrd="0" presId="urn:microsoft.com/office/officeart/2011/layout/TabList"/>
    <dgm:cxn modelId="{14796AB3-EBBF-4131-80B9-99A5BCCAEE48}" type="presParOf" srcId="{D0E7C284-4BE8-44F6-BE1D-8BE2D690F6DF}" destId="{90C1AF3B-D3D6-4F89-B27A-F429ADD226FE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68B232-F3A9-42CA-A881-12C412892E30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744675D2-2B11-4602-B7B0-5E243446C005}">
      <dgm:prSet custT="1"/>
      <dgm:spPr/>
      <dgm:t>
        <a:bodyPr/>
        <a:lstStyle/>
        <a:p>
          <a:pPr rtl="0"/>
          <a:r>
            <a:rPr lang="en-US" sz="3200" b="1" dirty="0" smtClean="0"/>
            <a:t>Current productive models</a:t>
          </a:r>
          <a:endParaRPr lang="fr-FR" sz="3200" b="1" dirty="0"/>
        </a:p>
      </dgm:t>
    </dgm:pt>
    <dgm:pt modelId="{F3C721D5-0312-495D-8F8B-A3846B88BF7D}" type="parTrans" cxnId="{F18F0DE7-49C4-48FE-AC59-47CBAB58E2E8}">
      <dgm:prSet/>
      <dgm:spPr/>
      <dgm:t>
        <a:bodyPr/>
        <a:lstStyle/>
        <a:p>
          <a:endParaRPr lang="fr-FR" sz="2400"/>
        </a:p>
      </dgm:t>
    </dgm:pt>
    <dgm:pt modelId="{BEE1675C-3105-489E-846F-FF4F8AFB4D9A}" type="sibTrans" cxnId="{F18F0DE7-49C4-48FE-AC59-47CBAB58E2E8}">
      <dgm:prSet/>
      <dgm:spPr/>
      <dgm:t>
        <a:bodyPr/>
        <a:lstStyle/>
        <a:p>
          <a:endParaRPr lang="fr-FR" sz="2400"/>
        </a:p>
      </dgm:t>
    </dgm:pt>
    <dgm:pt modelId="{1CB425C6-6F70-41ED-BC7F-288E6A8D03DD}">
      <dgm:prSet custT="1"/>
      <dgm:spPr/>
      <dgm:t>
        <a:bodyPr/>
        <a:lstStyle/>
        <a:p>
          <a:pPr rtl="0"/>
          <a:r>
            <a:rPr lang="fr-FR" sz="2000" smtClean="0"/>
            <a:t>Inorganic fertilizers, pesticides, feed supplement</a:t>
          </a:r>
          <a:endParaRPr lang="fr-FR" sz="2000"/>
        </a:p>
      </dgm:t>
    </dgm:pt>
    <dgm:pt modelId="{A4018013-3FD4-4BE1-B7C2-44CA83FD886C}" type="parTrans" cxnId="{3C4E1C17-FD1A-4F66-8D1B-B7C5F4EC528F}">
      <dgm:prSet/>
      <dgm:spPr/>
      <dgm:t>
        <a:bodyPr/>
        <a:lstStyle/>
        <a:p>
          <a:endParaRPr lang="fr-FR" sz="2400"/>
        </a:p>
      </dgm:t>
    </dgm:pt>
    <dgm:pt modelId="{F704766B-42CF-4016-958D-71254951A7B5}" type="sibTrans" cxnId="{3C4E1C17-FD1A-4F66-8D1B-B7C5F4EC528F}">
      <dgm:prSet/>
      <dgm:spPr/>
      <dgm:t>
        <a:bodyPr/>
        <a:lstStyle/>
        <a:p>
          <a:endParaRPr lang="fr-FR" sz="2400"/>
        </a:p>
      </dgm:t>
    </dgm:pt>
    <dgm:pt modelId="{62043713-FBBA-4919-BB17-0F716670DFDA}">
      <dgm:prSet custT="1"/>
      <dgm:spPr/>
      <dgm:t>
        <a:bodyPr/>
        <a:lstStyle/>
        <a:p>
          <a:pPr rtl="0"/>
          <a:r>
            <a:rPr lang="en-US" sz="2000" smtClean="0"/>
            <a:t>High yielding varieties, monoculture</a:t>
          </a:r>
          <a:endParaRPr lang="fr-FR" sz="2000"/>
        </a:p>
      </dgm:t>
    </dgm:pt>
    <dgm:pt modelId="{F747142A-5FCC-4667-8FA7-7273C3A73F2D}" type="parTrans" cxnId="{87BA0E58-D0E5-49BD-AF6D-BF30D6C9548D}">
      <dgm:prSet/>
      <dgm:spPr/>
      <dgm:t>
        <a:bodyPr/>
        <a:lstStyle/>
        <a:p>
          <a:endParaRPr lang="fr-FR" sz="2400"/>
        </a:p>
      </dgm:t>
    </dgm:pt>
    <dgm:pt modelId="{BA7811B6-E0A5-46A6-A5C2-788DFC78F848}" type="sibTrans" cxnId="{87BA0E58-D0E5-49BD-AF6D-BF30D6C9548D}">
      <dgm:prSet/>
      <dgm:spPr/>
      <dgm:t>
        <a:bodyPr/>
        <a:lstStyle/>
        <a:p>
          <a:endParaRPr lang="fr-FR" sz="2400"/>
        </a:p>
      </dgm:t>
    </dgm:pt>
    <dgm:pt modelId="{30E1E20A-317D-4DEA-A5BA-97E7C4CEB61D}">
      <dgm:prSet custT="1"/>
      <dgm:spPr/>
      <dgm:t>
        <a:bodyPr/>
        <a:lstStyle/>
        <a:p>
          <a:pPr rtl="0"/>
          <a:r>
            <a:rPr lang="en-US" sz="2000" dirty="0" smtClean="0"/>
            <a:t>Considerably increased production but the cost on natural capital yet to be evaluated</a:t>
          </a:r>
          <a:endParaRPr lang="fr-FR" sz="2000" dirty="0"/>
        </a:p>
      </dgm:t>
    </dgm:pt>
    <dgm:pt modelId="{31A5EC88-12A8-41B7-838A-8A5D5242F078}" type="parTrans" cxnId="{2E81910C-ECAA-4CE7-8CD3-F1B81640A6CF}">
      <dgm:prSet/>
      <dgm:spPr/>
      <dgm:t>
        <a:bodyPr/>
        <a:lstStyle/>
        <a:p>
          <a:endParaRPr lang="fr-FR" sz="2400"/>
        </a:p>
      </dgm:t>
    </dgm:pt>
    <dgm:pt modelId="{D39DFF2F-376B-4A5A-B6A3-C2244226318C}" type="sibTrans" cxnId="{2E81910C-ECAA-4CE7-8CD3-F1B81640A6CF}">
      <dgm:prSet/>
      <dgm:spPr/>
      <dgm:t>
        <a:bodyPr/>
        <a:lstStyle/>
        <a:p>
          <a:endParaRPr lang="fr-FR" sz="2400"/>
        </a:p>
      </dgm:t>
    </dgm:pt>
    <dgm:pt modelId="{0759C895-6784-4B41-8563-CB028C08655D}" type="pres">
      <dgm:prSet presAssocID="{8868B232-F3A9-42CA-A881-12C412892E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DD98D8-36C4-4D47-A8A8-2B8C816EA161}" type="pres">
      <dgm:prSet presAssocID="{744675D2-2B11-4602-B7B0-5E243446C005}" presName="linNode" presStyleCnt="0"/>
      <dgm:spPr/>
    </dgm:pt>
    <dgm:pt modelId="{BB2A62CE-C2A3-40A9-9E75-F7908FDF83F7}" type="pres">
      <dgm:prSet presAssocID="{744675D2-2B11-4602-B7B0-5E243446C005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FA8133B-10E2-4285-8FC0-DB94F4B085C8}" type="pres">
      <dgm:prSet presAssocID="{744675D2-2B11-4602-B7B0-5E243446C005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7BA0E58-D0E5-49BD-AF6D-BF30D6C9548D}" srcId="{744675D2-2B11-4602-B7B0-5E243446C005}" destId="{62043713-FBBA-4919-BB17-0F716670DFDA}" srcOrd="1" destOrd="0" parTransId="{F747142A-5FCC-4667-8FA7-7273C3A73F2D}" sibTransId="{BA7811B6-E0A5-46A6-A5C2-788DFC78F848}"/>
    <dgm:cxn modelId="{F18F0DE7-49C4-48FE-AC59-47CBAB58E2E8}" srcId="{8868B232-F3A9-42CA-A881-12C412892E30}" destId="{744675D2-2B11-4602-B7B0-5E243446C005}" srcOrd="0" destOrd="0" parTransId="{F3C721D5-0312-495D-8F8B-A3846B88BF7D}" sibTransId="{BEE1675C-3105-489E-846F-FF4F8AFB4D9A}"/>
    <dgm:cxn modelId="{4A5EA3D4-934E-4807-A8B8-F405C797C77F}" type="presOf" srcId="{744675D2-2B11-4602-B7B0-5E243446C005}" destId="{BB2A62CE-C2A3-40A9-9E75-F7908FDF83F7}" srcOrd="0" destOrd="0" presId="urn:microsoft.com/office/officeart/2005/8/layout/vList5"/>
    <dgm:cxn modelId="{2E81910C-ECAA-4CE7-8CD3-F1B81640A6CF}" srcId="{62043713-FBBA-4919-BB17-0F716670DFDA}" destId="{30E1E20A-317D-4DEA-A5BA-97E7C4CEB61D}" srcOrd="0" destOrd="0" parTransId="{31A5EC88-12A8-41B7-838A-8A5D5242F078}" sibTransId="{D39DFF2F-376B-4A5A-B6A3-C2244226318C}"/>
    <dgm:cxn modelId="{AD805F96-B799-4EBD-A040-AD8BB1451EB2}" type="presOf" srcId="{62043713-FBBA-4919-BB17-0F716670DFDA}" destId="{CFA8133B-10E2-4285-8FC0-DB94F4B085C8}" srcOrd="0" destOrd="1" presId="urn:microsoft.com/office/officeart/2005/8/layout/vList5"/>
    <dgm:cxn modelId="{3C4E1C17-FD1A-4F66-8D1B-B7C5F4EC528F}" srcId="{744675D2-2B11-4602-B7B0-5E243446C005}" destId="{1CB425C6-6F70-41ED-BC7F-288E6A8D03DD}" srcOrd="0" destOrd="0" parTransId="{A4018013-3FD4-4BE1-B7C2-44CA83FD886C}" sibTransId="{F704766B-42CF-4016-958D-71254951A7B5}"/>
    <dgm:cxn modelId="{8557B9FE-99FA-4705-91B6-743EB54E9F9E}" type="presOf" srcId="{1CB425C6-6F70-41ED-BC7F-288E6A8D03DD}" destId="{CFA8133B-10E2-4285-8FC0-DB94F4B085C8}" srcOrd="0" destOrd="0" presId="urn:microsoft.com/office/officeart/2005/8/layout/vList5"/>
    <dgm:cxn modelId="{0D00AC7D-A4B5-4599-85B6-15D281EAB1D0}" type="presOf" srcId="{8868B232-F3A9-42CA-A881-12C412892E30}" destId="{0759C895-6784-4B41-8563-CB028C08655D}" srcOrd="0" destOrd="0" presId="urn:microsoft.com/office/officeart/2005/8/layout/vList5"/>
    <dgm:cxn modelId="{C525D9BC-897F-4F8C-BFB2-63D12EC3966E}" type="presOf" srcId="{30E1E20A-317D-4DEA-A5BA-97E7C4CEB61D}" destId="{CFA8133B-10E2-4285-8FC0-DB94F4B085C8}" srcOrd="0" destOrd="2" presId="urn:microsoft.com/office/officeart/2005/8/layout/vList5"/>
    <dgm:cxn modelId="{E5640567-3E28-40BE-94BD-76025D39CA81}" type="presParOf" srcId="{0759C895-6784-4B41-8563-CB028C08655D}" destId="{A3DD98D8-36C4-4D47-A8A8-2B8C816EA161}" srcOrd="0" destOrd="0" presId="urn:microsoft.com/office/officeart/2005/8/layout/vList5"/>
    <dgm:cxn modelId="{DF9D7E84-95F8-46B0-8C5D-303AD7444AC8}" type="presParOf" srcId="{A3DD98D8-36C4-4D47-A8A8-2B8C816EA161}" destId="{BB2A62CE-C2A3-40A9-9E75-F7908FDF83F7}" srcOrd="0" destOrd="0" presId="urn:microsoft.com/office/officeart/2005/8/layout/vList5"/>
    <dgm:cxn modelId="{B2072DB6-EED2-472C-95DA-4F27E2F5DD83}" type="presParOf" srcId="{A3DD98D8-36C4-4D47-A8A8-2B8C816EA161}" destId="{CFA8133B-10E2-4285-8FC0-DB94F4B085C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93600D-D950-4C56-A011-EAF3F6CF96DC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B3CB05A7-D806-4C0E-9F53-B3E5ADC913F5}">
      <dgm:prSet custT="1"/>
      <dgm:spPr/>
      <dgm:t>
        <a:bodyPr/>
        <a:lstStyle/>
        <a:p>
          <a:pPr rtl="0"/>
          <a:r>
            <a:rPr lang="en-US" sz="2800" b="1" dirty="0" smtClean="0"/>
            <a:t>Ecological damage, degradation of soils, unsustainable use of resources; outbreak of pests and diseases</a:t>
          </a:r>
          <a:endParaRPr lang="fr-FR" sz="2800" b="1" dirty="0"/>
        </a:p>
      </dgm:t>
    </dgm:pt>
    <dgm:pt modelId="{350F7185-BF0D-4E83-AD54-3C5A98EA8A29}" type="parTrans" cxnId="{1549D024-3DAB-467C-A2C4-16F2F585785A}">
      <dgm:prSet/>
      <dgm:spPr/>
      <dgm:t>
        <a:bodyPr/>
        <a:lstStyle/>
        <a:p>
          <a:endParaRPr lang="fr-FR" sz="2000"/>
        </a:p>
      </dgm:t>
    </dgm:pt>
    <dgm:pt modelId="{DCEBA799-28BD-4412-8819-ABA14AA06028}" type="sibTrans" cxnId="{1549D024-3DAB-467C-A2C4-16F2F585785A}">
      <dgm:prSet/>
      <dgm:spPr/>
      <dgm:t>
        <a:bodyPr/>
        <a:lstStyle/>
        <a:p>
          <a:endParaRPr lang="fr-FR" sz="2000"/>
        </a:p>
      </dgm:t>
    </dgm:pt>
    <dgm:pt modelId="{33DD5ABA-0003-4D46-A316-5FECE9D9043F}">
      <dgm:prSet custT="1"/>
      <dgm:spPr/>
      <dgm:t>
        <a:bodyPr/>
        <a:lstStyle/>
        <a:p>
          <a:pPr rtl="0"/>
          <a:r>
            <a:rPr lang="en-US" sz="2000" dirty="0" smtClean="0"/>
            <a:t>Unsustainable practices have resulted in lower yields,</a:t>
          </a:r>
          <a:endParaRPr lang="fr-FR" sz="2000" dirty="0"/>
        </a:p>
      </dgm:t>
    </dgm:pt>
    <dgm:pt modelId="{2782BDE0-5DA1-492F-83E4-01A4E72A8EFA}" type="parTrans" cxnId="{F8C52005-A932-47B7-B3A4-2CB5FF5841DB}">
      <dgm:prSet/>
      <dgm:spPr/>
      <dgm:t>
        <a:bodyPr/>
        <a:lstStyle/>
        <a:p>
          <a:endParaRPr lang="fr-FR" sz="2000"/>
        </a:p>
      </dgm:t>
    </dgm:pt>
    <dgm:pt modelId="{4CAD9123-D036-4CB8-847B-F1824E56FCF7}" type="sibTrans" cxnId="{F8C52005-A932-47B7-B3A4-2CB5FF5841DB}">
      <dgm:prSet/>
      <dgm:spPr/>
      <dgm:t>
        <a:bodyPr/>
        <a:lstStyle/>
        <a:p>
          <a:endParaRPr lang="fr-FR" sz="2000"/>
        </a:p>
      </dgm:t>
    </dgm:pt>
    <dgm:pt modelId="{1BC6B966-EFB8-4042-895F-9F48F52CAE0D}">
      <dgm:prSet custT="1"/>
      <dgm:spPr/>
      <dgm:t>
        <a:bodyPr/>
        <a:lstStyle/>
        <a:p>
          <a:pPr rtl="0"/>
          <a:r>
            <a:rPr lang="en-US" sz="2000" dirty="0" smtClean="0"/>
            <a:t>Degraded or depleted natural resources agriculture’s encroachment into important natural ecological areas such as forests.</a:t>
          </a:r>
          <a:endParaRPr lang="fr-FR" sz="2000" dirty="0"/>
        </a:p>
      </dgm:t>
    </dgm:pt>
    <dgm:pt modelId="{9AA11CFF-D6DF-46DC-B073-38857010B93B}" type="parTrans" cxnId="{6EEDD538-2915-43B8-8959-DE0695036D19}">
      <dgm:prSet/>
      <dgm:spPr/>
      <dgm:t>
        <a:bodyPr/>
        <a:lstStyle/>
        <a:p>
          <a:endParaRPr lang="fr-FR" sz="2000"/>
        </a:p>
      </dgm:t>
    </dgm:pt>
    <dgm:pt modelId="{442552B3-BC2F-4FA9-89AF-44B7C3E64FAC}" type="sibTrans" cxnId="{6EEDD538-2915-43B8-8959-DE0695036D19}">
      <dgm:prSet/>
      <dgm:spPr/>
      <dgm:t>
        <a:bodyPr/>
        <a:lstStyle/>
        <a:p>
          <a:endParaRPr lang="fr-FR" sz="2000"/>
        </a:p>
      </dgm:t>
    </dgm:pt>
    <dgm:pt modelId="{FFE72F86-EE8F-4B01-86E5-A0E30F50CE01}" type="pres">
      <dgm:prSet presAssocID="{FA93600D-D950-4C56-A011-EAF3F6CF96D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E31E5EB-2F42-4CD4-9106-EE97B7A5AEF1}" type="pres">
      <dgm:prSet presAssocID="{B3CB05A7-D806-4C0E-9F53-B3E5ADC913F5}" presName="linNode" presStyleCnt="0"/>
      <dgm:spPr/>
    </dgm:pt>
    <dgm:pt modelId="{3FA0FA06-1051-4F0D-9BE2-9FA98D2B941C}" type="pres">
      <dgm:prSet presAssocID="{B3CB05A7-D806-4C0E-9F53-B3E5ADC913F5}" presName="parentText" presStyleLbl="node1" presStyleIdx="0" presStyleCnt="1" custLinFactNeighborX="-449" custLinFactNeighborY="-442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C19EA42-F841-4942-A407-AA0BD40B3AA8}" type="pres">
      <dgm:prSet presAssocID="{B3CB05A7-D806-4C0E-9F53-B3E5ADC913F5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EEDD538-2915-43B8-8959-DE0695036D19}" srcId="{B3CB05A7-D806-4C0E-9F53-B3E5ADC913F5}" destId="{1BC6B966-EFB8-4042-895F-9F48F52CAE0D}" srcOrd="1" destOrd="0" parTransId="{9AA11CFF-D6DF-46DC-B073-38857010B93B}" sibTransId="{442552B3-BC2F-4FA9-89AF-44B7C3E64FAC}"/>
    <dgm:cxn modelId="{4BA39B5D-634F-4779-A2B0-43C94949A9F8}" type="presOf" srcId="{FA93600D-D950-4C56-A011-EAF3F6CF96DC}" destId="{FFE72F86-EE8F-4B01-86E5-A0E30F50CE01}" srcOrd="0" destOrd="0" presId="urn:microsoft.com/office/officeart/2005/8/layout/vList5"/>
    <dgm:cxn modelId="{93335A02-9BD2-4C33-B55F-D971854D084A}" type="presOf" srcId="{B3CB05A7-D806-4C0E-9F53-B3E5ADC913F5}" destId="{3FA0FA06-1051-4F0D-9BE2-9FA98D2B941C}" srcOrd="0" destOrd="0" presId="urn:microsoft.com/office/officeart/2005/8/layout/vList5"/>
    <dgm:cxn modelId="{924AB1CD-F449-4935-B62A-BBD34F70BBC7}" type="presOf" srcId="{1BC6B966-EFB8-4042-895F-9F48F52CAE0D}" destId="{BC19EA42-F841-4942-A407-AA0BD40B3AA8}" srcOrd="0" destOrd="1" presId="urn:microsoft.com/office/officeart/2005/8/layout/vList5"/>
    <dgm:cxn modelId="{A41AA9E8-EB7F-475D-9C61-29D4C7394E4F}" type="presOf" srcId="{33DD5ABA-0003-4D46-A316-5FECE9D9043F}" destId="{BC19EA42-F841-4942-A407-AA0BD40B3AA8}" srcOrd="0" destOrd="0" presId="urn:microsoft.com/office/officeart/2005/8/layout/vList5"/>
    <dgm:cxn modelId="{F8C52005-A932-47B7-B3A4-2CB5FF5841DB}" srcId="{B3CB05A7-D806-4C0E-9F53-B3E5ADC913F5}" destId="{33DD5ABA-0003-4D46-A316-5FECE9D9043F}" srcOrd="0" destOrd="0" parTransId="{2782BDE0-5DA1-492F-83E4-01A4E72A8EFA}" sibTransId="{4CAD9123-D036-4CB8-847B-F1824E56FCF7}"/>
    <dgm:cxn modelId="{1549D024-3DAB-467C-A2C4-16F2F585785A}" srcId="{FA93600D-D950-4C56-A011-EAF3F6CF96DC}" destId="{B3CB05A7-D806-4C0E-9F53-B3E5ADC913F5}" srcOrd="0" destOrd="0" parTransId="{350F7185-BF0D-4E83-AD54-3C5A98EA8A29}" sibTransId="{DCEBA799-28BD-4412-8819-ABA14AA06028}"/>
    <dgm:cxn modelId="{B463DBCE-7B27-4CB1-9B29-70FAA117BFE2}" type="presParOf" srcId="{FFE72F86-EE8F-4B01-86E5-A0E30F50CE01}" destId="{5E31E5EB-2F42-4CD4-9106-EE97B7A5AEF1}" srcOrd="0" destOrd="0" presId="urn:microsoft.com/office/officeart/2005/8/layout/vList5"/>
    <dgm:cxn modelId="{208EFD02-EE17-4281-AAF8-C55836A3D585}" type="presParOf" srcId="{5E31E5EB-2F42-4CD4-9106-EE97B7A5AEF1}" destId="{3FA0FA06-1051-4F0D-9BE2-9FA98D2B941C}" srcOrd="0" destOrd="0" presId="urn:microsoft.com/office/officeart/2005/8/layout/vList5"/>
    <dgm:cxn modelId="{19A9314B-228D-49EE-861A-9BC367C07CB1}" type="presParOf" srcId="{5E31E5EB-2F42-4CD4-9106-EE97B7A5AEF1}" destId="{BC19EA42-F841-4942-A407-AA0BD40B3AA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21A22C-14A9-4C87-84E5-E93A28066E5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4B51DC7-7771-478C-8FBC-8BDC82209FB2}">
      <dgm:prSet custT="1"/>
      <dgm:spPr/>
      <dgm:t>
        <a:bodyPr/>
        <a:lstStyle/>
        <a:p>
          <a:pPr rtl="0"/>
          <a:r>
            <a:rPr lang="en-US" sz="3200" b="1" dirty="0" smtClean="0">
              <a:solidFill>
                <a:srgbClr val="FF0000"/>
              </a:solidFill>
            </a:rPr>
            <a:t>Increase yields without damaging biodiversity</a:t>
          </a:r>
          <a:endParaRPr lang="fr-FR" sz="3200" b="1" dirty="0">
            <a:solidFill>
              <a:srgbClr val="FF0000"/>
            </a:solidFill>
          </a:endParaRPr>
        </a:p>
      </dgm:t>
    </dgm:pt>
    <dgm:pt modelId="{BA53F940-991F-4A03-9FB6-A9DFD99A2C35}" type="parTrans" cxnId="{5FC32CAF-D0E2-4A0B-ACD9-2A0AF2E6942D}">
      <dgm:prSet/>
      <dgm:spPr/>
      <dgm:t>
        <a:bodyPr/>
        <a:lstStyle/>
        <a:p>
          <a:endParaRPr lang="fr-FR" sz="2000"/>
        </a:p>
      </dgm:t>
    </dgm:pt>
    <dgm:pt modelId="{BB1E6618-324C-42E6-AE30-EE45E5BADECE}" type="sibTrans" cxnId="{5FC32CAF-D0E2-4A0B-ACD9-2A0AF2E6942D}">
      <dgm:prSet/>
      <dgm:spPr/>
      <dgm:t>
        <a:bodyPr/>
        <a:lstStyle/>
        <a:p>
          <a:endParaRPr lang="fr-FR" sz="2000"/>
        </a:p>
      </dgm:t>
    </dgm:pt>
    <dgm:pt modelId="{0FD5EBAE-4AAF-47ED-85D1-8504F22E1220}">
      <dgm:prSet custT="1"/>
      <dgm:spPr/>
      <dgm:t>
        <a:bodyPr/>
        <a:lstStyle/>
        <a:p>
          <a:pPr rtl="0"/>
          <a:r>
            <a:rPr lang="en-US" sz="2000" dirty="0" smtClean="0"/>
            <a:t>There are many production systems in developing countries that respond to these requirements</a:t>
          </a:r>
          <a:endParaRPr lang="fr-FR" sz="2000" dirty="0"/>
        </a:p>
      </dgm:t>
    </dgm:pt>
    <dgm:pt modelId="{D8C7D890-D296-4E3C-A49B-63392FF97242}" type="parTrans" cxnId="{706C2B2D-109D-4668-9827-EEAD30BF8EB7}">
      <dgm:prSet/>
      <dgm:spPr/>
      <dgm:t>
        <a:bodyPr/>
        <a:lstStyle/>
        <a:p>
          <a:endParaRPr lang="fr-FR" sz="2000"/>
        </a:p>
      </dgm:t>
    </dgm:pt>
    <dgm:pt modelId="{6613FE56-446E-40BD-AF6A-0CD0D4E31250}" type="sibTrans" cxnId="{706C2B2D-109D-4668-9827-EEAD30BF8EB7}">
      <dgm:prSet/>
      <dgm:spPr/>
      <dgm:t>
        <a:bodyPr/>
        <a:lstStyle/>
        <a:p>
          <a:endParaRPr lang="fr-FR" sz="2000"/>
        </a:p>
      </dgm:t>
    </dgm:pt>
    <dgm:pt modelId="{284F1173-C68E-41C2-9212-4CB3B1C1D2DD}">
      <dgm:prSet custT="1"/>
      <dgm:spPr/>
      <dgm:t>
        <a:bodyPr/>
        <a:lstStyle/>
        <a:p>
          <a:pPr rtl="0"/>
          <a:r>
            <a:rPr lang="en-US" sz="2000" dirty="0" smtClean="0"/>
            <a:t>That due to a lack of finance, resources, knowledge and capacity are well below the potential yield </a:t>
          </a:r>
          <a:r>
            <a:rPr lang="fr-FR" sz="2000" dirty="0" err="1" smtClean="0"/>
            <a:t>that</a:t>
          </a:r>
          <a:r>
            <a:rPr lang="fr-FR" sz="2000" dirty="0" smtClean="0"/>
            <a:t> </a:t>
          </a:r>
          <a:r>
            <a:rPr lang="fr-FR" sz="2000" dirty="0" err="1" smtClean="0"/>
            <a:t>could</a:t>
          </a:r>
          <a:r>
            <a:rPr lang="fr-FR" sz="2000" dirty="0" smtClean="0"/>
            <a:t> </a:t>
          </a:r>
          <a:r>
            <a:rPr lang="fr-FR" sz="2000" dirty="0" err="1" smtClean="0"/>
            <a:t>be</a:t>
          </a:r>
          <a:r>
            <a:rPr lang="fr-FR" sz="2000" dirty="0" smtClean="0"/>
            <a:t> </a:t>
          </a:r>
          <a:r>
            <a:rPr lang="fr-FR" sz="2000" dirty="0" err="1" smtClean="0"/>
            <a:t>achieved</a:t>
          </a:r>
          <a:r>
            <a:rPr lang="fr-FR" sz="2000" dirty="0" smtClean="0"/>
            <a:t>.</a:t>
          </a:r>
          <a:endParaRPr lang="fr-FR" sz="2000" dirty="0"/>
        </a:p>
      </dgm:t>
    </dgm:pt>
    <dgm:pt modelId="{C29D9E74-08AA-4EB7-93E5-0516CB442FD6}" type="parTrans" cxnId="{7B2D12D6-4730-4601-9851-3405402F368C}">
      <dgm:prSet/>
      <dgm:spPr/>
      <dgm:t>
        <a:bodyPr/>
        <a:lstStyle/>
        <a:p>
          <a:endParaRPr lang="fr-FR" sz="2000"/>
        </a:p>
      </dgm:t>
    </dgm:pt>
    <dgm:pt modelId="{27049C88-37AF-434B-B1CF-F1C432DB81D1}" type="sibTrans" cxnId="{7B2D12D6-4730-4601-9851-3405402F368C}">
      <dgm:prSet/>
      <dgm:spPr/>
      <dgm:t>
        <a:bodyPr/>
        <a:lstStyle/>
        <a:p>
          <a:endParaRPr lang="fr-FR" sz="2000"/>
        </a:p>
      </dgm:t>
    </dgm:pt>
    <dgm:pt modelId="{D653D0CB-F6D3-435A-B965-51AF0B69FA00}" type="pres">
      <dgm:prSet presAssocID="{A121A22C-14A9-4C87-84E5-E93A28066E5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21A1CE8-F248-4AA2-BFD3-9ADE031CE55E}" type="pres">
      <dgm:prSet presAssocID="{C4B51DC7-7771-478C-8FBC-8BDC82209FB2}" presName="linNode" presStyleCnt="0"/>
      <dgm:spPr/>
    </dgm:pt>
    <dgm:pt modelId="{E7B52DB1-9FB5-4B4C-BC2A-7A1C4B0FCF1A}" type="pres">
      <dgm:prSet presAssocID="{C4B51DC7-7771-478C-8FBC-8BDC82209FB2}" presName="parentText" presStyleLbl="node1" presStyleIdx="0" presStyleCnt="1" custLinFactNeighborX="-52472" custLinFactNeighborY="-12208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112A3A6-B125-4C32-890E-4E0F40D59B5F}" type="pres">
      <dgm:prSet presAssocID="{C4B51DC7-7771-478C-8FBC-8BDC82209FB2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C6969C4-547A-434E-9DF7-6282DD7815FF}" type="presOf" srcId="{284F1173-C68E-41C2-9212-4CB3B1C1D2DD}" destId="{9112A3A6-B125-4C32-890E-4E0F40D59B5F}" srcOrd="0" destOrd="1" presId="urn:microsoft.com/office/officeart/2005/8/layout/vList5"/>
    <dgm:cxn modelId="{7B2D12D6-4730-4601-9851-3405402F368C}" srcId="{C4B51DC7-7771-478C-8FBC-8BDC82209FB2}" destId="{284F1173-C68E-41C2-9212-4CB3B1C1D2DD}" srcOrd="1" destOrd="0" parTransId="{C29D9E74-08AA-4EB7-93E5-0516CB442FD6}" sibTransId="{27049C88-37AF-434B-B1CF-F1C432DB81D1}"/>
    <dgm:cxn modelId="{5FC32CAF-D0E2-4A0B-ACD9-2A0AF2E6942D}" srcId="{A121A22C-14A9-4C87-84E5-E93A28066E5F}" destId="{C4B51DC7-7771-478C-8FBC-8BDC82209FB2}" srcOrd="0" destOrd="0" parTransId="{BA53F940-991F-4A03-9FB6-A9DFD99A2C35}" sibTransId="{BB1E6618-324C-42E6-AE30-EE45E5BADECE}"/>
    <dgm:cxn modelId="{BD3B5317-9056-447D-A875-6A4890AA5FA8}" type="presOf" srcId="{0FD5EBAE-4AAF-47ED-85D1-8504F22E1220}" destId="{9112A3A6-B125-4C32-890E-4E0F40D59B5F}" srcOrd="0" destOrd="0" presId="urn:microsoft.com/office/officeart/2005/8/layout/vList5"/>
    <dgm:cxn modelId="{706C2B2D-109D-4668-9827-EEAD30BF8EB7}" srcId="{C4B51DC7-7771-478C-8FBC-8BDC82209FB2}" destId="{0FD5EBAE-4AAF-47ED-85D1-8504F22E1220}" srcOrd="0" destOrd="0" parTransId="{D8C7D890-D296-4E3C-A49B-63392FF97242}" sibTransId="{6613FE56-446E-40BD-AF6A-0CD0D4E31250}"/>
    <dgm:cxn modelId="{51312436-D5B2-4357-BEAC-F8ADFC46A70B}" type="presOf" srcId="{C4B51DC7-7771-478C-8FBC-8BDC82209FB2}" destId="{E7B52DB1-9FB5-4B4C-BC2A-7A1C4B0FCF1A}" srcOrd="0" destOrd="0" presId="urn:microsoft.com/office/officeart/2005/8/layout/vList5"/>
    <dgm:cxn modelId="{54E5EB01-9F10-4821-8077-308C38D39F95}" type="presOf" srcId="{A121A22C-14A9-4C87-84E5-E93A28066E5F}" destId="{D653D0CB-F6D3-435A-B965-51AF0B69FA00}" srcOrd="0" destOrd="0" presId="urn:microsoft.com/office/officeart/2005/8/layout/vList5"/>
    <dgm:cxn modelId="{B02A0D22-FFA8-4C44-B01C-C59D2B519720}" type="presParOf" srcId="{D653D0CB-F6D3-435A-B965-51AF0B69FA00}" destId="{721A1CE8-F248-4AA2-BFD3-9ADE031CE55E}" srcOrd="0" destOrd="0" presId="urn:microsoft.com/office/officeart/2005/8/layout/vList5"/>
    <dgm:cxn modelId="{08B26969-59CC-4040-9F4F-95D7DBE1CB47}" type="presParOf" srcId="{721A1CE8-F248-4AA2-BFD3-9ADE031CE55E}" destId="{E7B52DB1-9FB5-4B4C-BC2A-7A1C4B0FCF1A}" srcOrd="0" destOrd="0" presId="urn:microsoft.com/office/officeart/2005/8/layout/vList5"/>
    <dgm:cxn modelId="{1A6AFE66-33CB-4AC8-A17B-6CC81B7BC298}" type="presParOf" srcId="{721A1CE8-F248-4AA2-BFD3-9ADE031CE55E}" destId="{9112A3A6-B125-4C32-890E-4E0F40D59B5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AA9144-F71F-469E-9F4C-25BF362D9F3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7D5FCD05-1AB7-4DE7-B3FC-2A27706DC7CE}">
      <dgm:prSet/>
      <dgm:spPr/>
      <dgm:t>
        <a:bodyPr/>
        <a:lstStyle/>
        <a:p>
          <a:pPr rtl="0"/>
          <a:r>
            <a:rPr lang="en-US" dirty="0" smtClean="0"/>
            <a:t>Managing biodiversity as a tradeoff for socioeconomic gains </a:t>
          </a:r>
          <a:endParaRPr lang="fr-FR" dirty="0"/>
        </a:p>
      </dgm:t>
    </dgm:pt>
    <dgm:pt modelId="{E589E152-72B9-475F-9685-C3CBD2A0269D}" type="parTrans" cxnId="{FC714769-6439-45C3-9034-00E6277B7B1C}">
      <dgm:prSet/>
      <dgm:spPr/>
      <dgm:t>
        <a:bodyPr/>
        <a:lstStyle/>
        <a:p>
          <a:endParaRPr lang="fr-FR"/>
        </a:p>
      </dgm:t>
    </dgm:pt>
    <dgm:pt modelId="{B48810B8-2CF2-4A81-82C8-2571C7EE5E0C}" type="sibTrans" cxnId="{FC714769-6439-45C3-9034-00E6277B7B1C}">
      <dgm:prSet/>
      <dgm:spPr/>
      <dgm:t>
        <a:bodyPr/>
        <a:lstStyle/>
        <a:p>
          <a:endParaRPr lang="fr-FR"/>
        </a:p>
      </dgm:t>
    </dgm:pt>
    <dgm:pt modelId="{DCED58B4-5CAA-4B7B-8A6E-7D905334CB2F}">
      <dgm:prSet/>
      <dgm:spPr/>
      <dgm:t>
        <a:bodyPr/>
        <a:lstStyle/>
        <a:p>
          <a:pPr rtl="0"/>
          <a:r>
            <a:rPr lang="en-US" smtClean="0"/>
            <a:t>How to </a:t>
          </a:r>
          <a:r>
            <a:rPr lang="en-US" b="1" smtClean="0"/>
            <a:t>limit damage </a:t>
          </a:r>
          <a:r>
            <a:rPr lang="en-US" smtClean="0"/>
            <a:t>while pursuing production</a:t>
          </a:r>
          <a:endParaRPr lang="fr-FR"/>
        </a:p>
      </dgm:t>
    </dgm:pt>
    <dgm:pt modelId="{EC072332-3016-4C5A-93C6-BB22C181C6F2}" type="parTrans" cxnId="{EB22C744-8DCB-47D2-B992-F6006E0CF166}">
      <dgm:prSet/>
      <dgm:spPr/>
      <dgm:t>
        <a:bodyPr/>
        <a:lstStyle/>
        <a:p>
          <a:endParaRPr lang="fr-FR"/>
        </a:p>
      </dgm:t>
    </dgm:pt>
    <dgm:pt modelId="{67F4BC5B-E89F-4A5C-B9BF-8362B4C0D37A}" type="sibTrans" cxnId="{EB22C744-8DCB-47D2-B992-F6006E0CF166}">
      <dgm:prSet/>
      <dgm:spPr/>
      <dgm:t>
        <a:bodyPr/>
        <a:lstStyle/>
        <a:p>
          <a:endParaRPr lang="fr-FR"/>
        </a:p>
      </dgm:t>
    </dgm:pt>
    <dgm:pt modelId="{4119484A-DD48-4695-92BA-92E3606876B9}">
      <dgm:prSet/>
      <dgm:spPr/>
      <dgm:t>
        <a:bodyPr/>
        <a:lstStyle/>
        <a:p>
          <a:pPr rtl="0"/>
          <a:r>
            <a:rPr lang="en-US" smtClean="0"/>
            <a:t>How to </a:t>
          </a:r>
          <a:r>
            <a:rPr lang="en-US" b="1" smtClean="0"/>
            <a:t>offset net loss </a:t>
          </a:r>
          <a:r>
            <a:rPr lang="en-US" smtClean="0"/>
            <a:t>while preserving resource used</a:t>
          </a:r>
          <a:endParaRPr lang="fr-FR"/>
        </a:p>
      </dgm:t>
    </dgm:pt>
    <dgm:pt modelId="{3AD207CF-31A0-41CA-85AA-560854563005}" type="parTrans" cxnId="{04339CDF-94B4-4C56-BCC6-EDC8F5EED010}">
      <dgm:prSet/>
      <dgm:spPr/>
      <dgm:t>
        <a:bodyPr/>
        <a:lstStyle/>
        <a:p>
          <a:endParaRPr lang="fr-FR"/>
        </a:p>
      </dgm:t>
    </dgm:pt>
    <dgm:pt modelId="{5EA7CB0D-B604-41BA-9CCC-FA2B22A5646F}" type="sibTrans" cxnId="{04339CDF-94B4-4C56-BCC6-EDC8F5EED010}">
      <dgm:prSet/>
      <dgm:spPr/>
      <dgm:t>
        <a:bodyPr/>
        <a:lstStyle/>
        <a:p>
          <a:endParaRPr lang="fr-FR"/>
        </a:p>
      </dgm:t>
    </dgm:pt>
    <dgm:pt modelId="{AA6FBE79-8780-4A2B-A62A-E6626906AD96}">
      <dgm:prSet/>
      <dgm:spPr/>
      <dgm:t>
        <a:bodyPr/>
        <a:lstStyle/>
        <a:p>
          <a:pPr rtl="0"/>
          <a:r>
            <a:rPr lang="fr-FR" smtClean="0"/>
            <a:t>Be high-yielding and sustainable </a:t>
          </a:r>
          <a:endParaRPr lang="fr-FR"/>
        </a:p>
      </dgm:t>
    </dgm:pt>
    <dgm:pt modelId="{24756581-3D66-4632-8E0E-D97EF78F7EC9}" type="parTrans" cxnId="{CA183860-E1E8-4E28-8624-27782B1BCFA6}">
      <dgm:prSet/>
      <dgm:spPr/>
      <dgm:t>
        <a:bodyPr/>
        <a:lstStyle/>
        <a:p>
          <a:endParaRPr lang="fr-FR"/>
        </a:p>
      </dgm:t>
    </dgm:pt>
    <dgm:pt modelId="{F3F27CE2-BD5D-44DB-AD88-CE6E7844941B}" type="sibTrans" cxnId="{CA183860-E1E8-4E28-8624-27782B1BCFA6}">
      <dgm:prSet/>
      <dgm:spPr/>
      <dgm:t>
        <a:bodyPr/>
        <a:lstStyle/>
        <a:p>
          <a:endParaRPr lang="fr-FR"/>
        </a:p>
      </dgm:t>
    </dgm:pt>
    <dgm:pt modelId="{DC8AFBB1-6B7C-4A5F-9F86-D3D02F61B8A3}">
      <dgm:prSet/>
      <dgm:spPr/>
      <dgm:t>
        <a:bodyPr/>
        <a:lstStyle/>
        <a:p>
          <a:pPr rtl="0"/>
          <a:r>
            <a:rPr lang="en-US" b="1" dirty="0" smtClean="0"/>
            <a:t>Biodiversity enhance the resilience </a:t>
          </a:r>
          <a:r>
            <a:rPr lang="en-US" dirty="0" smtClean="0"/>
            <a:t>of desirable ecosystem states/services. </a:t>
          </a:r>
          <a:endParaRPr lang="fr-FR" dirty="0"/>
        </a:p>
      </dgm:t>
    </dgm:pt>
    <dgm:pt modelId="{5BBBDD6E-6D46-43D0-84BA-CBA0506ACA67}" type="parTrans" cxnId="{A5B27972-7EE6-4F21-9CF5-B893BB06EDC8}">
      <dgm:prSet/>
      <dgm:spPr/>
      <dgm:t>
        <a:bodyPr/>
        <a:lstStyle/>
        <a:p>
          <a:endParaRPr lang="fr-FR"/>
        </a:p>
      </dgm:t>
    </dgm:pt>
    <dgm:pt modelId="{EF247B39-033D-425B-975C-ABC92B8088F3}" type="sibTrans" cxnId="{A5B27972-7EE6-4F21-9CF5-B893BB06EDC8}">
      <dgm:prSet/>
      <dgm:spPr/>
      <dgm:t>
        <a:bodyPr/>
        <a:lstStyle/>
        <a:p>
          <a:endParaRPr lang="fr-FR"/>
        </a:p>
      </dgm:t>
    </dgm:pt>
    <dgm:pt modelId="{23BD43D1-FAFB-4D58-8398-F7C34D6123E6}">
      <dgm:prSet/>
      <dgm:spPr/>
      <dgm:t>
        <a:bodyPr/>
        <a:lstStyle/>
        <a:p>
          <a:pPr rtl="0"/>
          <a:r>
            <a:rPr lang="en-US" dirty="0" smtClean="0"/>
            <a:t>Agroforestry to deliver multiple </a:t>
          </a:r>
          <a:r>
            <a:rPr lang="en-US" b="1" dirty="0" smtClean="0"/>
            <a:t>services—including yield—</a:t>
          </a:r>
          <a:r>
            <a:rPr lang="en-US" dirty="0" smtClean="0"/>
            <a:t>due to the combination of crops, trees and livestock</a:t>
          </a:r>
          <a:endParaRPr lang="fr-FR" dirty="0"/>
        </a:p>
      </dgm:t>
    </dgm:pt>
    <dgm:pt modelId="{8DCDD39A-E266-4CDF-AE01-EDA0B3B9FE71}" type="parTrans" cxnId="{8316E4F8-25B6-4197-A153-FB563178937A}">
      <dgm:prSet/>
      <dgm:spPr/>
      <dgm:t>
        <a:bodyPr/>
        <a:lstStyle/>
        <a:p>
          <a:endParaRPr lang="fr-FR"/>
        </a:p>
      </dgm:t>
    </dgm:pt>
    <dgm:pt modelId="{9BF3C37C-D0B4-47C9-B187-3313CD53F309}" type="sibTrans" cxnId="{8316E4F8-25B6-4197-A153-FB563178937A}">
      <dgm:prSet/>
      <dgm:spPr/>
      <dgm:t>
        <a:bodyPr/>
        <a:lstStyle/>
        <a:p>
          <a:endParaRPr lang="fr-FR"/>
        </a:p>
      </dgm:t>
    </dgm:pt>
    <dgm:pt modelId="{E7648532-0654-4A8B-A588-DC6CE380B115}" type="pres">
      <dgm:prSet presAssocID="{79AA9144-F71F-469E-9F4C-25BF362D9F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2F9F4C5-7913-4D0B-93CC-E0F535B82237}" type="pres">
      <dgm:prSet presAssocID="{7D5FCD05-1AB7-4DE7-B3FC-2A27706DC7C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288F6F6-8EF6-4ABE-99A1-B7F742C21CAB}" type="pres">
      <dgm:prSet presAssocID="{7D5FCD05-1AB7-4DE7-B3FC-2A27706DC7CE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3812AC-3DA7-40B6-B4FF-27F1D3D63FEC}" type="pres">
      <dgm:prSet presAssocID="{AA6FBE79-8780-4A2B-A62A-E6626906AD9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DC07D04-13D2-434D-8F68-BB37A40F6506}" type="pres">
      <dgm:prSet presAssocID="{AA6FBE79-8780-4A2B-A62A-E6626906AD9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6E1415C-1E30-4E32-A7CB-07E7E5BE281A}" type="presOf" srcId="{DC8AFBB1-6B7C-4A5F-9F86-D3D02F61B8A3}" destId="{0DC07D04-13D2-434D-8F68-BB37A40F6506}" srcOrd="0" destOrd="0" presId="urn:microsoft.com/office/officeart/2005/8/layout/vList2"/>
    <dgm:cxn modelId="{A5B27972-7EE6-4F21-9CF5-B893BB06EDC8}" srcId="{AA6FBE79-8780-4A2B-A62A-E6626906AD96}" destId="{DC8AFBB1-6B7C-4A5F-9F86-D3D02F61B8A3}" srcOrd="0" destOrd="0" parTransId="{5BBBDD6E-6D46-43D0-84BA-CBA0506ACA67}" sibTransId="{EF247B39-033D-425B-975C-ABC92B8088F3}"/>
    <dgm:cxn modelId="{D842512C-5121-496F-BE8B-05585B00EB87}" type="presOf" srcId="{23BD43D1-FAFB-4D58-8398-F7C34D6123E6}" destId="{0DC07D04-13D2-434D-8F68-BB37A40F6506}" srcOrd="0" destOrd="1" presId="urn:microsoft.com/office/officeart/2005/8/layout/vList2"/>
    <dgm:cxn modelId="{EB22C744-8DCB-47D2-B992-F6006E0CF166}" srcId="{7D5FCD05-1AB7-4DE7-B3FC-2A27706DC7CE}" destId="{DCED58B4-5CAA-4B7B-8A6E-7D905334CB2F}" srcOrd="0" destOrd="0" parTransId="{EC072332-3016-4C5A-93C6-BB22C181C6F2}" sibTransId="{67F4BC5B-E89F-4A5C-B9BF-8362B4C0D37A}"/>
    <dgm:cxn modelId="{9BD7E87B-97DF-46FF-92C5-DCCC87FC2319}" type="presOf" srcId="{AA6FBE79-8780-4A2B-A62A-E6626906AD96}" destId="{473812AC-3DA7-40B6-B4FF-27F1D3D63FEC}" srcOrd="0" destOrd="0" presId="urn:microsoft.com/office/officeart/2005/8/layout/vList2"/>
    <dgm:cxn modelId="{04339CDF-94B4-4C56-BCC6-EDC8F5EED010}" srcId="{7D5FCD05-1AB7-4DE7-B3FC-2A27706DC7CE}" destId="{4119484A-DD48-4695-92BA-92E3606876B9}" srcOrd="1" destOrd="0" parTransId="{3AD207CF-31A0-41CA-85AA-560854563005}" sibTransId="{5EA7CB0D-B604-41BA-9CCC-FA2B22A5646F}"/>
    <dgm:cxn modelId="{AB7203E4-74A9-4498-900D-F8840A96CEF3}" type="presOf" srcId="{79AA9144-F71F-469E-9F4C-25BF362D9F3E}" destId="{E7648532-0654-4A8B-A588-DC6CE380B115}" srcOrd="0" destOrd="0" presId="urn:microsoft.com/office/officeart/2005/8/layout/vList2"/>
    <dgm:cxn modelId="{C6B84FAE-9135-440F-81C3-36FA70A3F2A6}" type="presOf" srcId="{4119484A-DD48-4695-92BA-92E3606876B9}" destId="{2288F6F6-8EF6-4ABE-99A1-B7F742C21CAB}" srcOrd="0" destOrd="1" presId="urn:microsoft.com/office/officeart/2005/8/layout/vList2"/>
    <dgm:cxn modelId="{8316E4F8-25B6-4197-A153-FB563178937A}" srcId="{AA6FBE79-8780-4A2B-A62A-E6626906AD96}" destId="{23BD43D1-FAFB-4D58-8398-F7C34D6123E6}" srcOrd="1" destOrd="0" parTransId="{8DCDD39A-E266-4CDF-AE01-EDA0B3B9FE71}" sibTransId="{9BF3C37C-D0B4-47C9-B187-3313CD53F309}"/>
    <dgm:cxn modelId="{7909766B-EB70-402E-BFE4-CB00C7601129}" type="presOf" srcId="{7D5FCD05-1AB7-4DE7-B3FC-2A27706DC7CE}" destId="{02F9F4C5-7913-4D0B-93CC-E0F535B82237}" srcOrd="0" destOrd="0" presId="urn:microsoft.com/office/officeart/2005/8/layout/vList2"/>
    <dgm:cxn modelId="{FC714769-6439-45C3-9034-00E6277B7B1C}" srcId="{79AA9144-F71F-469E-9F4C-25BF362D9F3E}" destId="{7D5FCD05-1AB7-4DE7-B3FC-2A27706DC7CE}" srcOrd="0" destOrd="0" parTransId="{E589E152-72B9-475F-9685-C3CBD2A0269D}" sibTransId="{B48810B8-2CF2-4A81-82C8-2571C7EE5E0C}"/>
    <dgm:cxn modelId="{CA183860-E1E8-4E28-8624-27782B1BCFA6}" srcId="{79AA9144-F71F-469E-9F4C-25BF362D9F3E}" destId="{AA6FBE79-8780-4A2B-A62A-E6626906AD96}" srcOrd="1" destOrd="0" parTransId="{24756581-3D66-4632-8E0E-D97EF78F7EC9}" sibTransId="{F3F27CE2-BD5D-44DB-AD88-CE6E7844941B}"/>
    <dgm:cxn modelId="{188E0A4A-5F94-4BEF-A25A-760BD91935C4}" type="presOf" srcId="{DCED58B4-5CAA-4B7B-8A6E-7D905334CB2F}" destId="{2288F6F6-8EF6-4ABE-99A1-B7F742C21CAB}" srcOrd="0" destOrd="0" presId="urn:microsoft.com/office/officeart/2005/8/layout/vList2"/>
    <dgm:cxn modelId="{100435AA-4217-44AD-8173-2DD7FE04C676}" type="presParOf" srcId="{E7648532-0654-4A8B-A588-DC6CE380B115}" destId="{02F9F4C5-7913-4D0B-93CC-E0F535B82237}" srcOrd="0" destOrd="0" presId="urn:microsoft.com/office/officeart/2005/8/layout/vList2"/>
    <dgm:cxn modelId="{54F55749-2183-475B-8786-93BEBC697F04}" type="presParOf" srcId="{E7648532-0654-4A8B-A588-DC6CE380B115}" destId="{2288F6F6-8EF6-4ABE-99A1-B7F742C21CAB}" srcOrd="1" destOrd="0" presId="urn:microsoft.com/office/officeart/2005/8/layout/vList2"/>
    <dgm:cxn modelId="{27F86461-015C-4116-BD77-C7DB9B3ECA1C}" type="presParOf" srcId="{E7648532-0654-4A8B-A588-DC6CE380B115}" destId="{473812AC-3DA7-40B6-B4FF-27F1D3D63FEC}" srcOrd="2" destOrd="0" presId="urn:microsoft.com/office/officeart/2005/8/layout/vList2"/>
    <dgm:cxn modelId="{989A4B94-3900-4E04-BEB7-7C30D42937BC}" type="presParOf" srcId="{E7648532-0654-4A8B-A588-DC6CE380B115}" destId="{0DC07D04-13D2-434D-8F68-BB37A40F650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5D11FB-338C-42C2-AB71-19693DCDD16A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fr-FR"/>
        </a:p>
      </dgm:t>
    </dgm:pt>
    <dgm:pt modelId="{5A977438-E618-415B-A7C6-5C9A66078648}">
      <dgm:prSet custT="1"/>
      <dgm:spPr/>
      <dgm:t>
        <a:bodyPr/>
        <a:lstStyle/>
        <a:p>
          <a:pPr rtl="0"/>
          <a:r>
            <a:rPr lang="en-US" sz="2400" b="1" i="1" smtClean="0">
              <a:solidFill>
                <a:schemeClr val="tx1"/>
              </a:solidFill>
            </a:rPr>
            <a:t>Land Equivalent Ratio</a:t>
          </a:r>
          <a:r>
            <a:rPr lang="en-US" sz="2400" smtClean="0">
              <a:solidFill>
                <a:schemeClr val="tx1"/>
              </a:solidFill>
            </a:rPr>
            <a:t>: situations where intercropping has to be compared with growing each crop in pure stand.</a:t>
          </a:r>
          <a:endParaRPr lang="fr-FR" sz="2400">
            <a:solidFill>
              <a:schemeClr val="tx1"/>
            </a:solidFill>
          </a:endParaRPr>
        </a:p>
      </dgm:t>
    </dgm:pt>
    <dgm:pt modelId="{3EC7F0E2-7C4D-4759-986C-6DEF6811D2DB}" type="parTrans" cxnId="{BBC04868-C63C-4E97-B905-172B1AE9D22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3B0D5C1-BBA8-4554-B663-D6C093065B87}" type="sibTrans" cxnId="{BBC04868-C63C-4E97-B905-172B1AE9D22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37178689-018D-451F-A9DA-550E0C3D4BD2}">
      <dgm:prSet custT="1"/>
      <dgm:spPr/>
      <dgm:t>
        <a:bodyPr/>
        <a:lstStyle/>
        <a:p>
          <a:pPr rtl="0"/>
          <a:r>
            <a:rPr lang="en-US" sz="2400" b="1" i="1" smtClean="0">
              <a:solidFill>
                <a:schemeClr val="tx1"/>
              </a:solidFill>
            </a:rPr>
            <a:t>Agroforestry</a:t>
          </a:r>
          <a:r>
            <a:rPr lang="en-US" sz="2400" smtClean="0">
              <a:solidFill>
                <a:schemeClr val="tx1"/>
              </a:solidFill>
            </a:rPr>
            <a:t>: As a competitive advantage of growing trees with crops/livestock for livelihood and biodiversity conservation</a:t>
          </a:r>
          <a:endParaRPr lang="fr-FR" sz="2400">
            <a:solidFill>
              <a:schemeClr val="tx1"/>
            </a:solidFill>
          </a:endParaRPr>
        </a:p>
      </dgm:t>
    </dgm:pt>
    <dgm:pt modelId="{3E5746EE-32A1-4013-983D-4E21DE6F0857}" type="parTrans" cxnId="{05269424-A6BA-4922-8E19-647721D72444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0E00926-CB3B-450F-9D16-0136F59C6BD7}" type="sibTrans" cxnId="{05269424-A6BA-4922-8E19-647721D72444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E0C55AC0-DF8B-42E6-91D0-DC07FC843BA3}">
      <dgm:prSet custT="1"/>
      <dgm:spPr/>
      <dgm:t>
        <a:bodyPr/>
        <a:lstStyle/>
        <a:p>
          <a:pPr rtl="0"/>
          <a:r>
            <a:rPr lang="en-US" sz="2400" b="1" i="1" smtClean="0">
              <a:solidFill>
                <a:schemeClr val="tx1"/>
              </a:solidFill>
            </a:rPr>
            <a:t>Ecosystem management</a:t>
          </a:r>
          <a:r>
            <a:rPr lang="en-US" sz="2400" smtClean="0">
              <a:solidFill>
                <a:schemeClr val="tx1"/>
              </a:solidFill>
            </a:rPr>
            <a:t>: As a way for maintaining ecological integrity</a:t>
          </a:r>
          <a:endParaRPr lang="fr-FR" sz="2400">
            <a:solidFill>
              <a:schemeClr val="tx1"/>
            </a:solidFill>
          </a:endParaRPr>
        </a:p>
      </dgm:t>
    </dgm:pt>
    <dgm:pt modelId="{B95714C8-8DAB-4C8A-A573-B237B1E5B408}" type="parTrans" cxnId="{EDCFA5FE-7B00-46F5-B629-F6E7D94C4AD5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E5AA194B-79CF-4BDB-ACC3-72736C4D3DD5}" type="sibTrans" cxnId="{EDCFA5FE-7B00-46F5-B629-F6E7D94C4AD5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40F01A03-EEBA-4CE5-83D5-8C253AFC9DA2}">
      <dgm:prSet custT="1"/>
      <dgm:spPr/>
      <dgm:t>
        <a:bodyPr/>
        <a:lstStyle/>
        <a:p>
          <a:pPr rtl="0"/>
          <a:r>
            <a:rPr lang="en-US" sz="2400" b="1" i="1" smtClean="0">
              <a:solidFill>
                <a:schemeClr val="tx1"/>
              </a:solidFill>
            </a:rPr>
            <a:t>Land sharing/Sparing</a:t>
          </a:r>
          <a:r>
            <a:rPr lang="en-US" sz="2400" smtClean="0">
              <a:solidFill>
                <a:schemeClr val="tx1"/>
              </a:solidFill>
            </a:rPr>
            <a:t>: As a way for managing biodiversity and optimize land use</a:t>
          </a:r>
          <a:endParaRPr lang="fr-FR" sz="2400">
            <a:solidFill>
              <a:schemeClr val="tx1"/>
            </a:solidFill>
          </a:endParaRPr>
        </a:p>
      </dgm:t>
    </dgm:pt>
    <dgm:pt modelId="{D9357C73-2E8C-4129-93F6-63926BC45AC2}" type="parTrans" cxnId="{A79CD5D0-8897-460B-8350-D6E4F7A7FFE3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C7B9D3A-5C4C-4DA1-AF61-6D40A2D67A22}" type="sibTrans" cxnId="{A79CD5D0-8897-460B-8350-D6E4F7A7FFE3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28B0AB2-8879-4018-9CD4-2B82D11A1F3B}">
      <dgm:prSet custT="1"/>
      <dgm:spPr/>
      <dgm:t>
        <a:bodyPr/>
        <a:lstStyle/>
        <a:p>
          <a:pPr rtl="0"/>
          <a:r>
            <a:rPr lang="en-US" sz="2400" b="1" i="1" smtClean="0">
              <a:solidFill>
                <a:schemeClr val="tx1"/>
              </a:solidFill>
            </a:rPr>
            <a:t>Landscape management</a:t>
          </a:r>
          <a:r>
            <a:rPr lang="en-US" sz="2400" smtClean="0">
              <a:solidFill>
                <a:schemeClr val="tx1"/>
              </a:solidFill>
            </a:rPr>
            <a:t>: As a way for managing multifunctionality</a:t>
          </a:r>
          <a:endParaRPr lang="fr-FR" sz="2400">
            <a:solidFill>
              <a:schemeClr val="tx1"/>
            </a:solidFill>
          </a:endParaRPr>
        </a:p>
      </dgm:t>
    </dgm:pt>
    <dgm:pt modelId="{6086C2C4-D6D4-4B9A-82D7-B5BC2CC93D18}" type="parTrans" cxnId="{6008F533-8BA0-4FBB-991D-563F757BF78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A6B722D4-9394-4F1A-AD7E-099E90CC0778}" type="sibTrans" cxnId="{6008F533-8BA0-4FBB-991D-563F757BF78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4CB968C9-A62D-4D25-ACFB-3DE515374792}" type="pres">
      <dgm:prSet presAssocID="{B35D11FB-338C-42C2-AB71-19693DCDD1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84B9E67-912C-4C23-8E1B-256B0C279BD4}" type="pres">
      <dgm:prSet presAssocID="{5A977438-E618-415B-A7C6-5C9A6607864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AD80D46-A99A-4A96-9F7E-3FF8638BCE05}" type="pres">
      <dgm:prSet presAssocID="{93B0D5C1-BBA8-4554-B663-D6C093065B87}" presName="spacer" presStyleCnt="0"/>
      <dgm:spPr/>
    </dgm:pt>
    <dgm:pt modelId="{E7D975A0-D4D9-4376-B44B-1D508743E119}" type="pres">
      <dgm:prSet presAssocID="{37178689-018D-451F-A9DA-550E0C3D4BD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39553E1-447A-4499-876B-274EB0F97B0D}" type="pres">
      <dgm:prSet presAssocID="{C0E00926-CB3B-450F-9D16-0136F59C6BD7}" presName="spacer" presStyleCnt="0"/>
      <dgm:spPr/>
    </dgm:pt>
    <dgm:pt modelId="{0C2D9D28-E723-4E7F-8964-F1028B486273}" type="pres">
      <dgm:prSet presAssocID="{E0C55AC0-DF8B-42E6-91D0-DC07FC843BA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4084B4A-486D-45C1-83FE-DCAB0FBB7579}" type="pres">
      <dgm:prSet presAssocID="{E5AA194B-79CF-4BDB-ACC3-72736C4D3DD5}" presName="spacer" presStyleCnt="0"/>
      <dgm:spPr/>
    </dgm:pt>
    <dgm:pt modelId="{3EFDA2AF-58D5-48D4-B1F6-BEF55A94CA57}" type="pres">
      <dgm:prSet presAssocID="{40F01A03-EEBA-4CE5-83D5-8C253AFC9DA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9258038-60AF-44D5-9F4A-3C2F71FA8426}" type="pres">
      <dgm:prSet presAssocID="{BC7B9D3A-5C4C-4DA1-AF61-6D40A2D67A22}" presName="spacer" presStyleCnt="0"/>
      <dgm:spPr/>
    </dgm:pt>
    <dgm:pt modelId="{27B4FC92-91F0-4C43-A605-1545328E71A5}" type="pres">
      <dgm:prSet presAssocID="{B28B0AB2-8879-4018-9CD4-2B82D11A1F3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BC04868-C63C-4E97-B905-172B1AE9D22D}" srcId="{B35D11FB-338C-42C2-AB71-19693DCDD16A}" destId="{5A977438-E618-415B-A7C6-5C9A66078648}" srcOrd="0" destOrd="0" parTransId="{3EC7F0E2-7C4D-4759-986C-6DEF6811D2DB}" sibTransId="{93B0D5C1-BBA8-4554-B663-D6C093065B87}"/>
    <dgm:cxn modelId="{846D35D9-EDFB-4284-ABA4-B84E325BB5CB}" type="presOf" srcId="{B28B0AB2-8879-4018-9CD4-2B82D11A1F3B}" destId="{27B4FC92-91F0-4C43-A605-1545328E71A5}" srcOrd="0" destOrd="0" presId="urn:microsoft.com/office/officeart/2005/8/layout/vList2"/>
    <dgm:cxn modelId="{FBA6ACC2-9CD1-4FF7-9F43-98EC52F4B3B3}" type="presOf" srcId="{E0C55AC0-DF8B-42E6-91D0-DC07FC843BA3}" destId="{0C2D9D28-E723-4E7F-8964-F1028B486273}" srcOrd="0" destOrd="0" presId="urn:microsoft.com/office/officeart/2005/8/layout/vList2"/>
    <dgm:cxn modelId="{3267F6C1-5E85-4BEC-8067-5153B5809770}" type="presOf" srcId="{37178689-018D-451F-A9DA-550E0C3D4BD2}" destId="{E7D975A0-D4D9-4376-B44B-1D508743E119}" srcOrd="0" destOrd="0" presId="urn:microsoft.com/office/officeart/2005/8/layout/vList2"/>
    <dgm:cxn modelId="{A79CD5D0-8897-460B-8350-D6E4F7A7FFE3}" srcId="{B35D11FB-338C-42C2-AB71-19693DCDD16A}" destId="{40F01A03-EEBA-4CE5-83D5-8C253AFC9DA2}" srcOrd="3" destOrd="0" parTransId="{D9357C73-2E8C-4129-93F6-63926BC45AC2}" sibTransId="{BC7B9D3A-5C4C-4DA1-AF61-6D40A2D67A22}"/>
    <dgm:cxn modelId="{EDCFA5FE-7B00-46F5-B629-F6E7D94C4AD5}" srcId="{B35D11FB-338C-42C2-AB71-19693DCDD16A}" destId="{E0C55AC0-DF8B-42E6-91D0-DC07FC843BA3}" srcOrd="2" destOrd="0" parTransId="{B95714C8-8DAB-4C8A-A573-B237B1E5B408}" sibTransId="{E5AA194B-79CF-4BDB-ACC3-72736C4D3DD5}"/>
    <dgm:cxn modelId="{ABEC3954-F194-4EC8-A42C-A7CE56867C9C}" type="presOf" srcId="{B35D11FB-338C-42C2-AB71-19693DCDD16A}" destId="{4CB968C9-A62D-4D25-ACFB-3DE515374792}" srcOrd="0" destOrd="0" presId="urn:microsoft.com/office/officeart/2005/8/layout/vList2"/>
    <dgm:cxn modelId="{756C5A92-A277-43EA-AFB8-5DABDC12B882}" type="presOf" srcId="{5A977438-E618-415B-A7C6-5C9A66078648}" destId="{B84B9E67-912C-4C23-8E1B-256B0C279BD4}" srcOrd="0" destOrd="0" presId="urn:microsoft.com/office/officeart/2005/8/layout/vList2"/>
    <dgm:cxn modelId="{05269424-A6BA-4922-8E19-647721D72444}" srcId="{B35D11FB-338C-42C2-AB71-19693DCDD16A}" destId="{37178689-018D-451F-A9DA-550E0C3D4BD2}" srcOrd="1" destOrd="0" parTransId="{3E5746EE-32A1-4013-983D-4E21DE6F0857}" sibTransId="{C0E00926-CB3B-450F-9D16-0136F59C6BD7}"/>
    <dgm:cxn modelId="{6008F533-8BA0-4FBB-991D-563F757BF780}" srcId="{B35D11FB-338C-42C2-AB71-19693DCDD16A}" destId="{B28B0AB2-8879-4018-9CD4-2B82D11A1F3B}" srcOrd="4" destOrd="0" parTransId="{6086C2C4-D6D4-4B9A-82D7-B5BC2CC93D18}" sibTransId="{A6B722D4-9394-4F1A-AD7E-099E90CC0778}"/>
    <dgm:cxn modelId="{7295D7B6-2DB4-439D-9A27-14F3B8A26A1F}" type="presOf" srcId="{40F01A03-EEBA-4CE5-83D5-8C253AFC9DA2}" destId="{3EFDA2AF-58D5-48D4-B1F6-BEF55A94CA57}" srcOrd="0" destOrd="0" presId="urn:microsoft.com/office/officeart/2005/8/layout/vList2"/>
    <dgm:cxn modelId="{A4EBDA52-9DEA-4AEA-BE9E-71D50E20F693}" type="presParOf" srcId="{4CB968C9-A62D-4D25-ACFB-3DE515374792}" destId="{B84B9E67-912C-4C23-8E1B-256B0C279BD4}" srcOrd="0" destOrd="0" presId="urn:microsoft.com/office/officeart/2005/8/layout/vList2"/>
    <dgm:cxn modelId="{B1AB5B06-00C2-478B-9318-27D268EF0071}" type="presParOf" srcId="{4CB968C9-A62D-4D25-ACFB-3DE515374792}" destId="{3AD80D46-A99A-4A96-9F7E-3FF8638BCE05}" srcOrd="1" destOrd="0" presId="urn:microsoft.com/office/officeart/2005/8/layout/vList2"/>
    <dgm:cxn modelId="{5498B07B-02D6-4B08-90A4-179357BC0013}" type="presParOf" srcId="{4CB968C9-A62D-4D25-ACFB-3DE515374792}" destId="{E7D975A0-D4D9-4376-B44B-1D508743E119}" srcOrd="2" destOrd="0" presId="urn:microsoft.com/office/officeart/2005/8/layout/vList2"/>
    <dgm:cxn modelId="{58764682-1395-4AEA-8722-51AF096A7BEE}" type="presParOf" srcId="{4CB968C9-A62D-4D25-ACFB-3DE515374792}" destId="{939553E1-447A-4499-876B-274EB0F97B0D}" srcOrd="3" destOrd="0" presId="urn:microsoft.com/office/officeart/2005/8/layout/vList2"/>
    <dgm:cxn modelId="{7337D453-8526-42A9-942E-3D5F08D99818}" type="presParOf" srcId="{4CB968C9-A62D-4D25-ACFB-3DE515374792}" destId="{0C2D9D28-E723-4E7F-8964-F1028B486273}" srcOrd="4" destOrd="0" presId="urn:microsoft.com/office/officeart/2005/8/layout/vList2"/>
    <dgm:cxn modelId="{AC3A4FD7-86DC-44A8-9406-88EAFB3AC484}" type="presParOf" srcId="{4CB968C9-A62D-4D25-ACFB-3DE515374792}" destId="{54084B4A-486D-45C1-83FE-DCAB0FBB7579}" srcOrd="5" destOrd="0" presId="urn:microsoft.com/office/officeart/2005/8/layout/vList2"/>
    <dgm:cxn modelId="{ADA79BA8-1BA0-4AB3-9A8F-B840419697A0}" type="presParOf" srcId="{4CB968C9-A62D-4D25-ACFB-3DE515374792}" destId="{3EFDA2AF-58D5-48D4-B1F6-BEF55A94CA57}" srcOrd="6" destOrd="0" presId="urn:microsoft.com/office/officeart/2005/8/layout/vList2"/>
    <dgm:cxn modelId="{50A02801-F3EE-44F8-8FF2-EF906AB2F222}" type="presParOf" srcId="{4CB968C9-A62D-4D25-ACFB-3DE515374792}" destId="{E9258038-60AF-44D5-9F4A-3C2F71FA8426}" srcOrd="7" destOrd="0" presId="urn:microsoft.com/office/officeart/2005/8/layout/vList2"/>
    <dgm:cxn modelId="{221971F4-249B-4354-9BB6-0A49A8E36449}" type="presParOf" srcId="{4CB968C9-A62D-4D25-ACFB-3DE515374792}" destId="{27B4FC92-91F0-4C43-A605-1545328E71A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E1639A-A1E9-4E13-A545-F5EBD9112075}" type="doc">
      <dgm:prSet loTypeId="urn:microsoft.com/office/officeart/2005/8/layout/cycle2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4AD6B0C-DB80-459F-8EE8-43CCE60E5827}">
      <dgm:prSet phldrT="[Text]"/>
      <dgm:spPr/>
      <dgm:t>
        <a:bodyPr/>
        <a:lstStyle/>
        <a:p>
          <a:r>
            <a:rPr lang="en-US" b="1" dirty="0" smtClean="0"/>
            <a:t>Fruits and</a:t>
          </a:r>
        </a:p>
        <a:p>
          <a:r>
            <a:rPr lang="en-US" b="1" dirty="0" smtClean="0"/>
            <a:t>nuts</a:t>
          </a:r>
          <a:endParaRPr lang="en-US" b="1" dirty="0"/>
        </a:p>
      </dgm:t>
    </dgm:pt>
    <dgm:pt modelId="{A815FFE7-79F5-480B-A47A-A0A81DE5FAA0}" type="parTrans" cxnId="{67C1E195-C55D-4E59-AAF5-AA066A85E1A6}">
      <dgm:prSet/>
      <dgm:spPr/>
      <dgm:t>
        <a:bodyPr/>
        <a:lstStyle/>
        <a:p>
          <a:endParaRPr lang="en-US"/>
        </a:p>
      </dgm:t>
    </dgm:pt>
    <dgm:pt modelId="{20A7876B-0557-483D-8A61-5ECD08F2D8EC}" type="sibTrans" cxnId="{67C1E195-C55D-4E59-AAF5-AA066A85E1A6}">
      <dgm:prSet/>
      <dgm:spPr>
        <a:noFill/>
      </dgm:spPr>
      <dgm:t>
        <a:bodyPr/>
        <a:lstStyle/>
        <a:p>
          <a:endParaRPr lang="en-US"/>
        </a:p>
      </dgm:t>
    </dgm:pt>
    <dgm:pt modelId="{74708978-C733-4ACD-A40C-E10EE2203DF2}">
      <dgm:prSet phldrT="[Text]"/>
      <dgm:spPr/>
      <dgm:t>
        <a:bodyPr/>
        <a:lstStyle/>
        <a:p>
          <a:r>
            <a:rPr lang="en-US" b="1" dirty="0" smtClean="0"/>
            <a:t>Fertilizer</a:t>
          </a:r>
          <a:endParaRPr lang="en-US" b="1" dirty="0"/>
        </a:p>
      </dgm:t>
    </dgm:pt>
    <dgm:pt modelId="{3F2348E0-9B4A-494A-B5B9-AD5E686E8BEC}" type="parTrans" cxnId="{2A64C2A5-86B9-4F4D-AF8D-F77824E5C22D}">
      <dgm:prSet/>
      <dgm:spPr/>
      <dgm:t>
        <a:bodyPr/>
        <a:lstStyle/>
        <a:p>
          <a:endParaRPr lang="en-US"/>
        </a:p>
      </dgm:t>
    </dgm:pt>
    <dgm:pt modelId="{A644099B-278B-4739-A7D4-BC9BF5C4FE30}" type="sibTrans" cxnId="{2A64C2A5-86B9-4F4D-AF8D-F77824E5C22D}">
      <dgm:prSet/>
      <dgm:spPr>
        <a:noFill/>
      </dgm:spPr>
      <dgm:t>
        <a:bodyPr/>
        <a:lstStyle/>
        <a:p>
          <a:endParaRPr lang="en-US"/>
        </a:p>
      </dgm:t>
    </dgm:pt>
    <dgm:pt modelId="{BC5DB526-E966-4F3B-9B58-680B35E02CCD}">
      <dgm:prSet phldrT="[Text]"/>
      <dgm:spPr/>
      <dgm:t>
        <a:bodyPr/>
        <a:lstStyle/>
        <a:p>
          <a:r>
            <a:rPr lang="en-US" b="1" dirty="0" smtClean="0"/>
            <a:t>Medicinal, gums, etc </a:t>
          </a:r>
          <a:endParaRPr lang="en-US" b="1" dirty="0"/>
        </a:p>
      </dgm:t>
    </dgm:pt>
    <dgm:pt modelId="{D4E2AE3C-9E55-43FA-B21C-0E3F0146C76E}" type="parTrans" cxnId="{4CD58C09-1852-4863-AD6F-5545AD513D38}">
      <dgm:prSet/>
      <dgm:spPr/>
      <dgm:t>
        <a:bodyPr/>
        <a:lstStyle/>
        <a:p>
          <a:endParaRPr lang="en-US"/>
        </a:p>
      </dgm:t>
    </dgm:pt>
    <dgm:pt modelId="{8397B28C-CEE1-43A7-99C2-4AB7790E2038}" type="sibTrans" cxnId="{4CD58C09-1852-4863-AD6F-5545AD513D38}">
      <dgm:prSet/>
      <dgm:spPr>
        <a:noFill/>
      </dgm:spPr>
      <dgm:t>
        <a:bodyPr/>
        <a:lstStyle/>
        <a:p>
          <a:endParaRPr lang="en-US"/>
        </a:p>
      </dgm:t>
    </dgm:pt>
    <dgm:pt modelId="{83CCE1A9-9053-4873-A3F3-30B23B24F28E}">
      <dgm:prSet phldrT="[Text]"/>
      <dgm:spPr/>
      <dgm:t>
        <a:bodyPr/>
        <a:lstStyle/>
        <a:p>
          <a:r>
            <a:rPr lang="en-US" b="1" dirty="0" smtClean="0"/>
            <a:t>Timber, fuelwood</a:t>
          </a:r>
          <a:endParaRPr lang="en-US" b="1" dirty="0"/>
        </a:p>
      </dgm:t>
    </dgm:pt>
    <dgm:pt modelId="{7F551642-AA4B-4AF1-B3EF-644CDCE12759}" type="parTrans" cxnId="{4ADA1752-4B6D-46BF-AB78-EE3A381C740A}">
      <dgm:prSet/>
      <dgm:spPr/>
      <dgm:t>
        <a:bodyPr/>
        <a:lstStyle/>
        <a:p>
          <a:endParaRPr lang="en-US"/>
        </a:p>
      </dgm:t>
    </dgm:pt>
    <dgm:pt modelId="{D46F1DC5-3057-4183-AD4C-F88E55D68C5F}" type="sibTrans" cxnId="{4ADA1752-4B6D-46BF-AB78-EE3A381C740A}">
      <dgm:prSet/>
      <dgm:spPr>
        <a:noFill/>
      </dgm:spPr>
      <dgm:t>
        <a:bodyPr/>
        <a:lstStyle/>
        <a:p>
          <a:endParaRPr lang="en-US"/>
        </a:p>
      </dgm:t>
    </dgm:pt>
    <dgm:pt modelId="{F28DA03F-4488-421F-B0D5-F0B87D67868D}">
      <dgm:prSet phldrT="[Text]"/>
      <dgm:spPr/>
      <dgm:t>
        <a:bodyPr/>
        <a:lstStyle/>
        <a:p>
          <a:r>
            <a:rPr lang="en-US" b="1" dirty="0" smtClean="0"/>
            <a:t>Fodder</a:t>
          </a:r>
          <a:endParaRPr lang="en-US" b="1" dirty="0"/>
        </a:p>
      </dgm:t>
    </dgm:pt>
    <dgm:pt modelId="{F81A1B9B-B874-4489-9A82-A99F190BC6F5}" type="parTrans" cxnId="{1928F775-67B6-41CA-B9E3-F94DD58DAC3C}">
      <dgm:prSet/>
      <dgm:spPr/>
      <dgm:t>
        <a:bodyPr/>
        <a:lstStyle/>
        <a:p>
          <a:endParaRPr lang="en-US"/>
        </a:p>
      </dgm:t>
    </dgm:pt>
    <dgm:pt modelId="{FA4C5727-B50B-47BF-A17F-C452B3D2F58A}" type="sibTrans" cxnId="{1928F775-67B6-41CA-B9E3-F94DD58DAC3C}">
      <dgm:prSet/>
      <dgm:spPr>
        <a:noFill/>
      </dgm:spPr>
      <dgm:t>
        <a:bodyPr/>
        <a:lstStyle/>
        <a:p>
          <a:endParaRPr lang="en-US"/>
        </a:p>
      </dgm:t>
    </dgm:pt>
    <dgm:pt modelId="{C0BF4110-1FCB-442A-A2DC-21661A3A8523}" type="pres">
      <dgm:prSet presAssocID="{B1E1639A-A1E9-4E13-A545-F5EBD911207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B09895-0CB8-4AE5-8BED-4AD7C445BC4E}" type="pres">
      <dgm:prSet presAssocID="{04AD6B0C-DB80-459F-8EE8-43CCE60E582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DE7F72-AA9A-4B15-8574-9674D497C36C}" type="pres">
      <dgm:prSet presAssocID="{20A7876B-0557-483D-8A61-5ECD08F2D8EC}" presName="sibTrans" presStyleLbl="sibTrans2D1" presStyleIdx="0" presStyleCnt="5"/>
      <dgm:spPr/>
      <dgm:t>
        <a:bodyPr/>
        <a:lstStyle/>
        <a:p>
          <a:endParaRPr lang="en-US"/>
        </a:p>
      </dgm:t>
    </dgm:pt>
    <dgm:pt modelId="{B5558294-C299-461D-97BB-DC485E9D2496}" type="pres">
      <dgm:prSet presAssocID="{20A7876B-0557-483D-8A61-5ECD08F2D8EC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4E797B2B-8132-4230-8A15-19F47D0E6BD2}" type="pres">
      <dgm:prSet presAssocID="{74708978-C733-4ACD-A40C-E10EE2203D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5EF9C3-6741-48AA-A7DF-084D1A518CC6}" type="pres">
      <dgm:prSet presAssocID="{A644099B-278B-4739-A7D4-BC9BF5C4FE30}" presName="sibTrans" presStyleLbl="sibTrans2D1" presStyleIdx="1" presStyleCnt="5"/>
      <dgm:spPr/>
      <dgm:t>
        <a:bodyPr/>
        <a:lstStyle/>
        <a:p>
          <a:endParaRPr lang="en-US"/>
        </a:p>
      </dgm:t>
    </dgm:pt>
    <dgm:pt modelId="{B040D1DF-D4CF-4DFA-98FC-12012628DA59}" type="pres">
      <dgm:prSet presAssocID="{A644099B-278B-4739-A7D4-BC9BF5C4FE30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3C4214D-E147-4B61-A2AF-47C074D9D2FA}" type="pres">
      <dgm:prSet presAssocID="{BC5DB526-E966-4F3B-9B58-680B35E02CC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786BB9-19E4-458B-AE24-BDEB190DD679}" type="pres">
      <dgm:prSet presAssocID="{8397B28C-CEE1-43A7-99C2-4AB7790E2038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0EA227A-4008-4D20-83FD-0BA33A582F09}" type="pres">
      <dgm:prSet presAssocID="{8397B28C-CEE1-43A7-99C2-4AB7790E203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64334FAE-CDFB-4232-AA90-269577605DB1}" type="pres">
      <dgm:prSet presAssocID="{83CCE1A9-9053-4873-A3F3-30B23B24F28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54E009-0455-41D6-A2F2-1AD9C313D450}" type="pres">
      <dgm:prSet presAssocID="{D46F1DC5-3057-4183-AD4C-F88E55D68C5F}" presName="sibTrans" presStyleLbl="sibTrans2D1" presStyleIdx="3" presStyleCnt="5"/>
      <dgm:spPr/>
      <dgm:t>
        <a:bodyPr/>
        <a:lstStyle/>
        <a:p>
          <a:endParaRPr lang="en-US"/>
        </a:p>
      </dgm:t>
    </dgm:pt>
    <dgm:pt modelId="{9D299E18-87D8-4F09-AC36-73BC1EB51972}" type="pres">
      <dgm:prSet presAssocID="{D46F1DC5-3057-4183-AD4C-F88E55D68C5F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F2AC70AE-0B72-4916-83BF-3B7AB21F20D0}" type="pres">
      <dgm:prSet presAssocID="{F28DA03F-4488-421F-B0D5-F0B87D67868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2F52B-4F47-4DE1-A6D6-C161F0F4B34A}" type="pres">
      <dgm:prSet presAssocID="{FA4C5727-B50B-47BF-A17F-C452B3D2F58A}" presName="sibTrans" presStyleLbl="sibTrans2D1" presStyleIdx="4" presStyleCnt="5" custAng="17184819" custScaleX="88823" custScaleY="96097" custLinFactNeighborX="39279" custLinFactNeighborY="24766"/>
      <dgm:spPr/>
      <dgm:t>
        <a:bodyPr/>
        <a:lstStyle/>
        <a:p>
          <a:endParaRPr lang="en-US"/>
        </a:p>
      </dgm:t>
    </dgm:pt>
    <dgm:pt modelId="{4E4E76B5-561A-44B0-98C9-0A646466FFE6}" type="pres">
      <dgm:prSet presAssocID="{FA4C5727-B50B-47BF-A17F-C452B3D2F58A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2AD8DE02-A590-4EAD-A6C7-1206F81D2081}" type="presOf" srcId="{FA4C5727-B50B-47BF-A17F-C452B3D2F58A}" destId="{4E4E76B5-561A-44B0-98C9-0A646466FFE6}" srcOrd="1" destOrd="0" presId="urn:microsoft.com/office/officeart/2005/8/layout/cycle2"/>
    <dgm:cxn modelId="{DB52DA0C-65E7-4E87-9616-1D7F985F6123}" type="presOf" srcId="{BC5DB526-E966-4F3B-9B58-680B35E02CCD}" destId="{23C4214D-E147-4B61-A2AF-47C074D9D2FA}" srcOrd="0" destOrd="0" presId="urn:microsoft.com/office/officeart/2005/8/layout/cycle2"/>
    <dgm:cxn modelId="{F9F60B82-E1A9-4AD3-83A6-E8ABC57C448D}" type="presOf" srcId="{74708978-C733-4ACD-A40C-E10EE2203DF2}" destId="{4E797B2B-8132-4230-8A15-19F47D0E6BD2}" srcOrd="0" destOrd="0" presId="urn:microsoft.com/office/officeart/2005/8/layout/cycle2"/>
    <dgm:cxn modelId="{E062D1BC-C91A-4FFC-A95A-7F682406E7AB}" type="presOf" srcId="{83CCE1A9-9053-4873-A3F3-30B23B24F28E}" destId="{64334FAE-CDFB-4232-AA90-269577605DB1}" srcOrd="0" destOrd="0" presId="urn:microsoft.com/office/officeart/2005/8/layout/cycle2"/>
    <dgm:cxn modelId="{6D4B93B8-09D1-465D-BED2-C7E4CA9757D4}" type="presOf" srcId="{8397B28C-CEE1-43A7-99C2-4AB7790E2038}" destId="{60EA227A-4008-4D20-83FD-0BA33A582F09}" srcOrd="1" destOrd="0" presId="urn:microsoft.com/office/officeart/2005/8/layout/cycle2"/>
    <dgm:cxn modelId="{73D090AD-1D1C-4438-8389-224F99FF9AA4}" type="presOf" srcId="{A644099B-278B-4739-A7D4-BC9BF5C4FE30}" destId="{A05EF9C3-6741-48AA-A7DF-084D1A518CC6}" srcOrd="0" destOrd="0" presId="urn:microsoft.com/office/officeart/2005/8/layout/cycle2"/>
    <dgm:cxn modelId="{1928F775-67B6-41CA-B9E3-F94DD58DAC3C}" srcId="{B1E1639A-A1E9-4E13-A545-F5EBD9112075}" destId="{F28DA03F-4488-421F-B0D5-F0B87D67868D}" srcOrd="4" destOrd="0" parTransId="{F81A1B9B-B874-4489-9A82-A99F190BC6F5}" sibTransId="{FA4C5727-B50B-47BF-A17F-C452B3D2F58A}"/>
    <dgm:cxn modelId="{2A64C2A5-86B9-4F4D-AF8D-F77824E5C22D}" srcId="{B1E1639A-A1E9-4E13-A545-F5EBD9112075}" destId="{74708978-C733-4ACD-A40C-E10EE2203DF2}" srcOrd="1" destOrd="0" parTransId="{3F2348E0-9B4A-494A-B5B9-AD5E686E8BEC}" sibTransId="{A644099B-278B-4739-A7D4-BC9BF5C4FE30}"/>
    <dgm:cxn modelId="{4ADA1752-4B6D-46BF-AB78-EE3A381C740A}" srcId="{B1E1639A-A1E9-4E13-A545-F5EBD9112075}" destId="{83CCE1A9-9053-4873-A3F3-30B23B24F28E}" srcOrd="3" destOrd="0" parTransId="{7F551642-AA4B-4AF1-B3EF-644CDCE12759}" sibTransId="{D46F1DC5-3057-4183-AD4C-F88E55D68C5F}"/>
    <dgm:cxn modelId="{4CD58C09-1852-4863-AD6F-5545AD513D38}" srcId="{B1E1639A-A1E9-4E13-A545-F5EBD9112075}" destId="{BC5DB526-E966-4F3B-9B58-680B35E02CCD}" srcOrd="2" destOrd="0" parTransId="{D4E2AE3C-9E55-43FA-B21C-0E3F0146C76E}" sibTransId="{8397B28C-CEE1-43A7-99C2-4AB7790E2038}"/>
    <dgm:cxn modelId="{5CE6565D-5513-4D0E-96D1-A0FE01AEB09E}" type="presOf" srcId="{FA4C5727-B50B-47BF-A17F-C452B3D2F58A}" destId="{0E92F52B-4F47-4DE1-A6D6-C161F0F4B34A}" srcOrd="0" destOrd="0" presId="urn:microsoft.com/office/officeart/2005/8/layout/cycle2"/>
    <dgm:cxn modelId="{1EE2CDC3-E6CC-4C37-92E1-FE11535A0497}" type="presOf" srcId="{B1E1639A-A1E9-4E13-A545-F5EBD9112075}" destId="{C0BF4110-1FCB-442A-A2DC-21661A3A8523}" srcOrd="0" destOrd="0" presId="urn:microsoft.com/office/officeart/2005/8/layout/cycle2"/>
    <dgm:cxn modelId="{18A1E9F9-A186-4601-BFFA-41F697AFF58D}" type="presOf" srcId="{20A7876B-0557-483D-8A61-5ECD08F2D8EC}" destId="{ABDE7F72-AA9A-4B15-8574-9674D497C36C}" srcOrd="0" destOrd="0" presId="urn:microsoft.com/office/officeart/2005/8/layout/cycle2"/>
    <dgm:cxn modelId="{27C954DB-DD6A-4D36-BDA5-91767B8496E6}" type="presOf" srcId="{D46F1DC5-3057-4183-AD4C-F88E55D68C5F}" destId="{4154E009-0455-41D6-A2F2-1AD9C313D450}" srcOrd="0" destOrd="0" presId="urn:microsoft.com/office/officeart/2005/8/layout/cycle2"/>
    <dgm:cxn modelId="{08084E83-A843-4866-A8FE-BAED896EDAEF}" type="presOf" srcId="{A644099B-278B-4739-A7D4-BC9BF5C4FE30}" destId="{B040D1DF-D4CF-4DFA-98FC-12012628DA59}" srcOrd="1" destOrd="0" presId="urn:microsoft.com/office/officeart/2005/8/layout/cycle2"/>
    <dgm:cxn modelId="{E335162B-04E9-4888-8355-6DED2B8FF1AF}" type="presOf" srcId="{F28DA03F-4488-421F-B0D5-F0B87D67868D}" destId="{F2AC70AE-0B72-4916-83BF-3B7AB21F20D0}" srcOrd="0" destOrd="0" presId="urn:microsoft.com/office/officeart/2005/8/layout/cycle2"/>
    <dgm:cxn modelId="{AC7B4CCF-206E-4CB6-B48A-0D45E5847F4F}" type="presOf" srcId="{20A7876B-0557-483D-8A61-5ECD08F2D8EC}" destId="{B5558294-C299-461D-97BB-DC485E9D2496}" srcOrd="1" destOrd="0" presId="urn:microsoft.com/office/officeart/2005/8/layout/cycle2"/>
    <dgm:cxn modelId="{658C4448-7F74-4959-91ED-3A6CD1B4BB25}" type="presOf" srcId="{04AD6B0C-DB80-459F-8EE8-43CCE60E5827}" destId="{50B09895-0CB8-4AE5-8BED-4AD7C445BC4E}" srcOrd="0" destOrd="0" presId="urn:microsoft.com/office/officeart/2005/8/layout/cycle2"/>
    <dgm:cxn modelId="{67C1E195-C55D-4E59-AAF5-AA066A85E1A6}" srcId="{B1E1639A-A1E9-4E13-A545-F5EBD9112075}" destId="{04AD6B0C-DB80-459F-8EE8-43CCE60E5827}" srcOrd="0" destOrd="0" parTransId="{A815FFE7-79F5-480B-A47A-A0A81DE5FAA0}" sibTransId="{20A7876B-0557-483D-8A61-5ECD08F2D8EC}"/>
    <dgm:cxn modelId="{27641EB4-391A-485C-A037-3D9B3C7BFF2A}" type="presOf" srcId="{8397B28C-CEE1-43A7-99C2-4AB7790E2038}" destId="{AC786BB9-19E4-458B-AE24-BDEB190DD679}" srcOrd="0" destOrd="0" presId="urn:microsoft.com/office/officeart/2005/8/layout/cycle2"/>
    <dgm:cxn modelId="{61FE49A1-D91A-476F-BFD5-6D026FFC9CB6}" type="presOf" srcId="{D46F1DC5-3057-4183-AD4C-F88E55D68C5F}" destId="{9D299E18-87D8-4F09-AC36-73BC1EB51972}" srcOrd="1" destOrd="0" presId="urn:microsoft.com/office/officeart/2005/8/layout/cycle2"/>
    <dgm:cxn modelId="{3BBA8644-5C83-4D3D-9453-F57AD50EC067}" type="presParOf" srcId="{C0BF4110-1FCB-442A-A2DC-21661A3A8523}" destId="{50B09895-0CB8-4AE5-8BED-4AD7C445BC4E}" srcOrd="0" destOrd="0" presId="urn:microsoft.com/office/officeart/2005/8/layout/cycle2"/>
    <dgm:cxn modelId="{82C3521E-E7B1-484B-A4BD-004684006496}" type="presParOf" srcId="{C0BF4110-1FCB-442A-A2DC-21661A3A8523}" destId="{ABDE7F72-AA9A-4B15-8574-9674D497C36C}" srcOrd="1" destOrd="0" presId="urn:microsoft.com/office/officeart/2005/8/layout/cycle2"/>
    <dgm:cxn modelId="{0FD04354-AAAC-4844-9B66-57C9F06B6881}" type="presParOf" srcId="{ABDE7F72-AA9A-4B15-8574-9674D497C36C}" destId="{B5558294-C299-461D-97BB-DC485E9D2496}" srcOrd="0" destOrd="0" presId="urn:microsoft.com/office/officeart/2005/8/layout/cycle2"/>
    <dgm:cxn modelId="{1AB2CAF9-D583-4F6A-A769-894311E278EF}" type="presParOf" srcId="{C0BF4110-1FCB-442A-A2DC-21661A3A8523}" destId="{4E797B2B-8132-4230-8A15-19F47D0E6BD2}" srcOrd="2" destOrd="0" presId="urn:microsoft.com/office/officeart/2005/8/layout/cycle2"/>
    <dgm:cxn modelId="{C59C507E-68A5-4BE8-B278-11985A351F25}" type="presParOf" srcId="{C0BF4110-1FCB-442A-A2DC-21661A3A8523}" destId="{A05EF9C3-6741-48AA-A7DF-084D1A518CC6}" srcOrd="3" destOrd="0" presId="urn:microsoft.com/office/officeart/2005/8/layout/cycle2"/>
    <dgm:cxn modelId="{9EC69BCD-4C4D-429C-8EA1-492772D12FD3}" type="presParOf" srcId="{A05EF9C3-6741-48AA-A7DF-084D1A518CC6}" destId="{B040D1DF-D4CF-4DFA-98FC-12012628DA59}" srcOrd="0" destOrd="0" presId="urn:microsoft.com/office/officeart/2005/8/layout/cycle2"/>
    <dgm:cxn modelId="{29533DB5-A78B-41F9-A1EA-36067754F832}" type="presParOf" srcId="{C0BF4110-1FCB-442A-A2DC-21661A3A8523}" destId="{23C4214D-E147-4B61-A2AF-47C074D9D2FA}" srcOrd="4" destOrd="0" presId="urn:microsoft.com/office/officeart/2005/8/layout/cycle2"/>
    <dgm:cxn modelId="{F494DFB4-0944-415B-B551-C858F194A9D3}" type="presParOf" srcId="{C0BF4110-1FCB-442A-A2DC-21661A3A8523}" destId="{AC786BB9-19E4-458B-AE24-BDEB190DD679}" srcOrd="5" destOrd="0" presId="urn:microsoft.com/office/officeart/2005/8/layout/cycle2"/>
    <dgm:cxn modelId="{87AAD6F7-9ABD-48BF-85B5-B53ABB14F130}" type="presParOf" srcId="{AC786BB9-19E4-458B-AE24-BDEB190DD679}" destId="{60EA227A-4008-4D20-83FD-0BA33A582F09}" srcOrd="0" destOrd="0" presId="urn:microsoft.com/office/officeart/2005/8/layout/cycle2"/>
    <dgm:cxn modelId="{35775EDA-429C-4068-A05E-26C1F35EDAFB}" type="presParOf" srcId="{C0BF4110-1FCB-442A-A2DC-21661A3A8523}" destId="{64334FAE-CDFB-4232-AA90-269577605DB1}" srcOrd="6" destOrd="0" presId="urn:microsoft.com/office/officeart/2005/8/layout/cycle2"/>
    <dgm:cxn modelId="{0AF42CCC-55DB-48FE-A564-DE59933791D0}" type="presParOf" srcId="{C0BF4110-1FCB-442A-A2DC-21661A3A8523}" destId="{4154E009-0455-41D6-A2F2-1AD9C313D450}" srcOrd="7" destOrd="0" presId="urn:microsoft.com/office/officeart/2005/8/layout/cycle2"/>
    <dgm:cxn modelId="{E90BAA8F-F1F1-4849-80AD-B042ED0EA29C}" type="presParOf" srcId="{4154E009-0455-41D6-A2F2-1AD9C313D450}" destId="{9D299E18-87D8-4F09-AC36-73BC1EB51972}" srcOrd="0" destOrd="0" presId="urn:microsoft.com/office/officeart/2005/8/layout/cycle2"/>
    <dgm:cxn modelId="{D928B2C8-1D90-4EDE-8DF4-7181BAE45B88}" type="presParOf" srcId="{C0BF4110-1FCB-442A-A2DC-21661A3A8523}" destId="{F2AC70AE-0B72-4916-83BF-3B7AB21F20D0}" srcOrd="8" destOrd="0" presId="urn:microsoft.com/office/officeart/2005/8/layout/cycle2"/>
    <dgm:cxn modelId="{BD3B2284-4A91-4C9B-9B49-EB2B70920D27}" type="presParOf" srcId="{C0BF4110-1FCB-442A-A2DC-21661A3A8523}" destId="{0E92F52B-4F47-4DE1-A6D6-C161F0F4B34A}" srcOrd="9" destOrd="0" presId="urn:microsoft.com/office/officeart/2005/8/layout/cycle2"/>
    <dgm:cxn modelId="{369AA015-52D4-4CCF-8F20-EDFA92C87B34}" type="presParOf" srcId="{0E92F52B-4F47-4DE1-A6D6-C161F0F4B34A}" destId="{4E4E76B5-561A-44B0-98C9-0A646466FFE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16767D-4F6B-4643-B490-084F376BF6A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BAE29E9-CA09-4546-A0A7-7F8A54BF2ECA}">
      <dgm:prSet phldrT="[Text]"/>
      <dgm:spPr/>
      <dgm:t>
        <a:bodyPr/>
        <a:lstStyle/>
        <a:p>
          <a:r>
            <a:rPr lang="en-US" dirty="0" smtClean="0"/>
            <a:t>Maintain species richness/abundance, functionality</a:t>
          </a:r>
          <a:endParaRPr lang="fr-FR" dirty="0"/>
        </a:p>
      </dgm:t>
    </dgm:pt>
    <dgm:pt modelId="{64AA54A6-0B0E-4EA8-AE01-89C0F42B8E8D}" type="parTrans" cxnId="{D1605DBD-81CB-43E2-8B77-2B461AE57E80}">
      <dgm:prSet/>
      <dgm:spPr/>
      <dgm:t>
        <a:bodyPr/>
        <a:lstStyle/>
        <a:p>
          <a:endParaRPr lang="fr-FR"/>
        </a:p>
      </dgm:t>
    </dgm:pt>
    <dgm:pt modelId="{359873F5-200D-4029-A628-30FCC2044C93}" type="sibTrans" cxnId="{D1605DBD-81CB-43E2-8B77-2B461AE57E80}">
      <dgm:prSet/>
      <dgm:spPr/>
      <dgm:t>
        <a:bodyPr/>
        <a:lstStyle/>
        <a:p>
          <a:endParaRPr lang="fr-FR"/>
        </a:p>
      </dgm:t>
    </dgm:pt>
    <dgm:pt modelId="{F3809286-1351-4BDC-A7D5-D1939E838045}">
      <dgm:prSet phldrT="[Text]"/>
      <dgm:spPr/>
      <dgm:t>
        <a:bodyPr/>
        <a:lstStyle/>
        <a:p>
          <a:r>
            <a:rPr lang="en-US" dirty="0" smtClean="0"/>
            <a:t>Maintain fluxes (Water, nutrient recycling, microclimate)</a:t>
          </a:r>
          <a:endParaRPr lang="fr-FR" dirty="0"/>
        </a:p>
      </dgm:t>
    </dgm:pt>
    <dgm:pt modelId="{22658CB2-934A-47AC-942F-85CB58480F90}" type="parTrans" cxnId="{6E0C0BD0-5510-4151-B7D4-6F086DA943D6}">
      <dgm:prSet/>
      <dgm:spPr/>
      <dgm:t>
        <a:bodyPr/>
        <a:lstStyle/>
        <a:p>
          <a:endParaRPr lang="fr-FR"/>
        </a:p>
      </dgm:t>
    </dgm:pt>
    <dgm:pt modelId="{084C4D9D-36AC-46AB-8DFE-977759129095}" type="sibTrans" cxnId="{6E0C0BD0-5510-4151-B7D4-6F086DA943D6}">
      <dgm:prSet/>
      <dgm:spPr/>
      <dgm:t>
        <a:bodyPr/>
        <a:lstStyle/>
        <a:p>
          <a:endParaRPr lang="fr-FR"/>
        </a:p>
      </dgm:t>
    </dgm:pt>
    <dgm:pt modelId="{70C254D8-1725-4A0C-B97C-7B02D70DC3CB}">
      <dgm:prSet phldrT="[Text]"/>
      <dgm:spPr/>
      <dgm:t>
        <a:bodyPr/>
        <a:lstStyle/>
        <a:p>
          <a:r>
            <a:rPr lang="en-US" dirty="0" smtClean="0"/>
            <a:t>Prevent/control threats (fire, Erosion, pests)</a:t>
          </a:r>
          <a:endParaRPr lang="fr-FR" dirty="0"/>
        </a:p>
      </dgm:t>
    </dgm:pt>
    <dgm:pt modelId="{67272767-4918-43E6-968E-C1F61D43734D}" type="parTrans" cxnId="{481BA1A1-F60F-4D37-A949-7CFD69C9D6E1}">
      <dgm:prSet/>
      <dgm:spPr/>
      <dgm:t>
        <a:bodyPr/>
        <a:lstStyle/>
        <a:p>
          <a:endParaRPr lang="fr-FR"/>
        </a:p>
      </dgm:t>
    </dgm:pt>
    <dgm:pt modelId="{D372E732-40DE-4D93-9B05-8FF30A8912C4}" type="sibTrans" cxnId="{481BA1A1-F60F-4D37-A949-7CFD69C9D6E1}">
      <dgm:prSet/>
      <dgm:spPr/>
      <dgm:t>
        <a:bodyPr/>
        <a:lstStyle/>
        <a:p>
          <a:endParaRPr lang="fr-FR"/>
        </a:p>
      </dgm:t>
    </dgm:pt>
    <dgm:pt modelId="{2C233B38-A528-40BB-A241-E5975053E73F}" type="pres">
      <dgm:prSet presAssocID="{1616767D-4F6B-4643-B490-084F376BF6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96AA924-F7C0-49F5-9C24-4BC1B51B82B0}" type="pres">
      <dgm:prSet presAssocID="{7BAE29E9-CA09-4546-A0A7-7F8A54BF2ECA}" presName="composite" presStyleCnt="0"/>
      <dgm:spPr/>
    </dgm:pt>
    <dgm:pt modelId="{05B7836C-7A19-4E47-8706-D469E6B6743A}" type="pres">
      <dgm:prSet presAssocID="{7BAE29E9-CA09-4546-A0A7-7F8A54BF2ECA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8B0B4C0-A79E-4EAE-BB85-C10C692FEF2D}" type="pres">
      <dgm:prSet presAssocID="{7BAE29E9-CA09-4546-A0A7-7F8A54BF2ECA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EFE0BE87-E28F-4214-8040-6C7BAA908BC4}" type="pres">
      <dgm:prSet presAssocID="{359873F5-200D-4029-A628-30FCC2044C93}" presName="sibTrans" presStyleCnt="0"/>
      <dgm:spPr/>
    </dgm:pt>
    <dgm:pt modelId="{3517BCF2-3184-4D4C-AE02-8039C937354C}" type="pres">
      <dgm:prSet presAssocID="{F3809286-1351-4BDC-A7D5-D1939E838045}" presName="composite" presStyleCnt="0"/>
      <dgm:spPr/>
    </dgm:pt>
    <dgm:pt modelId="{7F8E2939-90B7-4D2A-B0AA-3C9D434103DA}" type="pres">
      <dgm:prSet presAssocID="{F3809286-1351-4BDC-A7D5-D1939E838045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A917EB5-3C29-4360-9017-DBC61951C1AA}" type="pres">
      <dgm:prSet presAssocID="{F3809286-1351-4BDC-A7D5-D1939E838045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9DAE2573-7AA2-4809-B23F-00FFADFF0868}" type="pres">
      <dgm:prSet presAssocID="{084C4D9D-36AC-46AB-8DFE-977759129095}" presName="sibTrans" presStyleCnt="0"/>
      <dgm:spPr/>
    </dgm:pt>
    <dgm:pt modelId="{36B01445-8C47-42DC-8404-7B4E608B519F}" type="pres">
      <dgm:prSet presAssocID="{70C254D8-1725-4A0C-B97C-7B02D70DC3CB}" presName="composite" presStyleCnt="0"/>
      <dgm:spPr/>
    </dgm:pt>
    <dgm:pt modelId="{996914D1-A7C5-4FE0-B5A5-373BA1CE0358}" type="pres">
      <dgm:prSet presAssocID="{70C254D8-1725-4A0C-B97C-7B02D70DC3CB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C6EE608-DF44-4E64-BFF1-49D5FFAE6F96}" type="pres">
      <dgm:prSet presAssocID="{70C254D8-1725-4A0C-B97C-7B02D70DC3CB}" presName="rect2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/>
        </a:p>
      </dgm:t>
    </dgm:pt>
  </dgm:ptLst>
  <dgm:cxnLst>
    <dgm:cxn modelId="{74E17E9A-222C-4266-9A85-3172663DC4D0}" type="presOf" srcId="{70C254D8-1725-4A0C-B97C-7B02D70DC3CB}" destId="{996914D1-A7C5-4FE0-B5A5-373BA1CE0358}" srcOrd="0" destOrd="0" presId="urn:microsoft.com/office/officeart/2008/layout/PictureStrips"/>
    <dgm:cxn modelId="{D1605DBD-81CB-43E2-8B77-2B461AE57E80}" srcId="{1616767D-4F6B-4643-B490-084F376BF6AC}" destId="{7BAE29E9-CA09-4546-A0A7-7F8A54BF2ECA}" srcOrd="0" destOrd="0" parTransId="{64AA54A6-0B0E-4EA8-AE01-89C0F42B8E8D}" sibTransId="{359873F5-200D-4029-A628-30FCC2044C93}"/>
    <dgm:cxn modelId="{207CB27B-A797-47E5-901D-FEB2A1B5A0EE}" type="presOf" srcId="{F3809286-1351-4BDC-A7D5-D1939E838045}" destId="{7F8E2939-90B7-4D2A-B0AA-3C9D434103DA}" srcOrd="0" destOrd="0" presId="urn:microsoft.com/office/officeart/2008/layout/PictureStrips"/>
    <dgm:cxn modelId="{481BA1A1-F60F-4D37-A949-7CFD69C9D6E1}" srcId="{1616767D-4F6B-4643-B490-084F376BF6AC}" destId="{70C254D8-1725-4A0C-B97C-7B02D70DC3CB}" srcOrd="2" destOrd="0" parTransId="{67272767-4918-43E6-968E-C1F61D43734D}" sibTransId="{D372E732-40DE-4D93-9B05-8FF30A8912C4}"/>
    <dgm:cxn modelId="{9ABB7D6E-87FA-43B8-A856-E867FD363904}" type="presOf" srcId="{1616767D-4F6B-4643-B490-084F376BF6AC}" destId="{2C233B38-A528-40BB-A241-E5975053E73F}" srcOrd="0" destOrd="0" presId="urn:microsoft.com/office/officeart/2008/layout/PictureStrips"/>
    <dgm:cxn modelId="{DEF4E7E1-EB01-4003-B642-78C202E1FC63}" type="presOf" srcId="{7BAE29E9-CA09-4546-A0A7-7F8A54BF2ECA}" destId="{05B7836C-7A19-4E47-8706-D469E6B6743A}" srcOrd="0" destOrd="0" presId="urn:microsoft.com/office/officeart/2008/layout/PictureStrips"/>
    <dgm:cxn modelId="{6E0C0BD0-5510-4151-B7D4-6F086DA943D6}" srcId="{1616767D-4F6B-4643-B490-084F376BF6AC}" destId="{F3809286-1351-4BDC-A7D5-D1939E838045}" srcOrd="1" destOrd="0" parTransId="{22658CB2-934A-47AC-942F-85CB58480F90}" sibTransId="{084C4D9D-36AC-46AB-8DFE-977759129095}"/>
    <dgm:cxn modelId="{C7D7AB5B-8DFF-444A-9760-BC9D2C67BC98}" type="presParOf" srcId="{2C233B38-A528-40BB-A241-E5975053E73F}" destId="{996AA924-F7C0-49F5-9C24-4BC1B51B82B0}" srcOrd="0" destOrd="0" presId="urn:microsoft.com/office/officeart/2008/layout/PictureStrips"/>
    <dgm:cxn modelId="{AE057E45-7398-4237-8D3F-17F40276422A}" type="presParOf" srcId="{996AA924-F7C0-49F5-9C24-4BC1B51B82B0}" destId="{05B7836C-7A19-4E47-8706-D469E6B6743A}" srcOrd="0" destOrd="0" presId="urn:microsoft.com/office/officeart/2008/layout/PictureStrips"/>
    <dgm:cxn modelId="{A7FD3FB2-A726-4B93-981C-BDBCAD3E2864}" type="presParOf" srcId="{996AA924-F7C0-49F5-9C24-4BC1B51B82B0}" destId="{E8B0B4C0-A79E-4EAE-BB85-C10C692FEF2D}" srcOrd="1" destOrd="0" presId="urn:microsoft.com/office/officeart/2008/layout/PictureStrips"/>
    <dgm:cxn modelId="{2F6798A5-B4D2-48CC-ACC0-00C8FA36BE63}" type="presParOf" srcId="{2C233B38-A528-40BB-A241-E5975053E73F}" destId="{EFE0BE87-E28F-4214-8040-6C7BAA908BC4}" srcOrd="1" destOrd="0" presId="urn:microsoft.com/office/officeart/2008/layout/PictureStrips"/>
    <dgm:cxn modelId="{C15421BE-05B9-4B3B-955B-DC4558E3663A}" type="presParOf" srcId="{2C233B38-A528-40BB-A241-E5975053E73F}" destId="{3517BCF2-3184-4D4C-AE02-8039C937354C}" srcOrd="2" destOrd="0" presId="urn:microsoft.com/office/officeart/2008/layout/PictureStrips"/>
    <dgm:cxn modelId="{F5B1F768-7D23-46AE-95FF-704174B23FAB}" type="presParOf" srcId="{3517BCF2-3184-4D4C-AE02-8039C937354C}" destId="{7F8E2939-90B7-4D2A-B0AA-3C9D434103DA}" srcOrd="0" destOrd="0" presId="urn:microsoft.com/office/officeart/2008/layout/PictureStrips"/>
    <dgm:cxn modelId="{85FC79FA-8C38-49DE-85AF-F07EE7D246A6}" type="presParOf" srcId="{3517BCF2-3184-4D4C-AE02-8039C937354C}" destId="{EA917EB5-3C29-4360-9017-DBC61951C1AA}" srcOrd="1" destOrd="0" presId="urn:microsoft.com/office/officeart/2008/layout/PictureStrips"/>
    <dgm:cxn modelId="{33741217-FE38-4690-8000-82B20C7012AC}" type="presParOf" srcId="{2C233B38-A528-40BB-A241-E5975053E73F}" destId="{9DAE2573-7AA2-4809-B23F-00FFADFF0868}" srcOrd="3" destOrd="0" presId="urn:microsoft.com/office/officeart/2008/layout/PictureStrips"/>
    <dgm:cxn modelId="{F11FAEBB-A10A-4322-BA74-528E3BB3C98A}" type="presParOf" srcId="{2C233B38-A528-40BB-A241-E5975053E73F}" destId="{36B01445-8C47-42DC-8404-7B4E608B519F}" srcOrd="4" destOrd="0" presId="urn:microsoft.com/office/officeart/2008/layout/PictureStrips"/>
    <dgm:cxn modelId="{5449E636-9685-4FE0-9B42-8763BEB02358}" type="presParOf" srcId="{36B01445-8C47-42DC-8404-7B4E608B519F}" destId="{996914D1-A7C5-4FE0-B5A5-373BA1CE0358}" srcOrd="0" destOrd="0" presId="urn:microsoft.com/office/officeart/2008/layout/PictureStrips"/>
    <dgm:cxn modelId="{8B3D02CD-0095-4BED-A76A-AD8D9346F1C9}" type="presParOf" srcId="{36B01445-8C47-42DC-8404-7B4E608B519F}" destId="{AC6EE608-DF44-4E64-BFF1-49D5FFAE6F9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C8191CA-C279-4102-81CB-C2865F377962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37438399-0746-4F32-BD2F-FFC36EBFB2B7}">
      <dgm:prSet phldrT="[Text]" custT="1"/>
      <dgm:spPr/>
      <dgm:t>
        <a:bodyPr/>
        <a:lstStyle/>
        <a:p>
          <a:endParaRPr lang="en-US" sz="2800" b="1" dirty="0" smtClean="0"/>
        </a:p>
        <a:p>
          <a:r>
            <a:rPr lang="en-US" sz="2800" b="1" dirty="0" smtClean="0"/>
            <a:t>Aims</a:t>
          </a:r>
        </a:p>
        <a:p>
          <a:r>
            <a:rPr lang="en-US" sz="2000" dirty="0" smtClean="0"/>
            <a:t>Resilience; </a:t>
          </a:r>
        </a:p>
        <a:p>
          <a:r>
            <a:rPr lang="en-US" sz="2000" dirty="0" smtClean="0"/>
            <a:t>Food Security</a:t>
          </a:r>
          <a:endParaRPr lang="fr-FR" sz="2000" dirty="0"/>
        </a:p>
      </dgm:t>
    </dgm:pt>
    <dgm:pt modelId="{6DAED9DF-4907-4853-ACF9-055D22A7C74A}" type="parTrans" cxnId="{0C25B391-89AA-4331-BE74-035D71889DB7}">
      <dgm:prSet/>
      <dgm:spPr/>
      <dgm:t>
        <a:bodyPr/>
        <a:lstStyle/>
        <a:p>
          <a:endParaRPr lang="fr-FR" sz="700"/>
        </a:p>
      </dgm:t>
    </dgm:pt>
    <dgm:pt modelId="{C4BE39BB-B754-40DD-8B88-14A3FBE42BC7}" type="sibTrans" cxnId="{0C25B391-89AA-4331-BE74-035D71889DB7}">
      <dgm:prSet/>
      <dgm:spPr/>
      <dgm:t>
        <a:bodyPr/>
        <a:lstStyle/>
        <a:p>
          <a:endParaRPr lang="fr-FR" sz="700"/>
        </a:p>
      </dgm:t>
    </dgm:pt>
    <dgm:pt modelId="{085FD710-B626-48EC-AB82-8014E38FA5C8}">
      <dgm:prSet phldrT="[Text]" custT="1"/>
      <dgm:spPr/>
      <dgm:t>
        <a:bodyPr/>
        <a:lstStyle/>
        <a:p>
          <a:pPr>
            <a:lnSpc>
              <a:spcPct val="90000"/>
            </a:lnSpc>
          </a:pPr>
          <a:r>
            <a:rPr lang="en-US" sz="2800" b="1" dirty="0" smtClean="0"/>
            <a:t>Implementation</a:t>
          </a:r>
        </a:p>
        <a:p>
          <a:pPr>
            <a:lnSpc>
              <a:spcPct val="100000"/>
            </a:lnSpc>
          </a:pPr>
          <a:r>
            <a:rPr lang="en-US" sz="2000" dirty="0" smtClean="0"/>
            <a:t>Adaptive management; Negotiated changes; Skills;</a:t>
          </a:r>
        </a:p>
        <a:p>
          <a:pPr>
            <a:lnSpc>
              <a:spcPct val="100000"/>
            </a:lnSpc>
          </a:pPr>
          <a:r>
            <a:rPr lang="en-US" sz="2000" dirty="0" smtClean="0"/>
            <a:t>Multiple stakeholders;</a:t>
          </a:r>
        </a:p>
        <a:p>
          <a:pPr>
            <a:lnSpc>
              <a:spcPct val="100000"/>
            </a:lnSpc>
          </a:pPr>
          <a:r>
            <a:rPr lang="en-US" sz="2000" dirty="0" smtClean="0"/>
            <a:t>Participatory</a:t>
          </a:r>
          <a:endParaRPr lang="fr-FR" sz="2000" dirty="0"/>
        </a:p>
      </dgm:t>
    </dgm:pt>
    <dgm:pt modelId="{9E3301F3-1013-4C06-B447-B478ACA9FB79}" type="parTrans" cxnId="{E14E71ED-C716-4808-9972-33FC6F149076}">
      <dgm:prSet/>
      <dgm:spPr/>
      <dgm:t>
        <a:bodyPr/>
        <a:lstStyle/>
        <a:p>
          <a:endParaRPr lang="fr-FR" sz="700"/>
        </a:p>
      </dgm:t>
    </dgm:pt>
    <dgm:pt modelId="{5C80DAA0-A150-4333-A4DA-BC8C92C3C426}" type="sibTrans" cxnId="{E14E71ED-C716-4808-9972-33FC6F149076}">
      <dgm:prSet/>
      <dgm:spPr/>
      <dgm:t>
        <a:bodyPr/>
        <a:lstStyle/>
        <a:p>
          <a:endParaRPr lang="fr-FR" sz="700"/>
        </a:p>
      </dgm:t>
    </dgm:pt>
    <dgm:pt modelId="{44CB6D2E-E374-4D3C-ACC4-36BA185EC3E3}">
      <dgm:prSet phldrT="[Text]" custT="1"/>
      <dgm:spPr/>
      <dgm:t>
        <a:bodyPr/>
        <a:lstStyle/>
        <a:p>
          <a:r>
            <a:rPr lang="en-US" sz="2800" b="1" dirty="0" smtClean="0"/>
            <a:t>Pre-requisites</a:t>
          </a:r>
        </a:p>
        <a:p>
          <a:r>
            <a:rPr lang="en-US" sz="2000" dirty="0" smtClean="0"/>
            <a:t>Common concern; </a:t>
          </a:r>
        </a:p>
        <a:p>
          <a:r>
            <a:rPr lang="en-US" sz="2000" dirty="0" smtClean="0"/>
            <a:t>Common entry point</a:t>
          </a:r>
          <a:endParaRPr lang="fr-FR" sz="2000" dirty="0"/>
        </a:p>
      </dgm:t>
    </dgm:pt>
    <dgm:pt modelId="{2033CB16-C4A9-407D-90E1-D97D6BEFA024}" type="parTrans" cxnId="{DEC532FD-28F5-4925-8610-1E5940D4F7C1}">
      <dgm:prSet/>
      <dgm:spPr/>
      <dgm:t>
        <a:bodyPr/>
        <a:lstStyle/>
        <a:p>
          <a:endParaRPr lang="fr-FR" sz="700"/>
        </a:p>
      </dgm:t>
    </dgm:pt>
    <dgm:pt modelId="{C320707C-3492-4A0C-AA6B-D31A969B18E4}" type="sibTrans" cxnId="{DEC532FD-28F5-4925-8610-1E5940D4F7C1}">
      <dgm:prSet/>
      <dgm:spPr/>
      <dgm:t>
        <a:bodyPr/>
        <a:lstStyle/>
        <a:p>
          <a:endParaRPr lang="fr-FR" sz="700"/>
        </a:p>
      </dgm:t>
    </dgm:pt>
    <dgm:pt modelId="{61A96178-12CB-4F42-AEC8-F0FB4E4EE7F4}" type="pres">
      <dgm:prSet presAssocID="{AC8191CA-C279-4102-81CB-C2865F377962}" presName="Name0" presStyleCnt="0">
        <dgm:presLayoutVars>
          <dgm:dir/>
          <dgm:animLvl val="lvl"/>
          <dgm:resizeHandles val="exact"/>
        </dgm:presLayoutVars>
      </dgm:prSet>
      <dgm:spPr/>
    </dgm:pt>
    <dgm:pt modelId="{2D408BBD-7A4D-467B-92B2-107C99031B5B}" type="pres">
      <dgm:prSet presAssocID="{37438399-0746-4F32-BD2F-FFC36EBFB2B7}" presName="Name8" presStyleCnt="0"/>
      <dgm:spPr/>
    </dgm:pt>
    <dgm:pt modelId="{C6D6D9B6-A187-4541-8456-CB1E0385EB80}" type="pres">
      <dgm:prSet presAssocID="{37438399-0746-4F32-BD2F-FFC36EBFB2B7}" presName="level" presStyleLbl="node1" presStyleIdx="0" presStyleCnt="3" custLinFactNeighborY="-66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159C37-8123-4E21-A0BD-8B15A3DB42C4}" type="pres">
      <dgm:prSet presAssocID="{37438399-0746-4F32-BD2F-FFC36EBFB2B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B18580-BEB6-4935-B826-667AF8201D1B}" type="pres">
      <dgm:prSet presAssocID="{085FD710-B626-48EC-AB82-8014E38FA5C8}" presName="Name8" presStyleCnt="0"/>
      <dgm:spPr/>
    </dgm:pt>
    <dgm:pt modelId="{25C43508-2A6C-4023-88FA-E431E5F548EF}" type="pres">
      <dgm:prSet presAssocID="{085FD710-B626-48EC-AB82-8014E38FA5C8}" presName="level" presStyleLbl="node1" presStyleIdx="1" presStyleCnt="3" custLinFactNeighborY="-53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166A89-9B8C-4FD5-A188-F660AED47486}" type="pres">
      <dgm:prSet presAssocID="{085FD710-B626-48EC-AB82-8014E38FA5C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A6B7A9-B3F5-4E0D-AF8C-5B8C372FF95F}" type="pres">
      <dgm:prSet presAssocID="{44CB6D2E-E374-4D3C-ACC4-36BA185EC3E3}" presName="Name8" presStyleCnt="0"/>
      <dgm:spPr/>
    </dgm:pt>
    <dgm:pt modelId="{CD2A0F74-31BA-440D-89B0-7F5212FD2FA8}" type="pres">
      <dgm:prSet presAssocID="{44CB6D2E-E374-4D3C-ACC4-36BA185EC3E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7F1A0C-592E-47A9-8136-AFFE83B19A78}" type="pres">
      <dgm:prSet presAssocID="{44CB6D2E-E374-4D3C-ACC4-36BA185EC3E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EC532FD-28F5-4925-8610-1E5940D4F7C1}" srcId="{AC8191CA-C279-4102-81CB-C2865F377962}" destId="{44CB6D2E-E374-4D3C-ACC4-36BA185EC3E3}" srcOrd="2" destOrd="0" parTransId="{2033CB16-C4A9-407D-90E1-D97D6BEFA024}" sibTransId="{C320707C-3492-4A0C-AA6B-D31A969B18E4}"/>
    <dgm:cxn modelId="{E14E71ED-C716-4808-9972-33FC6F149076}" srcId="{AC8191CA-C279-4102-81CB-C2865F377962}" destId="{085FD710-B626-48EC-AB82-8014E38FA5C8}" srcOrd="1" destOrd="0" parTransId="{9E3301F3-1013-4C06-B447-B478ACA9FB79}" sibTransId="{5C80DAA0-A150-4333-A4DA-BC8C92C3C426}"/>
    <dgm:cxn modelId="{6692FD69-F1F8-4D21-BDA1-33DBE9F32160}" type="presOf" srcId="{44CB6D2E-E374-4D3C-ACC4-36BA185EC3E3}" destId="{CD2A0F74-31BA-440D-89B0-7F5212FD2FA8}" srcOrd="0" destOrd="0" presId="urn:microsoft.com/office/officeart/2005/8/layout/pyramid1"/>
    <dgm:cxn modelId="{0C25B391-89AA-4331-BE74-035D71889DB7}" srcId="{AC8191CA-C279-4102-81CB-C2865F377962}" destId="{37438399-0746-4F32-BD2F-FFC36EBFB2B7}" srcOrd="0" destOrd="0" parTransId="{6DAED9DF-4907-4853-ACF9-055D22A7C74A}" sibTransId="{C4BE39BB-B754-40DD-8B88-14A3FBE42BC7}"/>
    <dgm:cxn modelId="{5B872F08-BAA3-4BC2-9FB4-AB6285EAA55B}" type="presOf" srcId="{37438399-0746-4F32-BD2F-FFC36EBFB2B7}" destId="{FA159C37-8123-4E21-A0BD-8B15A3DB42C4}" srcOrd="1" destOrd="0" presId="urn:microsoft.com/office/officeart/2005/8/layout/pyramid1"/>
    <dgm:cxn modelId="{0C504024-E5CF-4E81-B76E-C05A861F26C3}" type="presOf" srcId="{37438399-0746-4F32-BD2F-FFC36EBFB2B7}" destId="{C6D6D9B6-A187-4541-8456-CB1E0385EB80}" srcOrd="0" destOrd="0" presId="urn:microsoft.com/office/officeart/2005/8/layout/pyramid1"/>
    <dgm:cxn modelId="{2BBD17C6-0714-499E-A92C-EDFA0E76C762}" type="presOf" srcId="{085FD710-B626-48EC-AB82-8014E38FA5C8}" destId="{25C43508-2A6C-4023-88FA-E431E5F548EF}" srcOrd="0" destOrd="0" presId="urn:microsoft.com/office/officeart/2005/8/layout/pyramid1"/>
    <dgm:cxn modelId="{F6B94441-5AD3-4387-B4A7-98AF62303E73}" type="presOf" srcId="{AC8191CA-C279-4102-81CB-C2865F377962}" destId="{61A96178-12CB-4F42-AEC8-F0FB4E4EE7F4}" srcOrd="0" destOrd="0" presId="urn:microsoft.com/office/officeart/2005/8/layout/pyramid1"/>
    <dgm:cxn modelId="{41B3B192-BCFE-4D4B-B0E6-023EFFCA9FBB}" type="presOf" srcId="{44CB6D2E-E374-4D3C-ACC4-36BA185EC3E3}" destId="{A87F1A0C-592E-47A9-8136-AFFE83B19A78}" srcOrd="1" destOrd="0" presId="urn:microsoft.com/office/officeart/2005/8/layout/pyramid1"/>
    <dgm:cxn modelId="{1205BD6B-4D16-4116-BD7A-A63A87836554}" type="presOf" srcId="{085FD710-B626-48EC-AB82-8014E38FA5C8}" destId="{06166A89-9B8C-4FD5-A188-F660AED47486}" srcOrd="1" destOrd="0" presId="urn:microsoft.com/office/officeart/2005/8/layout/pyramid1"/>
    <dgm:cxn modelId="{3C01D63D-D043-40A5-93A1-126CFCEA231E}" type="presParOf" srcId="{61A96178-12CB-4F42-AEC8-F0FB4E4EE7F4}" destId="{2D408BBD-7A4D-467B-92B2-107C99031B5B}" srcOrd="0" destOrd="0" presId="urn:microsoft.com/office/officeart/2005/8/layout/pyramid1"/>
    <dgm:cxn modelId="{AEFCB27B-187C-4464-BAAA-1F36169E0F59}" type="presParOf" srcId="{2D408BBD-7A4D-467B-92B2-107C99031B5B}" destId="{C6D6D9B6-A187-4541-8456-CB1E0385EB80}" srcOrd="0" destOrd="0" presId="urn:microsoft.com/office/officeart/2005/8/layout/pyramid1"/>
    <dgm:cxn modelId="{870A68F5-7933-4A68-AFB6-CBE6B5B444FB}" type="presParOf" srcId="{2D408BBD-7A4D-467B-92B2-107C99031B5B}" destId="{FA159C37-8123-4E21-A0BD-8B15A3DB42C4}" srcOrd="1" destOrd="0" presId="urn:microsoft.com/office/officeart/2005/8/layout/pyramid1"/>
    <dgm:cxn modelId="{BEE48DAE-F9FA-4FDF-ABC7-6CA15D1B763A}" type="presParOf" srcId="{61A96178-12CB-4F42-AEC8-F0FB4E4EE7F4}" destId="{B5B18580-BEB6-4935-B826-667AF8201D1B}" srcOrd="1" destOrd="0" presId="urn:microsoft.com/office/officeart/2005/8/layout/pyramid1"/>
    <dgm:cxn modelId="{21B9C1B0-2E87-46AC-B6F0-DC5FFF0B3C70}" type="presParOf" srcId="{B5B18580-BEB6-4935-B826-667AF8201D1B}" destId="{25C43508-2A6C-4023-88FA-E431E5F548EF}" srcOrd="0" destOrd="0" presId="urn:microsoft.com/office/officeart/2005/8/layout/pyramid1"/>
    <dgm:cxn modelId="{9686974A-DB61-4DB0-8CB9-C3285658E4F7}" type="presParOf" srcId="{B5B18580-BEB6-4935-B826-667AF8201D1B}" destId="{06166A89-9B8C-4FD5-A188-F660AED47486}" srcOrd="1" destOrd="0" presId="urn:microsoft.com/office/officeart/2005/8/layout/pyramid1"/>
    <dgm:cxn modelId="{F330FFBF-8DC3-43F5-8826-DCF1027F12BC}" type="presParOf" srcId="{61A96178-12CB-4F42-AEC8-F0FB4E4EE7F4}" destId="{51A6B7A9-B3F5-4E0D-AF8C-5B8C372FF95F}" srcOrd="2" destOrd="0" presId="urn:microsoft.com/office/officeart/2005/8/layout/pyramid1"/>
    <dgm:cxn modelId="{5C4579B2-AF26-4522-A644-D1DF4F6FF148}" type="presParOf" srcId="{51A6B7A9-B3F5-4E0D-AF8C-5B8C372FF95F}" destId="{CD2A0F74-31BA-440D-89B0-7F5212FD2FA8}" srcOrd="0" destOrd="0" presId="urn:microsoft.com/office/officeart/2005/8/layout/pyramid1"/>
    <dgm:cxn modelId="{72A67798-6006-4EB7-88AD-7658111CA649}" type="presParOf" srcId="{51A6B7A9-B3F5-4E0D-AF8C-5B8C372FF95F}" destId="{A87F1A0C-592E-47A9-8136-AFFE83B19A7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1AF3B-D3D6-4F89-B27A-F429ADD226FE}">
      <dsp:nvSpPr>
        <dsp:cNvPr id="0" name=""/>
        <dsp:cNvSpPr/>
      </dsp:nvSpPr>
      <dsp:spPr>
        <a:xfrm>
          <a:off x="751161" y="5254402"/>
          <a:ext cx="11526591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816117-A82B-44F9-A369-8365A096EAAF}">
      <dsp:nvSpPr>
        <dsp:cNvPr id="0" name=""/>
        <dsp:cNvSpPr/>
      </dsp:nvSpPr>
      <dsp:spPr>
        <a:xfrm>
          <a:off x="748426" y="3474745"/>
          <a:ext cx="11526591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C0E3B-30B6-4A49-A6B3-6BD604C42E9C}">
      <dsp:nvSpPr>
        <dsp:cNvPr id="0" name=""/>
        <dsp:cNvSpPr/>
      </dsp:nvSpPr>
      <dsp:spPr>
        <a:xfrm>
          <a:off x="747939" y="1695088"/>
          <a:ext cx="11526591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96D3C4-D7CB-4FAD-BEEE-54F69BFB699F}">
      <dsp:nvSpPr>
        <dsp:cNvPr id="0" name=""/>
        <dsp:cNvSpPr/>
      </dsp:nvSpPr>
      <dsp:spPr>
        <a:xfrm>
          <a:off x="3744853" y="177"/>
          <a:ext cx="8529678" cy="1694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9EF06-C52E-4C94-A4E8-3733E828FF26}">
      <dsp:nvSpPr>
        <dsp:cNvPr id="0" name=""/>
        <dsp:cNvSpPr/>
      </dsp:nvSpPr>
      <dsp:spPr>
        <a:xfrm>
          <a:off x="11927" y="77448"/>
          <a:ext cx="5988673" cy="16949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Diversification of </a:t>
          </a:r>
          <a:r>
            <a:rPr lang="en-US" sz="2400" b="1" kern="1200" dirty="0" err="1" smtClean="0"/>
            <a:t>agroecosystems</a:t>
          </a:r>
          <a:r>
            <a:rPr lang="en-US" sz="2400" b="1" kern="1200" dirty="0" smtClean="0"/>
            <a:t> enhance agrobiodiversity; ecological processes, biodiversity conservation and the delivery of ecosystem services</a:t>
          </a:r>
          <a:endParaRPr lang="fr-FR" sz="2400" b="1" kern="1200" dirty="0"/>
        </a:p>
      </dsp:txBody>
      <dsp:txXfrm>
        <a:off x="94681" y="160202"/>
        <a:ext cx="5823165" cy="1612157"/>
      </dsp:txXfrm>
    </dsp:sp>
    <dsp:sp modelId="{289AE444-846D-41C2-AF61-320E0B12E2A5}">
      <dsp:nvSpPr>
        <dsp:cNvPr id="0" name=""/>
        <dsp:cNvSpPr/>
      </dsp:nvSpPr>
      <dsp:spPr>
        <a:xfrm>
          <a:off x="3745340" y="1779834"/>
          <a:ext cx="8529678" cy="1694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B7CB1-1944-4644-A56A-F00B4417EDDA}">
      <dsp:nvSpPr>
        <dsp:cNvPr id="0" name=""/>
        <dsp:cNvSpPr/>
      </dsp:nvSpPr>
      <dsp:spPr>
        <a:xfrm>
          <a:off x="-1446" y="1805596"/>
          <a:ext cx="5990621" cy="16949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Agroforestry systems are complex systems where farmers have tended to integrate tree species in various productive niches or by managing biodiverse </a:t>
          </a:r>
          <a:r>
            <a:rPr lang="fr-FR" sz="2400" b="1" kern="1200" dirty="0" err="1" smtClean="0"/>
            <a:t>forest</a:t>
          </a:r>
          <a:r>
            <a:rPr lang="fr-FR" sz="2400" b="1" kern="1200" dirty="0" smtClean="0"/>
            <a:t> </a:t>
          </a:r>
          <a:r>
            <a:rPr lang="fr-FR" sz="2400" b="1" kern="1200" dirty="0" err="1" smtClean="0"/>
            <a:t>resources</a:t>
          </a:r>
          <a:endParaRPr lang="fr-FR" sz="2400" b="1" kern="1200" dirty="0"/>
        </a:p>
      </dsp:txBody>
      <dsp:txXfrm>
        <a:off x="81308" y="1888350"/>
        <a:ext cx="5825113" cy="1612157"/>
      </dsp:txXfrm>
    </dsp:sp>
    <dsp:sp modelId="{DC1356FF-C471-43FA-8743-BE8010B28F40}">
      <dsp:nvSpPr>
        <dsp:cNvPr id="0" name=""/>
        <dsp:cNvSpPr/>
      </dsp:nvSpPr>
      <dsp:spPr>
        <a:xfrm>
          <a:off x="3748075" y="3559491"/>
          <a:ext cx="8529678" cy="1694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243503-59AE-4341-B707-F891ECF6B586}">
      <dsp:nvSpPr>
        <dsp:cNvPr id="0" name=""/>
        <dsp:cNvSpPr/>
      </dsp:nvSpPr>
      <dsp:spPr>
        <a:xfrm>
          <a:off x="8885" y="3533728"/>
          <a:ext cx="6001559" cy="16949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Agroforestry can enhance the sustainability and resilience of agricultural systems by buffering climate change and maintaining diversity.</a:t>
          </a:r>
          <a:endParaRPr lang="fr-FR" sz="2400" b="1" kern="1200" dirty="0"/>
        </a:p>
      </dsp:txBody>
      <dsp:txXfrm>
        <a:off x="91639" y="3616482"/>
        <a:ext cx="5836051" cy="1612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8133B-10E2-4285-8FC0-DB94F4B085C8}">
      <dsp:nvSpPr>
        <dsp:cNvPr id="0" name=""/>
        <dsp:cNvSpPr/>
      </dsp:nvSpPr>
      <dsp:spPr>
        <a:xfrm rot="5400000">
          <a:off x="5718071" y="-2090564"/>
          <a:ext cx="1537963" cy="6105462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smtClean="0"/>
            <a:t>Inorganic fertilizers, pesticides, feed supplement</a:t>
          </a:r>
          <a:endParaRPr lang="fr-FR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smtClean="0"/>
            <a:t>High yielding varieties, monoculture</a:t>
          </a:r>
          <a:endParaRPr lang="fr-FR" sz="2000" kern="1200"/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Considerably increased production but the cost on natural capital yet to be evaluated</a:t>
          </a:r>
          <a:endParaRPr lang="fr-FR" sz="2000" kern="1200" dirty="0"/>
        </a:p>
      </dsp:txBody>
      <dsp:txXfrm rot="-5400000">
        <a:off x="3434322" y="268262"/>
        <a:ext cx="6030385" cy="1387809"/>
      </dsp:txXfrm>
    </dsp:sp>
    <dsp:sp modelId="{BB2A62CE-C2A3-40A9-9E75-F7908FDF83F7}">
      <dsp:nvSpPr>
        <dsp:cNvPr id="0" name=""/>
        <dsp:cNvSpPr/>
      </dsp:nvSpPr>
      <dsp:spPr>
        <a:xfrm>
          <a:off x="0" y="939"/>
          <a:ext cx="3434322" cy="192245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Current productive models</a:t>
          </a:r>
          <a:endParaRPr lang="fr-FR" sz="3200" b="1" kern="1200" dirty="0"/>
        </a:p>
      </dsp:txBody>
      <dsp:txXfrm>
        <a:off x="93846" y="94785"/>
        <a:ext cx="3246630" cy="17347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9EA42-F841-4942-A407-AA0BD40B3AA8}">
      <dsp:nvSpPr>
        <dsp:cNvPr id="0" name=""/>
        <dsp:cNvSpPr/>
      </dsp:nvSpPr>
      <dsp:spPr>
        <a:xfrm rot="5400000">
          <a:off x="5828046" y="-2060935"/>
          <a:ext cx="1746464" cy="630708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Unsustainable practices have resulted in lower yields,</a:t>
          </a:r>
          <a:endParaRPr lang="fr-FR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Degraded or depleted natural resources agriculture’s encroachment into important natural ecological areas such as forests.</a:t>
          </a:r>
          <a:endParaRPr lang="fr-FR" sz="2000" kern="1200" dirty="0"/>
        </a:p>
      </dsp:txBody>
      <dsp:txXfrm rot="-5400000">
        <a:off x="3547736" y="304630"/>
        <a:ext cx="6221830" cy="1575954"/>
      </dsp:txXfrm>
    </dsp:sp>
    <dsp:sp modelId="{3FA0FA06-1051-4F0D-9BE2-9FA98D2B941C}">
      <dsp:nvSpPr>
        <dsp:cNvPr id="0" name=""/>
        <dsp:cNvSpPr/>
      </dsp:nvSpPr>
      <dsp:spPr>
        <a:xfrm>
          <a:off x="0" y="0"/>
          <a:ext cx="3547735" cy="2183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Ecological damage, degradation of soils, unsustainable use of resources; outbreak of pests and diseases</a:t>
          </a:r>
          <a:endParaRPr lang="fr-FR" sz="2800" b="1" kern="1200" dirty="0"/>
        </a:p>
      </dsp:txBody>
      <dsp:txXfrm>
        <a:off x="106569" y="106569"/>
        <a:ext cx="3334597" cy="19699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2A3A6-B125-4C32-890E-4E0F40D59B5F}">
      <dsp:nvSpPr>
        <dsp:cNvPr id="0" name=""/>
        <dsp:cNvSpPr/>
      </dsp:nvSpPr>
      <dsp:spPr>
        <a:xfrm rot="5400000">
          <a:off x="5649578" y="-1971055"/>
          <a:ext cx="1761568" cy="61462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There are many production systems in developing countries that respond to these requirements</a:t>
          </a:r>
          <a:endParaRPr lang="fr-FR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That due to a lack of finance, resources, knowledge and capacity are well below the potential yield </a:t>
          </a:r>
          <a:r>
            <a:rPr lang="fr-FR" sz="2000" kern="1200" dirty="0" err="1" smtClean="0"/>
            <a:t>that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could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be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achieved</a:t>
          </a:r>
          <a:r>
            <a:rPr lang="fr-FR" sz="2000" kern="1200" dirty="0" smtClean="0"/>
            <a:t>.</a:t>
          </a:r>
          <a:endParaRPr lang="fr-FR" sz="2000" kern="1200" dirty="0"/>
        </a:p>
      </dsp:txBody>
      <dsp:txXfrm rot="-5400000">
        <a:off x="3457251" y="307265"/>
        <a:ext cx="6060231" cy="1589582"/>
      </dsp:txXfrm>
    </dsp:sp>
    <dsp:sp modelId="{E7B52DB1-9FB5-4B4C-BC2A-7A1C4B0FCF1A}">
      <dsp:nvSpPr>
        <dsp:cNvPr id="0" name=""/>
        <dsp:cNvSpPr/>
      </dsp:nvSpPr>
      <dsp:spPr>
        <a:xfrm>
          <a:off x="0" y="0"/>
          <a:ext cx="3457251" cy="2201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FF0000"/>
              </a:solidFill>
            </a:rPr>
            <a:t>Increase yields without damaging biodiversity</a:t>
          </a:r>
          <a:endParaRPr lang="fr-FR" sz="3200" b="1" kern="1200" dirty="0">
            <a:solidFill>
              <a:srgbClr val="FF0000"/>
            </a:solidFill>
          </a:endParaRPr>
        </a:p>
      </dsp:txBody>
      <dsp:txXfrm>
        <a:off x="107491" y="107491"/>
        <a:ext cx="3242269" cy="19869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9F4C5-7913-4D0B-93CC-E0F535B82237}">
      <dsp:nvSpPr>
        <dsp:cNvPr id="0" name=""/>
        <dsp:cNvSpPr/>
      </dsp:nvSpPr>
      <dsp:spPr>
        <a:xfrm>
          <a:off x="0" y="74170"/>
          <a:ext cx="11795974" cy="14718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Managing biodiversity as a tradeoff for socioeconomic gains </a:t>
          </a:r>
          <a:endParaRPr lang="fr-FR" sz="3700" kern="1200" dirty="0"/>
        </a:p>
      </dsp:txBody>
      <dsp:txXfrm>
        <a:off x="71850" y="146020"/>
        <a:ext cx="11652274" cy="1328160"/>
      </dsp:txXfrm>
    </dsp:sp>
    <dsp:sp modelId="{2288F6F6-8EF6-4ABE-99A1-B7F742C21CAB}">
      <dsp:nvSpPr>
        <dsp:cNvPr id="0" name=""/>
        <dsp:cNvSpPr/>
      </dsp:nvSpPr>
      <dsp:spPr>
        <a:xfrm>
          <a:off x="0" y="1546030"/>
          <a:ext cx="11795974" cy="995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522" tIns="46990" rIns="263144" bIns="46990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smtClean="0"/>
            <a:t>How to </a:t>
          </a:r>
          <a:r>
            <a:rPr lang="en-US" sz="2900" b="1" kern="1200" smtClean="0"/>
            <a:t>limit damage </a:t>
          </a:r>
          <a:r>
            <a:rPr lang="en-US" sz="2900" kern="1200" smtClean="0"/>
            <a:t>while pursuing production</a:t>
          </a:r>
          <a:endParaRPr lang="fr-FR" sz="2900" kern="1200"/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smtClean="0"/>
            <a:t>How to </a:t>
          </a:r>
          <a:r>
            <a:rPr lang="en-US" sz="2900" b="1" kern="1200" smtClean="0"/>
            <a:t>offset net loss </a:t>
          </a:r>
          <a:r>
            <a:rPr lang="en-US" sz="2900" kern="1200" smtClean="0"/>
            <a:t>while preserving resource used</a:t>
          </a:r>
          <a:endParaRPr lang="fr-FR" sz="2900" kern="1200"/>
        </a:p>
      </dsp:txBody>
      <dsp:txXfrm>
        <a:off x="0" y="1546030"/>
        <a:ext cx="11795974" cy="995670"/>
      </dsp:txXfrm>
    </dsp:sp>
    <dsp:sp modelId="{473812AC-3DA7-40B6-B4FF-27F1D3D63FEC}">
      <dsp:nvSpPr>
        <dsp:cNvPr id="0" name=""/>
        <dsp:cNvSpPr/>
      </dsp:nvSpPr>
      <dsp:spPr>
        <a:xfrm>
          <a:off x="0" y="2541700"/>
          <a:ext cx="11795974" cy="14718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smtClean="0"/>
            <a:t>Be high-yielding and sustainable </a:t>
          </a:r>
          <a:endParaRPr lang="fr-FR" sz="3700" kern="1200"/>
        </a:p>
      </dsp:txBody>
      <dsp:txXfrm>
        <a:off x="71850" y="2613550"/>
        <a:ext cx="11652274" cy="1328160"/>
      </dsp:txXfrm>
    </dsp:sp>
    <dsp:sp modelId="{0DC07D04-13D2-434D-8F68-BB37A40F6506}">
      <dsp:nvSpPr>
        <dsp:cNvPr id="0" name=""/>
        <dsp:cNvSpPr/>
      </dsp:nvSpPr>
      <dsp:spPr>
        <a:xfrm>
          <a:off x="0" y="4013560"/>
          <a:ext cx="11795974" cy="1838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522" tIns="46990" rIns="263144" bIns="46990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b="1" kern="1200" dirty="0" smtClean="0"/>
            <a:t>Biodiversity enhance the resilience </a:t>
          </a:r>
          <a:r>
            <a:rPr lang="en-US" sz="2900" kern="1200" dirty="0" smtClean="0"/>
            <a:t>of desirable ecosystem states/services. </a:t>
          </a:r>
          <a:endParaRPr lang="fr-FR" sz="2900" kern="1200" dirty="0"/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smtClean="0"/>
            <a:t>Agroforestry to deliver multiple </a:t>
          </a:r>
          <a:r>
            <a:rPr lang="en-US" sz="2900" b="1" kern="1200" dirty="0" smtClean="0"/>
            <a:t>services—including yield—</a:t>
          </a:r>
          <a:r>
            <a:rPr lang="en-US" sz="2900" kern="1200" dirty="0" smtClean="0"/>
            <a:t>due to the combination of crops, trees and livestock</a:t>
          </a:r>
          <a:endParaRPr lang="fr-FR" sz="2900" kern="1200" dirty="0"/>
        </a:p>
      </dsp:txBody>
      <dsp:txXfrm>
        <a:off x="0" y="4013560"/>
        <a:ext cx="11795974" cy="18381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B9E67-912C-4C23-8E1B-256B0C279BD4}">
      <dsp:nvSpPr>
        <dsp:cNvPr id="0" name=""/>
        <dsp:cNvSpPr/>
      </dsp:nvSpPr>
      <dsp:spPr>
        <a:xfrm>
          <a:off x="0" y="406"/>
          <a:ext cx="7710488" cy="11430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smtClean="0">
              <a:solidFill>
                <a:schemeClr val="tx1"/>
              </a:solidFill>
            </a:rPr>
            <a:t>Land Equivalent Ratio</a:t>
          </a:r>
          <a:r>
            <a:rPr lang="en-US" sz="2400" kern="1200" smtClean="0">
              <a:solidFill>
                <a:schemeClr val="tx1"/>
              </a:solidFill>
            </a:rPr>
            <a:t>: situations where intercropping has to be compared with growing each crop in pure stand.</a:t>
          </a:r>
          <a:endParaRPr lang="fr-FR" sz="2400" kern="1200">
            <a:solidFill>
              <a:schemeClr val="tx1"/>
            </a:solidFill>
          </a:endParaRPr>
        </a:p>
      </dsp:txBody>
      <dsp:txXfrm>
        <a:off x="55797" y="56203"/>
        <a:ext cx="7598894" cy="1031411"/>
      </dsp:txXfrm>
    </dsp:sp>
    <dsp:sp modelId="{E7D975A0-D4D9-4376-B44B-1D508743E119}">
      <dsp:nvSpPr>
        <dsp:cNvPr id="0" name=""/>
        <dsp:cNvSpPr/>
      </dsp:nvSpPr>
      <dsp:spPr>
        <a:xfrm>
          <a:off x="0" y="1157489"/>
          <a:ext cx="7710488" cy="1143005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smtClean="0">
              <a:solidFill>
                <a:schemeClr val="tx1"/>
              </a:solidFill>
            </a:rPr>
            <a:t>Agroforestry</a:t>
          </a:r>
          <a:r>
            <a:rPr lang="en-US" sz="2400" kern="1200" smtClean="0">
              <a:solidFill>
                <a:schemeClr val="tx1"/>
              </a:solidFill>
            </a:rPr>
            <a:t>: As a competitive advantage of growing trees with crops/livestock for livelihood and biodiversity conservation</a:t>
          </a:r>
          <a:endParaRPr lang="fr-FR" sz="2400" kern="1200">
            <a:solidFill>
              <a:schemeClr val="tx1"/>
            </a:solidFill>
          </a:endParaRPr>
        </a:p>
      </dsp:txBody>
      <dsp:txXfrm>
        <a:off x="55797" y="1213286"/>
        <a:ext cx="7598894" cy="1031411"/>
      </dsp:txXfrm>
    </dsp:sp>
    <dsp:sp modelId="{0C2D9D28-E723-4E7F-8964-F1028B486273}">
      <dsp:nvSpPr>
        <dsp:cNvPr id="0" name=""/>
        <dsp:cNvSpPr/>
      </dsp:nvSpPr>
      <dsp:spPr>
        <a:xfrm>
          <a:off x="0" y="2314571"/>
          <a:ext cx="7710488" cy="114300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smtClean="0">
              <a:solidFill>
                <a:schemeClr val="tx1"/>
              </a:solidFill>
            </a:rPr>
            <a:t>Ecosystem management</a:t>
          </a:r>
          <a:r>
            <a:rPr lang="en-US" sz="2400" kern="1200" smtClean="0">
              <a:solidFill>
                <a:schemeClr val="tx1"/>
              </a:solidFill>
            </a:rPr>
            <a:t>: As a way for maintaining ecological integrity</a:t>
          </a:r>
          <a:endParaRPr lang="fr-FR" sz="2400" kern="1200">
            <a:solidFill>
              <a:schemeClr val="tx1"/>
            </a:solidFill>
          </a:endParaRPr>
        </a:p>
      </dsp:txBody>
      <dsp:txXfrm>
        <a:off x="55797" y="2370368"/>
        <a:ext cx="7598894" cy="1031411"/>
      </dsp:txXfrm>
    </dsp:sp>
    <dsp:sp modelId="{3EFDA2AF-58D5-48D4-B1F6-BEF55A94CA57}">
      <dsp:nvSpPr>
        <dsp:cNvPr id="0" name=""/>
        <dsp:cNvSpPr/>
      </dsp:nvSpPr>
      <dsp:spPr>
        <a:xfrm>
          <a:off x="0" y="3471654"/>
          <a:ext cx="7710488" cy="1143005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smtClean="0">
              <a:solidFill>
                <a:schemeClr val="tx1"/>
              </a:solidFill>
            </a:rPr>
            <a:t>Land sharing/Sparing</a:t>
          </a:r>
          <a:r>
            <a:rPr lang="en-US" sz="2400" kern="1200" smtClean="0">
              <a:solidFill>
                <a:schemeClr val="tx1"/>
              </a:solidFill>
            </a:rPr>
            <a:t>: As a way for managing biodiversity and optimize land use</a:t>
          </a:r>
          <a:endParaRPr lang="fr-FR" sz="2400" kern="1200">
            <a:solidFill>
              <a:schemeClr val="tx1"/>
            </a:solidFill>
          </a:endParaRPr>
        </a:p>
      </dsp:txBody>
      <dsp:txXfrm>
        <a:off x="55797" y="3527451"/>
        <a:ext cx="7598894" cy="1031411"/>
      </dsp:txXfrm>
    </dsp:sp>
    <dsp:sp modelId="{27B4FC92-91F0-4C43-A605-1545328E71A5}">
      <dsp:nvSpPr>
        <dsp:cNvPr id="0" name=""/>
        <dsp:cNvSpPr/>
      </dsp:nvSpPr>
      <dsp:spPr>
        <a:xfrm>
          <a:off x="0" y="4628736"/>
          <a:ext cx="7710488" cy="114300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smtClean="0">
              <a:solidFill>
                <a:schemeClr val="tx1"/>
              </a:solidFill>
            </a:rPr>
            <a:t>Landscape management</a:t>
          </a:r>
          <a:r>
            <a:rPr lang="en-US" sz="2400" kern="1200" smtClean="0">
              <a:solidFill>
                <a:schemeClr val="tx1"/>
              </a:solidFill>
            </a:rPr>
            <a:t>: As a way for managing multifunctionality</a:t>
          </a:r>
          <a:endParaRPr lang="fr-FR" sz="2400" kern="1200">
            <a:solidFill>
              <a:schemeClr val="tx1"/>
            </a:solidFill>
          </a:endParaRPr>
        </a:p>
      </dsp:txBody>
      <dsp:txXfrm>
        <a:off x="55797" y="4684533"/>
        <a:ext cx="7598894" cy="10314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09895-0CB8-4AE5-8BED-4AD7C445BC4E}">
      <dsp:nvSpPr>
        <dsp:cNvPr id="0" name=""/>
        <dsp:cNvSpPr/>
      </dsp:nvSpPr>
      <dsp:spPr>
        <a:xfrm>
          <a:off x="2466034" y="1193"/>
          <a:ext cx="1351525" cy="13515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Fruits and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nuts</a:t>
          </a:r>
          <a:endParaRPr lang="en-US" sz="1600" b="1" kern="1200" dirty="0"/>
        </a:p>
      </dsp:txBody>
      <dsp:txXfrm>
        <a:off x="2663960" y="199119"/>
        <a:ext cx="955673" cy="955673"/>
      </dsp:txXfrm>
    </dsp:sp>
    <dsp:sp modelId="{ABDE7F72-AA9A-4B15-8574-9674D497C36C}">
      <dsp:nvSpPr>
        <dsp:cNvPr id="0" name=""/>
        <dsp:cNvSpPr/>
      </dsp:nvSpPr>
      <dsp:spPr>
        <a:xfrm rot="2160000">
          <a:off x="3774716" y="1039049"/>
          <a:ext cx="358742" cy="45613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3784993" y="1098647"/>
        <a:ext cx="251119" cy="273683"/>
      </dsp:txXfrm>
    </dsp:sp>
    <dsp:sp modelId="{4E797B2B-8132-4230-8A15-19F47D0E6BD2}">
      <dsp:nvSpPr>
        <dsp:cNvPr id="0" name=""/>
        <dsp:cNvSpPr/>
      </dsp:nvSpPr>
      <dsp:spPr>
        <a:xfrm>
          <a:off x="4107043" y="1193455"/>
          <a:ext cx="1351525" cy="13515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Fertilizer</a:t>
          </a:r>
          <a:endParaRPr lang="en-US" sz="1600" b="1" kern="1200" dirty="0"/>
        </a:p>
      </dsp:txBody>
      <dsp:txXfrm>
        <a:off x="4304969" y="1391381"/>
        <a:ext cx="955673" cy="955673"/>
      </dsp:txXfrm>
    </dsp:sp>
    <dsp:sp modelId="{A05EF9C3-6741-48AA-A7DF-084D1A518CC6}">
      <dsp:nvSpPr>
        <dsp:cNvPr id="0" name=""/>
        <dsp:cNvSpPr/>
      </dsp:nvSpPr>
      <dsp:spPr>
        <a:xfrm rot="6480000">
          <a:off x="4293167" y="2596052"/>
          <a:ext cx="358742" cy="45613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4363607" y="2636102"/>
        <a:ext cx="251119" cy="273683"/>
      </dsp:txXfrm>
    </dsp:sp>
    <dsp:sp modelId="{23C4214D-E147-4B61-A2AF-47C074D9D2FA}">
      <dsp:nvSpPr>
        <dsp:cNvPr id="0" name=""/>
        <dsp:cNvSpPr/>
      </dsp:nvSpPr>
      <dsp:spPr>
        <a:xfrm>
          <a:off x="3480233" y="3122576"/>
          <a:ext cx="1351525" cy="13515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Medicinal, gums, etc </a:t>
          </a:r>
          <a:endParaRPr lang="en-US" sz="1600" b="1" kern="1200" dirty="0"/>
        </a:p>
      </dsp:txBody>
      <dsp:txXfrm>
        <a:off x="3678159" y="3320502"/>
        <a:ext cx="955673" cy="955673"/>
      </dsp:txXfrm>
    </dsp:sp>
    <dsp:sp modelId="{AC786BB9-19E4-458B-AE24-BDEB190DD679}">
      <dsp:nvSpPr>
        <dsp:cNvPr id="0" name=""/>
        <dsp:cNvSpPr/>
      </dsp:nvSpPr>
      <dsp:spPr>
        <a:xfrm rot="10800000">
          <a:off x="2972579" y="3570269"/>
          <a:ext cx="358742" cy="45613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3080202" y="3661497"/>
        <a:ext cx="251119" cy="273683"/>
      </dsp:txXfrm>
    </dsp:sp>
    <dsp:sp modelId="{64334FAE-CDFB-4232-AA90-269577605DB1}">
      <dsp:nvSpPr>
        <dsp:cNvPr id="0" name=""/>
        <dsp:cNvSpPr/>
      </dsp:nvSpPr>
      <dsp:spPr>
        <a:xfrm>
          <a:off x="1451836" y="3122576"/>
          <a:ext cx="1351525" cy="135152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Timber, fuelwood</a:t>
          </a:r>
          <a:endParaRPr lang="en-US" sz="1600" b="1" kern="1200" dirty="0"/>
        </a:p>
      </dsp:txBody>
      <dsp:txXfrm>
        <a:off x="1649762" y="3320502"/>
        <a:ext cx="955673" cy="955673"/>
      </dsp:txXfrm>
    </dsp:sp>
    <dsp:sp modelId="{4154E009-0455-41D6-A2F2-1AD9C313D450}">
      <dsp:nvSpPr>
        <dsp:cNvPr id="0" name=""/>
        <dsp:cNvSpPr/>
      </dsp:nvSpPr>
      <dsp:spPr>
        <a:xfrm rot="15120000">
          <a:off x="1637960" y="2615364"/>
          <a:ext cx="358742" cy="45613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1708400" y="2757770"/>
        <a:ext cx="251119" cy="273683"/>
      </dsp:txXfrm>
    </dsp:sp>
    <dsp:sp modelId="{F2AC70AE-0B72-4916-83BF-3B7AB21F20D0}">
      <dsp:nvSpPr>
        <dsp:cNvPr id="0" name=""/>
        <dsp:cNvSpPr/>
      </dsp:nvSpPr>
      <dsp:spPr>
        <a:xfrm>
          <a:off x="825026" y="1193455"/>
          <a:ext cx="1351525" cy="135152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Fodder</a:t>
          </a:r>
          <a:endParaRPr lang="en-US" sz="1600" b="1" kern="1200" dirty="0"/>
        </a:p>
      </dsp:txBody>
      <dsp:txXfrm>
        <a:off x="1022952" y="1391381"/>
        <a:ext cx="955673" cy="955673"/>
      </dsp:txXfrm>
    </dsp:sp>
    <dsp:sp modelId="{0E92F52B-4F47-4DE1-A6D6-C161F0F4B34A}">
      <dsp:nvSpPr>
        <dsp:cNvPr id="0" name=""/>
        <dsp:cNvSpPr/>
      </dsp:nvSpPr>
      <dsp:spPr>
        <a:xfrm rot="15024819">
          <a:off x="2294666" y="1172854"/>
          <a:ext cx="318645" cy="43833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2358485" y="1305552"/>
        <a:ext cx="223052" cy="263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7836C-7A19-4E47-8706-D469E6B6743A}">
      <dsp:nvSpPr>
        <dsp:cNvPr id="0" name=""/>
        <dsp:cNvSpPr/>
      </dsp:nvSpPr>
      <dsp:spPr>
        <a:xfrm>
          <a:off x="232929" y="693559"/>
          <a:ext cx="5516729" cy="172397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7708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Maintain species richness/abundance, functionality</a:t>
          </a:r>
          <a:endParaRPr lang="fr-FR" sz="3400" kern="1200" dirty="0"/>
        </a:p>
      </dsp:txBody>
      <dsp:txXfrm>
        <a:off x="232929" y="693559"/>
        <a:ext cx="5516729" cy="1723977"/>
      </dsp:txXfrm>
    </dsp:sp>
    <dsp:sp modelId="{E8B0B4C0-A79E-4EAE-BB85-C10C692FEF2D}">
      <dsp:nvSpPr>
        <dsp:cNvPr id="0" name=""/>
        <dsp:cNvSpPr/>
      </dsp:nvSpPr>
      <dsp:spPr>
        <a:xfrm>
          <a:off x="3066" y="444540"/>
          <a:ext cx="1206784" cy="181017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E2939-90B7-4D2A-B0AA-3C9D434103DA}">
      <dsp:nvSpPr>
        <dsp:cNvPr id="0" name=""/>
        <dsp:cNvSpPr/>
      </dsp:nvSpPr>
      <dsp:spPr>
        <a:xfrm>
          <a:off x="6225736" y="693559"/>
          <a:ext cx="5516729" cy="172397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7708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Maintain fluxes (Water, nutrient recycling, microclimate)</a:t>
          </a:r>
          <a:endParaRPr lang="fr-FR" sz="3400" kern="1200" dirty="0"/>
        </a:p>
      </dsp:txBody>
      <dsp:txXfrm>
        <a:off x="6225736" y="693559"/>
        <a:ext cx="5516729" cy="1723977"/>
      </dsp:txXfrm>
    </dsp:sp>
    <dsp:sp modelId="{EA917EB5-3C29-4360-9017-DBC61951C1AA}">
      <dsp:nvSpPr>
        <dsp:cNvPr id="0" name=""/>
        <dsp:cNvSpPr/>
      </dsp:nvSpPr>
      <dsp:spPr>
        <a:xfrm>
          <a:off x="5995872" y="444540"/>
          <a:ext cx="1206784" cy="181017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914D1-A7C5-4FE0-B5A5-373BA1CE0358}">
      <dsp:nvSpPr>
        <dsp:cNvPr id="0" name=""/>
        <dsp:cNvSpPr/>
      </dsp:nvSpPr>
      <dsp:spPr>
        <a:xfrm>
          <a:off x="3229333" y="2863856"/>
          <a:ext cx="5516729" cy="172397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7708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Prevent/control threats (fire, Erosion, pests)</a:t>
          </a:r>
          <a:endParaRPr lang="fr-FR" sz="3400" kern="1200" dirty="0"/>
        </a:p>
      </dsp:txBody>
      <dsp:txXfrm>
        <a:off x="3229333" y="2863856"/>
        <a:ext cx="5516729" cy="1723977"/>
      </dsp:txXfrm>
    </dsp:sp>
    <dsp:sp modelId="{AC6EE608-DF44-4E64-BFF1-49D5FFAE6F96}">
      <dsp:nvSpPr>
        <dsp:cNvPr id="0" name=""/>
        <dsp:cNvSpPr/>
      </dsp:nvSpPr>
      <dsp:spPr>
        <a:xfrm>
          <a:off x="2999469" y="2614837"/>
          <a:ext cx="1206784" cy="181017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6D9B6-A187-4541-8456-CB1E0385EB80}">
      <dsp:nvSpPr>
        <dsp:cNvPr id="0" name=""/>
        <dsp:cNvSpPr/>
      </dsp:nvSpPr>
      <dsp:spPr>
        <a:xfrm>
          <a:off x="2410211" y="0"/>
          <a:ext cx="2410211" cy="1950861"/>
        </a:xfrm>
        <a:prstGeom prst="trapezoid">
          <a:avLst>
            <a:gd name="adj" fmla="val 6177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Aims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Resilience;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Food Security</a:t>
          </a:r>
          <a:endParaRPr lang="fr-FR" sz="2000" kern="1200" dirty="0"/>
        </a:p>
      </dsp:txBody>
      <dsp:txXfrm>
        <a:off x="2410211" y="0"/>
        <a:ext cx="2410211" cy="1950861"/>
      </dsp:txXfrm>
    </dsp:sp>
    <dsp:sp modelId="{25C43508-2A6C-4023-88FA-E431E5F548EF}">
      <dsp:nvSpPr>
        <dsp:cNvPr id="0" name=""/>
        <dsp:cNvSpPr/>
      </dsp:nvSpPr>
      <dsp:spPr>
        <a:xfrm>
          <a:off x="1205105" y="1940463"/>
          <a:ext cx="4820422" cy="1950861"/>
        </a:xfrm>
        <a:prstGeom prst="trapezoid">
          <a:avLst>
            <a:gd name="adj" fmla="val 6177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Implementation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Adaptive management; Negotiated changes; Skills;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Multiple stakeholders;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Participatory</a:t>
          </a:r>
          <a:endParaRPr lang="fr-FR" sz="2000" kern="1200" dirty="0"/>
        </a:p>
      </dsp:txBody>
      <dsp:txXfrm>
        <a:off x="2048679" y="1940463"/>
        <a:ext cx="3133274" cy="1950861"/>
      </dsp:txXfrm>
    </dsp:sp>
    <dsp:sp modelId="{CD2A0F74-31BA-440D-89B0-7F5212FD2FA8}">
      <dsp:nvSpPr>
        <dsp:cNvPr id="0" name=""/>
        <dsp:cNvSpPr/>
      </dsp:nvSpPr>
      <dsp:spPr>
        <a:xfrm>
          <a:off x="0" y="3901722"/>
          <a:ext cx="7230633" cy="1950861"/>
        </a:xfrm>
        <a:prstGeom prst="trapezoid">
          <a:avLst>
            <a:gd name="adj" fmla="val 6177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Pre-requisites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Common concern;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Common entry point</a:t>
          </a:r>
          <a:endParaRPr lang="fr-FR" sz="2000" kern="1200" dirty="0"/>
        </a:p>
      </dsp:txBody>
      <dsp:txXfrm>
        <a:off x="1265360" y="3901722"/>
        <a:ext cx="4699911" cy="1950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23A34-DC27-4229-B9DF-3526F0BFA865}" type="datetimeFigureOut">
              <a:rPr lang="fr-FR" smtClean="0"/>
              <a:t>05/11/2015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ED9F9-20C0-4CF6-B180-34EABDA0CC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25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4E47E8-CA22-4C76-9802-68E97D3DAF2C}" type="slidenum">
              <a:rPr lang="fr-FR" altLang="fr-FR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6088" y="706438"/>
            <a:ext cx="6024562" cy="3389312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78325"/>
            <a:ext cx="4973637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188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07C665-72A7-4511-A4A8-A95CAB9BE48C}" type="slidenum">
              <a:rPr lang="fr-FR" altLang="fr-FR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388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Secondly</a:t>
            </a:r>
            <a:r>
              <a:rPr lang="fr-FR" dirty="0" smtClean="0"/>
              <a:t>,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clear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define</a:t>
            </a:r>
            <a:r>
              <a:rPr lang="fr-FR" dirty="0" smtClean="0"/>
              <a:t> conditions 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agroforstry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support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trade-offs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mitigation and adaptation and </a:t>
            </a:r>
            <a:r>
              <a:rPr lang="fr-FR" baseline="0" dirty="0" err="1" smtClean="0"/>
              <a:t>try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identify</a:t>
            </a:r>
            <a:r>
              <a:rPr lang="fr-FR" baseline="0" dirty="0" smtClean="0"/>
              <a:t> new </a:t>
            </a:r>
            <a:r>
              <a:rPr lang="fr-FR" baseline="0" dirty="0" err="1" smtClean="0"/>
              <a:t>frontier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safety</a:t>
            </a:r>
            <a:r>
              <a:rPr lang="fr-FR" baseline="0" dirty="0" smtClean="0"/>
              <a:t> nets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beneficial</a:t>
            </a:r>
            <a:r>
              <a:rPr lang="fr-FR" baseline="0" dirty="0" smtClean="0"/>
              <a:t> to local </a:t>
            </a:r>
            <a:r>
              <a:rPr lang="fr-FR" baseline="0" dirty="0" err="1" smtClean="0"/>
              <a:t>vulnerable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communities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B3513-A807-4C70-9BAB-A319894B4D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1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7EE6-622C-4284-B033-0B5DA862ED13}" type="datetimeFigureOut">
              <a:rPr lang="fr-FR" smtClean="0"/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EFB5-9C00-4C97-B892-3D37AE57A0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57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7EE6-622C-4284-B033-0B5DA862ED13}" type="datetimeFigureOut">
              <a:rPr lang="fr-FR" smtClean="0"/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EFB5-9C00-4C97-B892-3D37AE57A0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97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7EE6-622C-4284-B033-0B5DA862ED13}" type="datetimeFigureOut">
              <a:rPr lang="fr-FR" smtClean="0"/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EFB5-9C00-4C97-B892-3D37AE57A0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7EE6-622C-4284-B033-0B5DA862ED13}" type="datetimeFigureOut">
              <a:rPr lang="fr-FR" smtClean="0"/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EFB5-9C00-4C97-B892-3D37AE57A0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65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7EE6-622C-4284-B033-0B5DA862ED13}" type="datetimeFigureOut">
              <a:rPr lang="fr-FR" smtClean="0"/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EFB5-9C00-4C97-B892-3D37AE57A0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96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7EE6-622C-4284-B033-0B5DA862ED13}" type="datetimeFigureOut">
              <a:rPr lang="fr-FR" smtClean="0"/>
              <a:t>05/11/2015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EFB5-9C00-4C97-B892-3D37AE57A0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11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7EE6-622C-4284-B033-0B5DA862ED13}" type="datetimeFigureOut">
              <a:rPr lang="fr-FR" smtClean="0"/>
              <a:t>05/11/2015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EFB5-9C00-4C97-B892-3D37AE57A0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82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7EE6-622C-4284-B033-0B5DA862ED13}" type="datetimeFigureOut">
              <a:rPr lang="fr-FR" smtClean="0"/>
              <a:t>05/11/2015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EFB5-9C00-4C97-B892-3D37AE57A0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236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7EE6-622C-4284-B033-0B5DA862ED13}" type="datetimeFigureOut">
              <a:rPr lang="fr-FR" smtClean="0"/>
              <a:t>05/11/2015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EFB5-9C00-4C97-B892-3D37AE57A0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444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7EE6-622C-4284-B033-0B5DA862ED13}" type="datetimeFigureOut">
              <a:rPr lang="fr-FR" smtClean="0"/>
              <a:t>05/11/2015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EFB5-9C00-4C97-B892-3D37AE57A0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581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7EE6-622C-4284-B033-0B5DA862ED13}" type="datetimeFigureOut">
              <a:rPr lang="fr-FR" smtClean="0"/>
              <a:t>05/11/2015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EFB5-9C00-4C97-B892-3D37AE57A0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968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C7EE6-622C-4284-B033-0B5DA862ED13}" type="datetimeFigureOut">
              <a:rPr lang="fr-FR" smtClean="0"/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2EFB5-9C00-4C97-B892-3D37AE57A0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84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8.emf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25.jpeg"/><Relationship Id="rId5" Type="http://schemas.openxmlformats.org/officeDocument/2006/relationships/diagramColors" Target="../diagrams/colors7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8.png"/><Relationship Id="rId18" Type="http://schemas.openxmlformats.org/officeDocument/2006/relationships/oleObject" Target="../embeddings/oleObject4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.bin"/><Relationship Id="rId20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11" Type="http://schemas.openxmlformats.org/officeDocument/2006/relationships/image" Target="../media/image37.jpeg"/><Relationship Id="rId5" Type="http://schemas.openxmlformats.org/officeDocument/2006/relationships/image" Target="../media/image33.jpeg"/><Relationship Id="rId15" Type="http://schemas.openxmlformats.org/officeDocument/2006/relationships/image" Target="../media/image39.png"/><Relationship Id="rId10" Type="http://schemas.openxmlformats.org/officeDocument/2006/relationships/image" Target="../media/image36.jpeg"/><Relationship Id="rId19" Type="http://schemas.openxmlformats.org/officeDocument/2006/relationships/image" Target="../media/image30.png"/><Relationship Id="rId4" Type="http://schemas.openxmlformats.org/officeDocument/2006/relationships/image" Target="../media/image32.jpeg"/><Relationship Id="rId9" Type="http://schemas.openxmlformats.org/officeDocument/2006/relationships/image" Target="../media/image27.png"/><Relationship Id="rId14" Type="http://schemas.openxmlformats.org/officeDocument/2006/relationships/image" Target="../media/image38.jpeg"/><Relationship Id="rId22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0.e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c.mbow@cigar.org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5818" b="17183"/>
          <a:stretch/>
        </p:blipFill>
        <p:spPr>
          <a:xfrm>
            <a:off x="1635465" y="4269047"/>
            <a:ext cx="2361942" cy="1781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5669" y="1130373"/>
            <a:ext cx="9144000" cy="311894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Agroforestry </a:t>
            </a:r>
            <a:r>
              <a:rPr lang="en-US" b="1" dirty="0" smtClean="0"/>
              <a:t>contributions to </a:t>
            </a:r>
            <a:r>
              <a:rPr lang="en-US" b="1" dirty="0"/>
              <a:t>Reconciling Biodiversity </a:t>
            </a:r>
            <a:r>
              <a:rPr lang="en-US" b="1" dirty="0" smtClean="0"/>
              <a:t>and resource uses in </a:t>
            </a:r>
            <a:r>
              <a:rPr lang="en-US" b="1" dirty="0"/>
              <a:t>Africa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8923" y="3827755"/>
            <a:ext cx="3762452" cy="545455"/>
          </a:xfrm>
        </p:spPr>
        <p:txBody>
          <a:bodyPr>
            <a:normAutofit/>
          </a:bodyPr>
          <a:lstStyle/>
          <a:p>
            <a:r>
              <a:rPr lang="en-US" sz="2800" b="1" i="1" dirty="0" smtClean="0"/>
              <a:t>Cheikh Mbow, ICRAF</a:t>
            </a:r>
            <a:endParaRPr lang="fr-FR" sz="2800" b="1" i="1" dirty="0"/>
          </a:p>
        </p:txBody>
      </p:sp>
      <p:pic>
        <p:nvPicPr>
          <p:cNvPr id="5" name="Picture 226" descr="Jackfrucht"/>
          <p:cNvPicPr>
            <a:picLocks noChangeAspect="1" noChangeArrowheads="1"/>
          </p:cNvPicPr>
          <p:nvPr/>
        </p:nvPicPr>
        <p:blipFill>
          <a:blip r:embed="rId3" cstate="print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" y="5023618"/>
            <a:ext cx="1705919" cy="1820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9"/>
          <a:stretch/>
        </p:blipFill>
        <p:spPr bwMode="auto">
          <a:xfrm>
            <a:off x="7717518" y="5023618"/>
            <a:ext cx="1850741" cy="18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IMG_41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69" y="3488063"/>
            <a:ext cx="2394506" cy="335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IMG_18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6"/>
          <a:stretch>
            <a:fillRect/>
          </a:stretch>
        </p:blipFill>
        <p:spPr bwMode="auto">
          <a:xfrm>
            <a:off x="5805380" y="4269047"/>
            <a:ext cx="1820435" cy="180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RIMG0007Pea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83" y="5126466"/>
            <a:ext cx="1883649" cy="18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" y="3201244"/>
            <a:ext cx="1345857" cy="1492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2766" y="924251"/>
            <a:ext cx="1713930" cy="14839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53453" y="49691"/>
            <a:ext cx="58432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i="1" dirty="0">
                <a:solidFill>
                  <a:srgbClr val="005393"/>
                </a:solidFill>
                <a:latin typeface="TT18Ct00"/>
              </a:rPr>
              <a:t>PECS 2015 </a:t>
            </a:r>
            <a:r>
              <a:rPr lang="en-US" b="1" i="1" dirty="0" smtClean="0">
                <a:solidFill>
                  <a:srgbClr val="005393"/>
                </a:solidFill>
                <a:latin typeface="TT18Ct00"/>
              </a:rPr>
              <a:t>CONFERENCE</a:t>
            </a:r>
          </a:p>
          <a:p>
            <a:pPr algn="r"/>
            <a:r>
              <a:rPr lang="en-US" b="1" i="1" dirty="0" smtClean="0">
                <a:solidFill>
                  <a:srgbClr val="005393"/>
                </a:solidFill>
                <a:latin typeface="TT18Ct00"/>
              </a:rPr>
              <a:t>Social-ecological </a:t>
            </a:r>
            <a:r>
              <a:rPr lang="en-US" b="1" i="1" dirty="0">
                <a:solidFill>
                  <a:srgbClr val="005393"/>
                </a:solidFill>
                <a:latin typeface="TT18Ct00"/>
              </a:rPr>
              <a:t>dynamics in the Anthropocene</a:t>
            </a:r>
          </a:p>
          <a:p>
            <a:pPr algn="r"/>
            <a:r>
              <a:rPr lang="fr-FR" b="1" i="1" dirty="0" smtClean="0">
                <a:solidFill>
                  <a:srgbClr val="005393"/>
                </a:solidFill>
                <a:latin typeface="TTB7t00"/>
              </a:rPr>
              <a:t>5 </a:t>
            </a:r>
            <a:r>
              <a:rPr lang="fr-FR" b="1" i="1" dirty="0" err="1">
                <a:solidFill>
                  <a:srgbClr val="005393"/>
                </a:solidFill>
                <a:latin typeface="TTB7t00"/>
              </a:rPr>
              <a:t>November</a:t>
            </a:r>
            <a:r>
              <a:rPr lang="fr-FR" b="1" i="1" dirty="0">
                <a:solidFill>
                  <a:srgbClr val="005393"/>
                </a:solidFill>
                <a:latin typeface="TTB7t00"/>
              </a:rPr>
              <a:t> </a:t>
            </a:r>
            <a:r>
              <a:rPr lang="fr-FR" b="1" i="1" dirty="0" smtClean="0">
                <a:solidFill>
                  <a:srgbClr val="005393"/>
                </a:solidFill>
                <a:latin typeface="TTB7t00"/>
              </a:rPr>
              <a:t>2015, South </a:t>
            </a:r>
            <a:r>
              <a:rPr lang="fr-FR" b="1" i="1" dirty="0" err="1" smtClean="0">
                <a:solidFill>
                  <a:srgbClr val="005393"/>
                </a:solidFill>
                <a:latin typeface="TTB7t00"/>
              </a:rPr>
              <a:t>Africa</a:t>
            </a:r>
            <a:endParaRPr lang="fr-FR" b="1" i="1" dirty="0">
              <a:solidFill>
                <a:srgbClr val="005393"/>
              </a:solidFill>
              <a:latin typeface="TTB7t00"/>
            </a:endParaRPr>
          </a:p>
        </p:txBody>
      </p:sp>
    </p:spTree>
    <p:extLst>
      <p:ext uri="{BB962C8B-B14F-4D97-AF65-F5344CB8AC3E}">
        <p14:creationId xmlns:p14="http://schemas.microsoft.com/office/powerpoint/2010/main" val="49606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53130"/>
            <a:ext cx="5278285" cy="322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-8687" y="6273225"/>
            <a:ext cx="5286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Mbow et al., 2012, GLP Report series (REDD= challenges and prospects for Africa)</a:t>
            </a:r>
            <a:endParaRPr lang="fr-FR" sz="1600" b="1" i="1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92097" y="2468355"/>
            <a:ext cx="4439229" cy="58477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Non “Forest” Ecosystems</a:t>
            </a:r>
            <a:endParaRPr lang="en-US" sz="32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34084" y="996092"/>
            <a:ext cx="6675305" cy="49657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Image 15" descr="D:\Photos dernière mission\IMG_25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896" y="10161"/>
            <a:ext cx="3360297" cy="246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823183" y="10161"/>
            <a:ext cx="8586774" cy="58477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The potential for expanding agroforestry in Africa</a:t>
            </a:r>
            <a:endParaRPr lang="en-US" sz="31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26640" y="6034650"/>
            <a:ext cx="1693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 i="1"/>
            </a:lvl1pPr>
          </a:lstStyle>
          <a:p>
            <a:r>
              <a:rPr lang="en-US" b="1" dirty="0"/>
              <a:t>Brink et al 2009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5400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3336"/>
            <a:ext cx="10515600" cy="1214170"/>
          </a:xfrm>
        </p:spPr>
        <p:txBody>
          <a:bodyPr/>
          <a:lstStyle/>
          <a:p>
            <a:r>
              <a:rPr lang="en-US" b="1" dirty="0" smtClean="0"/>
              <a:t>Agricultural systems with trees</a:t>
            </a:r>
            <a:endParaRPr lang="fr-FR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0187" y="850217"/>
          <a:ext cx="11814286" cy="5748528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576877"/>
                <a:gridCol w="4150254"/>
                <a:gridCol w="5087155"/>
              </a:tblGrid>
              <a:tr h="1740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Typology of AF</a:t>
                      </a:r>
                      <a:endParaRPr lang="fr-F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Key elements </a:t>
                      </a:r>
                      <a:endParaRPr lang="fr-FR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Examples AF practices </a:t>
                      </a:r>
                      <a:endParaRPr lang="fr-F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</a:tr>
              <a:tr h="5221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Ecological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Geographical location (AF system adaptability to particular ecologies)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Lowland humid or sub-humid tropics AF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</a:tr>
              <a:tr h="5221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Physiognomy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Parkland, Mosaic</a:t>
                      </a:r>
                      <a:endParaRPr lang="fr-FR" sz="20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Multistoried </a:t>
                      </a:r>
                      <a:r>
                        <a:rPr lang="en-US" sz="2000" dirty="0" err="1">
                          <a:effectLst/>
                        </a:rPr>
                        <a:t>homegarden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Faidherbia, Shea butter parks in West Africa</a:t>
                      </a:r>
                      <a:endParaRPr lang="fr-FR" sz="2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Long term fallows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</a:tr>
              <a:tr h="6962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Compositional / structural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Simultaneous or sequential combination of Trees, crop, animal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Trees in pasture and rangelands (silvopastoral) and agriculture (agrosilvopastoral)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</a:tr>
              <a:tr h="8702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Practices (systems)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Management systems, livelihood 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Hedgerows, long term fallows, alley cropping, improved fallow, alley cropping, multilayer tree cropping, woodlots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</a:tr>
              <a:tr h="8702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Functional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Erosion control, soil fertility 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Wind breaks, shelterbelts, erosion control/soil conservation, scattered nitrogen fixing trees, boundary planting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</a:tr>
              <a:tr h="6962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Socioeconomic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Scale of production and level of technology, input and management</a:t>
                      </a:r>
                      <a:endParaRPr lang="fr-FR" sz="20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(Commercial, subsistence AF)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Low input, high input agroforestry 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99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012806" y="1860555"/>
          <a:ext cx="6283595" cy="4475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0291" name="Title 5"/>
          <p:cNvSpPr txBox="1">
            <a:spLocks/>
          </p:cNvSpPr>
          <p:nvPr/>
        </p:nvSpPr>
        <p:spPr bwMode="auto">
          <a:xfrm>
            <a:off x="1905000" y="152400"/>
            <a:ext cx="853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4400">
                <a:solidFill>
                  <a:srgbClr val="E46C0A"/>
                </a:solidFill>
              </a:rPr>
              <a:t>Agroforestry Products</a:t>
            </a:r>
          </a:p>
        </p:txBody>
      </p:sp>
      <p:pic>
        <p:nvPicPr>
          <p:cNvPr id="14029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592264"/>
            <a:ext cx="1571625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3" name="Footer Placeholder 7"/>
          <p:cNvSpPr txBox="1">
            <a:spLocks/>
          </p:cNvSpPr>
          <p:nvPr/>
        </p:nvSpPr>
        <p:spPr bwMode="auto">
          <a:xfrm>
            <a:off x="3941763" y="2832100"/>
            <a:ext cx="13509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64" tIns="47882" rIns="95764" bIns="47882" anchor="ctr"/>
          <a:lstStyle>
            <a:lvl1pPr defTabSz="4778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778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778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778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778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>
                <a:solidFill>
                  <a:srgbClr val="898989"/>
                </a:solidFill>
              </a:rPr>
              <a:t>Allanblackia</a:t>
            </a:r>
          </a:p>
        </p:txBody>
      </p:sp>
      <p:sp>
        <p:nvSpPr>
          <p:cNvPr id="140294" name="Footer Placeholder 7"/>
          <p:cNvSpPr txBox="1">
            <a:spLocks/>
          </p:cNvSpPr>
          <p:nvPr/>
        </p:nvSpPr>
        <p:spPr bwMode="auto">
          <a:xfrm>
            <a:off x="8891588" y="6024563"/>
            <a:ext cx="13509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64" tIns="47882" rIns="95764" bIns="47882" anchor="ctr"/>
          <a:lstStyle>
            <a:lvl1pPr defTabSz="4778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778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778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778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778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>
                <a:solidFill>
                  <a:srgbClr val="898989"/>
                </a:solidFill>
              </a:rPr>
              <a:t>Prunus africana</a:t>
            </a:r>
          </a:p>
        </p:txBody>
      </p:sp>
      <p:pic>
        <p:nvPicPr>
          <p:cNvPr id="14029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6" y="3055939"/>
            <a:ext cx="15716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6" name="Footer Placeholder 7"/>
          <p:cNvSpPr txBox="1">
            <a:spLocks/>
          </p:cNvSpPr>
          <p:nvPr/>
        </p:nvSpPr>
        <p:spPr bwMode="auto">
          <a:xfrm>
            <a:off x="1662113" y="4278313"/>
            <a:ext cx="13509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64" tIns="47882" rIns="95764" bIns="47882" anchor="ctr"/>
          <a:lstStyle>
            <a:lvl1pPr defTabSz="4778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778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778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778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778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>
                <a:solidFill>
                  <a:srgbClr val="898989"/>
                </a:solidFill>
              </a:rPr>
              <a:t>Calliandra</a:t>
            </a:r>
          </a:p>
        </p:txBody>
      </p:sp>
      <p:pic>
        <p:nvPicPr>
          <p:cNvPr id="14029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4991100"/>
            <a:ext cx="15430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8" name="Footer Placeholder 7"/>
          <p:cNvSpPr txBox="1">
            <a:spLocks/>
          </p:cNvSpPr>
          <p:nvPr/>
        </p:nvSpPr>
        <p:spPr bwMode="auto">
          <a:xfrm>
            <a:off x="2154238" y="6245225"/>
            <a:ext cx="13509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64" tIns="47882" rIns="95764" bIns="47882" anchor="ctr"/>
          <a:lstStyle>
            <a:lvl1pPr defTabSz="4778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778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778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778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778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>
                <a:solidFill>
                  <a:srgbClr val="898989"/>
                </a:solidFill>
              </a:rPr>
              <a:t>Tectona grandis</a:t>
            </a:r>
          </a:p>
        </p:txBody>
      </p:sp>
      <p:pic>
        <p:nvPicPr>
          <p:cNvPr id="140299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068" y="3143251"/>
            <a:ext cx="1490663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Footer Placeholder 7"/>
          <p:cNvSpPr txBox="1">
            <a:spLocks/>
          </p:cNvSpPr>
          <p:nvPr/>
        </p:nvSpPr>
        <p:spPr bwMode="auto">
          <a:xfrm>
            <a:off x="9750426" y="4291012"/>
            <a:ext cx="152717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64" tIns="47882" rIns="95764" bIns="47882" anchor="ctr"/>
          <a:lstStyle>
            <a:lvl1pPr defTabSz="4778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778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778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778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778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>
                <a:solidFill>
                  <a:srgbClr val="898989"/>
                </a:solidFill>
              </a:rPr>
              <a:t>Faidherbia</a:t>
            </a:r>
            <a:r>
              <a:rPr lang="en-US" altLang="fr-FR" sz="1300" i="1" dirty="0">
                <a:solidFill>
                  <a:srgbClr val="898989"/>
                </a:solidFill>
              </a:rPr>
              <a:t> </a:t>
            </a:r>
            <a:r>
              <a:rPr lang="en-US" altLang="fr-FR" sz="1300" i="1" dirty="0" err="1">
                <a:solidFill>
                  <a:srgbClr val="898989"/>
                </a:solidFill>
              </a:rPr>
              <a:t>albida</a:t>
            </a:r>
            <a:r>
              <a:rPr lang="en-US" altLang="fr-FR" sz="1300" i="1" dirty="0">
                <a:solidFill>
                  <a:srgbClr val="898989"/>
                </a:solidFill>
              </a:rPr>
              <a:t> 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6689725" y="2049464"/>
            <a:ext cx="1252538" cy="346075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dirty="0">
                <a:solidFill>
                  <a:sysClr val="windowText" lastClr="000000"/>
                </a:solidFill>
              </a:rPr>
              <a:t>Nutrition and health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8250238" y="3143251"/>
            <a:ext cx="925512" cy="1338263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dirty="0">
                <a:solidFill>
                  <a:sysClr val="windowText" lastClr="000000"/>
                </a:solidFill>
              </a:rPr>
              <a:t>Soil health &amp; food security</a:t>
            </a:r>
          </a:p>
        </p:txBody>
      </p:sp>
      <p:sp>
        <p:nvSpPr>
          <p:cNvPr id="17" name="Line Callout 1 16"/>
          <p:cNvSpPr/>
          <p:nvPr/>
        </p:nvSpPr>
        <p:spPr>
          <a:xfrm>
            <a:off x="7546976" y="5429251"/>
            <a:ext cx="1482725" cy="346075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dirty="0">
                <a:solidFill>
                  <a:sysClr val="windowText" lastClr="000000"/>
                </a:solidFill>
              </a:rPr>
              <a:t>Combating diseases, industrial products</a:t>
            </a:r>
          </a:p>
        </p:txBody>
      </p:sp>
      <p:sp>
        <p:nvSpPr>
          <p:cNvPr id="18" name="Line Callout 1 17"/>
          <p:cNvSpPr/>
          <p:nvPr/>
        </p:nvSpPr>
        <p:spPr>
          <a:xfrm>
            <a:off x="3687763" y="5429251"/>
            <a:ext cx="857250" cy="595313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dirty="0">
                <a:solidFill>
                  <a:sysClr val="windowText" lastClr="000000"/>
                </a:solidFill>
              </a:rPr>
              <a:t>Shade, energy</a:t>
            </a:r>
          </a:p>
        </p:txBody>
      </p:sp>
      <p:sp>
        <p:nvSpPr>
          <p:cNvPr id="19" name="Line Callout 1 18"/>
          <p:cNvSpPr/>
          <p:nvPr/>
        </p:nvSpPr>
        <p:spPr>
          <a:xfrm>
            <a:off x="2974975" y="3467101"/>
            <a:ext cx="1252538" cy="346075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dirty="0">
                <a:solidFill>
                  <a:sysClr val="windowText" lastClr="000000"/>
                </a:solidFill>
              </a:rPr>
              <a:t>Livestock</a:t>
            </a:r>
          </a:p>
        </p:txBody>
      </p:sp>
      <p:pic>
        <p:nvPicPr>
          <p:cNvPr id="140306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589" y="4857751"/>
            <a:ext cx="1622425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7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6" y="1639888"/>
            <a:ext cx="148431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8" name="Footer Placeholder 7"/>
          <p:cNvSpPr txBox="1">
            <a:spLocks/>
          </p:cNvSpPr>
          <p:nvPr/>
        </p:nvSpPr>
        <p:spPr bwMode="auto">
          <a:xfrm>
            <a:off x="7908926" y="2832100"/>
            <a:ext cx="1350963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64" tIns="47882" rIns="95764" bIns="47882" anchor="ctr"/>
          <a:lstStyle>
            <a:lvl1pPr defTabSz="4778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778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778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778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778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778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>
                <a:solidFill>
                  <a:srgbClr val="898989"/>
                </a:solidFill>
              </a:rPr>
              <a:t>Varieties of fruits</a:t>
            </a:r>
          </a:p>
        </p:txBody>
      </p:sp>
      <p:sp>
        <p:nvSpPr>
          <p:cNvPr id="23" name="Oval 22"/>
          <p:cNvSpPr/>
          <p:nvPr/>
        </p:nvSpPr>
        <p:spPr>
          <a:xfrm>
            <a:off x="5292726" y="3438525"/>
            <a:ext cx="1717675" cy="163353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Income, </a:t>
            </a:r>
          </a:p>
          <a:p>
            <a:pPr algn="ctr" defTabSz="457200">
              <a:defRPr/>
            </a:pPr>
            <a:r>
              <a:rPr lang="en-U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Livelihood, Environmental Services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237288" y="3143251"/>
            <a:ext cx="0" cy="295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010401" y="3922713"/>
            <a:ext cx="161925" cy="301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689725" y="4857751"/>
            <a:ext cx="203200" cy="214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462589" y="4857751"/>
            <a:ext cx="249237" cy="214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292726" y="3811589"/>
            <a:ext cx="169863" cy="111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6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1s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2971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3" descr="DE fruits"/>
          <p:cNvPicPr>
            <a:picLocks noChangeAspect="1" noChangeArrowheads="1"/>
          </p:cNvPicPr>
          <p:nvPr/>
        </p:nvPicPr>
        <p:blipFill>
          <a:blip r:embed="rId5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r="17722"/>
          <a:stretch>
            <a:fillRect/>
          </a:stretch>
        </p:blipFill>
        <p:spPr bwMode="auto">
          <a:xfrm>
            <a:off x="1703388" y="2781300"/>
            <a:ext cx="2057400" cy="2514600"/>
          </a:xfrm>
          <a:prstGeom prst="rect">
            <a:avLst/>
          </a:prstGeom>
          <a:noFill/>
          <a:ln w="38100">
            <a:solidFill>
              <a:srgbClr val="3D683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6" name="Picture 4" descr="DCP009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3810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317" name="Group 5"/>
          <p:cNvGrpSpPr>
            <a:grpSpLocks/>
          </p:cNvGrpSpPr>
          <p:nvPr/>
        </p:nvGrpSpPr>
        <p:grpSpPr bwMode="auto">
          <a:xfrm>
            <a:off x="3733800" y="2590801"/>
            <a:ext cx="6781800" cy="4067175"/>
            <a:chOff x="113" y="572"/>
            <a:chExt cx="5556" cy="3641"/>
          </a:xfrm>
        </p:grpSpPr>
        <p:pic>
          <p:nvPicPr>
            <p:cNvPr id="141319" name="Picture 6" descr="IMG0050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" y="572"/>
              <a:ext cx="969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1320" name="Object 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13" y="572"/>
            <a:ext cx="1361" cy="1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7" name="MSImager" r:id="rId8" imgW="3165342" imgH="4383491" progId="MSImager.1">
                    <p:embed/>
                  </p:oleObj>
                </mc:Choice>
                <mc:Fallback>
                  <p:oleObj name="MSImager" r:id="rId8" imgW="3165342" imgH="4383491" progId="MSImager.1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" y="572"/>
                          <a:ext cx="1361" cy="19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1321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572"/>
              <a:ext cx="1724" cy="1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2" name="Picture 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2614"/>
              <a:ext cx="1452" cy="1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1323" name="Object 10"/>
            <p:cNvGraphicFramePr>
              <a:graphicFrameLocks noChangeAspect="1"/>
            </p:cNvGraphicFramePr>
            <p:nvPr/>
          </p:nvGraphicFramePr>
          <p:xfrm>
            <a:off x="2880" y="2024"/>
            <a:ext cx="1361" cy="9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8" name="Photo Editor Photo" r:id="rId12" imgW="16238095" imgH="11704762" progId="MSPhotoEd.3">
                    <p:embed/>
                  </p:oleObj>
                </mc:Choice>
                <mc:Fallback>
                  <p:oleObj name="Photo Editor Photo" r:id="rId12" imgW="16238095" imgH="117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024"/>
                          <a:ext cx="1361" cy="9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1324" name="Picture 1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3113"/>
              <a:ext cx="1095" cy="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5" name="Picture 12" descr="lady safou vendor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614"/>
              <a:ext cx="1183" cy="1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1326" name="Object 13"/>
            <p:cNvGraphicFramePr>
              <a:graphicFrameLocks noChangeAspect="1"/>
            </p:cNvGraphicFramePr>
            <p:nvPr/>
          </p:nvGraphicFramePr>
          <p:xfrm>
            <a:off x="2880" y="3170"/>
            <a:ext cx="1592" cy="9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9" name="Photo Editor Photo" r:id="rId16" imgW="6638095" imgH="4161905" progId="MSPhotoEd.3">
                    <p:embed/>
                  </p:oleObj>
                </mc:Choice>
                <mc:Fallback>
                  <p:oleObj name="Photo Editor Photo" r:id="rId16" imgW="6638095" imgH="4161905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3170"/>
                          <a:ext cx="1592" cy="9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27" name="Object 14"/>
            <p:cNvGraphicFramePr>
              <a:graphicFrameLocks noChangeAspect="1"/>
            </p:cNvGraphicFramePr>
            <p:nvPr/>
          </p:nvGraphicFramePr>
          <p:xfrm>
            <a:off x="4332" y="2069"/>
            <a:ext cx="1337" cy="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0" name="Photo Editor Photo" r:id="rId18" imgW="6257143" imgH="4191585" progId="MSPhotoEd.3">
                    <p:embed/>
                  </p:oleObj>
                </mc:Choice>
                <mc:Fallback>
                  <p:oleObj name="Photo Editor Photo" r:id="rId18" imgW="6257143" imgH="4191585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32" y="2069"/>
                          <a:ext cx="1337" cy="8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28" name="Object 15"/>
            <p:cNvGraphicFramePr>
              <a:graphicFrameLocks noChangeAspect="1"/>
            </p:cNvGraphicFramePr>
            <p:nvPr/>
          </p:nvGraphicFramePr>
          <p:xfrm>
            <a:off x="1551" y="572"/>
            <a:ext cx="1283" cy="1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1" name="Photo Editor Photo" r:id="rId20" imgW="4258269" imgH="6477904" progId="MSPhotoEd.3">
                    <p:embed/>
                  </p:oleObj>
                </mc:Choice>
                <mc:Fallback>
                  <p:oleObj name="Photo Editor Photo" r:id="rId20" imgW="4258269" imgH="647790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1" y="572"/>
                          <a:ext cx="1283" cy="19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1318" name="Picture 16" descr="VenteFeuillePoudreBaobab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0"/>
            <a:ext cx="1800225" cy="256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147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1531938" y="6361113"/>
            <a:ext cx="264848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fr-FR" dirty="0" err="1">
                <a:solidFill>
                  <a:srgbClr val="333399"/>
                </a:solidFill>
              </a:rPr>
              <a:t>Allanblackia</a:t>
            </a:r>
            <a:r>
              <a:rPr lang="en-US" altLang="fr-FR" dirty="0">
                <a:solidFill>
                  <a:srgbClr val="333399"/>
                </a:solidFill>
              </a:rPr>
              <a:t> floribunda</a:t>
            </a:r>
          </a:p>
        </p:txBody>
      </p:sp>
      <p:pic>
        <p:nvPicPr>
          <p:cNvPr id="153603" name="Picture 3" descr="seed lab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4" y="0"/>
            <a:ext cx="446405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 descr="IMG_02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271" y="2429990"/>
            <a:ext cx="3358956" cy="433123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4504004" y="1428750"/>
            <a:ext cx="4068496" cy="5429250"/>
            <a:chOff x="1845" y="-135"/>
            <a:chExt cx="3915" cy="4455"/>
          </a:xfrm>
        </p:grpSpPr>
        <p:pic>
          <p:nvPicPr>
            <p:cNvPr id="7" name="Picture 3" descr="npo0000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" y="-135"/>
              <a:ext cx="2206" cy="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 descr="sonkyi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3" y="-107"/>
              <a:ext cx="1887" cy="4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npo00000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2205"/>
              <a:ext cx="1620" cy="1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021571" y="68044"/>
            <a:ext cx="5936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Market Potential of tree crops</a:t>
            </a:r>
            <a:endParaRPr lang="fr-F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8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63752" y="332656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</a:rPr>
              <a:t>How are trees used?</a:t>
            </a:r>
            <a:endParaRPr lang="en-GB" sz="40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1027"/>
          <p:cNvSpPr txBox="1">
            <a:spLocks noChangeArrowheads="1"/>
          </p:cNvSpPr>
          <p:nvPr/>
        </p:nvSpPr>
        <p:spPr bwMode="auto">
          <a:xfrm>
            <a:off x="117947" y="620910"/>
            <a:ext cx="8642349" cy="171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2400" kern="0" dirty="0">
                <a:solidFill>
                  <a:srgbClr val="000000"/>
                </a:solidFill>
              </a:rPr>
              <a:t>Food tree products often of high value (e.g. fruits, nuts, spices)</a:t>
            </a:r>
          </a:p>
          <a:p>
            <a:pPr eaLnBrk="1" hangingPunct="1"/>
            <a:r>
              <a:rPr lang="en-US" altLang="en-US" sz="2400" kern="0" dirty="0">
                <a:solidFill>
                  <a:srgbClr val="000000"/>
                </a:solidFill>
              </a:rPr>
              <a:t>High potential for value addition through processing</a:t>
            </a:r>
          </a:p>
          <a:p>
            <a:pPr eaLnBrk="1" hangingPunct="1"/>
            <a:r>
              <a:rPr lang="en-US" altLang="en-US" sz="2400" kern="0" dirty="0">
                <a:solidFill>
                  <a:srgbClr val="000000"/>
                </a:solidFill>
              </a:rPr>
              <a:t>Women often involved in collecting, processing and marketing food tree products</a:t>
            </a:r>
            <a:endParaRPr lang="en-GB" altLang="en-US" sz="2400" kern="0" dirty="0">
              <a:solidFill>
                <a:srgbClr val="000000"/>
              </a:solidFill>
            </a:endParaRPr>
          </a:p>
          <a:p>
            <a:pPr eaLnBrk="1" hangingPunct="1"/>
            <a:endParaRPr lang="en-GB" altLang="en-US" sz="2400" kern="0" dirty="0">
              <a:solidFill>
                <a:srgbClr val="000000"/>
              </a:solidFill>
            </a:endParaRPr>
          </a:p>
          <a:p>
            <a:pPr eaLnBrk="1" hangingPunct="1"/>
            <a:endParaRPr lang="en-GB" altLang="en-US" sz="2400" kern="0" dirty="0">
              <a:solidFill>
                <a:srgbClr val="000000"/>
              </a:solidFill>
            </a:endParaRPr>
          </a:p>
        </p:txBody>
      </p:sp>
      <p:sp>
        <p:nvSpPr>
          <p:cNvPr id="9" name="Rectangle 1028"/>
          <p:cNvSpPr txBox="1">
            <a:spLocks noChangeArrowheads="1"/>
          </p:cNvSpPr>
          <p:nvPr/>
        </p:nvSpPr>
        <p:spPr bwMode="auto">
          <a:xfrm>
            <a:off x="538003" y="42128"/>
            <a:ext cx="662543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charset="0"/>
              </a:defRPr>
            </a:lvl9pPr>
          </a:lstStyle>
          <a:p>
            <a:pPr algn="l" eaLnBrk="1" hangingPunct="1"/>
            <a:r>
              <a:rPr lang="en-US" altLang="en-US" sz="4800" kern="0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</a:rPr>
              <a:t>Income generation</a:t>
            </a:r>
            <a:endParaRPr lang="en-GB" altLang="en-US" sz="4800" kern="0" dirty="0">
              <a:solidFill>
                <a:srgbClr val="3333CC">
                  <a:lumMod val="75000"/>
                </a:srgbClr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226" descr="Jackfrucht"/>
          <p:cNvPicPr>
            <a:picLocks noChangeAspect="1" noChangeArrowheads="1"/>
          </p:cNvPicPr>
          <p:nvPr/>
        </p:nvPicPr>
        <p:blipFill>
          <a:blip r:embed="rId2" cstate="print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380" y="1892138"/>
            <a:ext cx="2209918" cy="2642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IMG_41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52" y="2310268"/>
            <a:ext cx="3080724" cy="431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245" y="-34886"/>
            <a:ext cx="3840755" cy="2880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D:\Mbow_docs\SD6_Work\Stocking_carbone_markets\PLANVIVO_EVALUATION\Photos\IMG-20120614-002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" t="19444" r="10528" b="11716"/>
          <a:stretch/>
        </p:blipFill>
        <p:spPr bwMode="auto">
          <a:xfrm>
            <a:off x="107970" y="2338124"/>
            <a:ext cx="5427761" cy="3287833"/>
          </a:xfrm>
          <a:prstGeom prst="rect">
            <a:avLst/>
          </a:prstGeom>
          <a:noFill/>
          <a:ln/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9"/>
          <a:stretch/>
        </p:blipFill>
        <p:spPr bwMode="auto">
          <a:xfrm>
            <a:off x="5807404" y="4052380"/>
            <a:ext cx="2786355" cy="277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7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Synergies and </a:t>
            </a:r>
            <a:r>
              <a:rPr lang="fr-FR" b="1" dirty="0" err="1" smtClean="0"/>
              <a:t>tradeoffs</a:t>
            </a:r>
            <a:r>
              <a:rPr lang="fr-FR" b="1" dirty="0" smtClean="0"/>
              <a:t> </a:t>
            </a:r>
            <a:r>
              <a:rPr lang="fr-FR" b="1" dirty="0" err="1"/>
              <a:t>bewteen</a:t>
            </a:r>
            <a:r>
              <a:rPr lang="fr-FR" b="1" dirty="0"/>
              <a:t> mitigation and adaptation to CC</a:t>
            </a:r>
            <a:br>
              <a:rPr lang="fr-FR" b="1" dirty="0"/>
            </a:b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 rot="16200000">
            <a:off x="80312" y="3314549"/>
            <a:ext cx="3256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>
                <a:solidFill>
                  <a:schemeClr val="bg1">
                    <a:lumMod val="50000"/>
                  </a:schemeClr>
                </a:solidFill>
              </a:rPr>
              <a:t>tradeoffs</a:t>
            </a:r>
            <a:r>
              <a:rPr lang="fr-FR" b="1" i="1" dirty="0">
                <a:solidFill>
                  <a:schemeClr val="bg1">
                    <a:lumMod val="50000"/>
                  </a:schemeClr>
                </a:solidFill>
              </a:rPr>
              <a:t> mitigation-adaptation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543800" y="1161838"/>
          <a:ext cx="3124200" cy="47363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100"/>
                <a:gridCol w="1562100"/>
              </a:tblGrid>
              <a:tr h="47266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Mitigation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Adaptation</a:t>
                      </a:r>
                      <a:endParaRPr lang="en-US" b="1" dirty="0"/>
                    </a:p>
                  </a:txBody>
                  <a:tcPr/>
                </a:tc>
              </a:tr>
              <a:tr h="6703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+++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+</a:t>
                      </a:r>
                      <a:endParaRPr lang="en-US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+++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++</a:t>
                      </a:r>
                      <a:endParaRPr 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+++</a:t>
                      </a:r>
                      <a:endParaRPr lang="en-US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+++</a:t>
                      </a:r>
                      <a:endParaRPr lang="en-US" dirty="0"/>
                    </a:p>
                  </a:txBody>
                  <a:tcPr/>
                </a:tc>
              </a:tr>
              <a:tr h="838200"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+++</a:t>
                      </a:r>
                      <a:endParaRPr lang="en-US" dirty="0"/>
                    </a:p>
                  </a:txBody>
                  <a:tcPr/>
                </a:tc>
              </a:tr>
              <a:tr h="697737"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+++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+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69199" y="1586017"/>
            <a:ext cx="1008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[</a:t>
            </a:r>
            <a:r>
              <a:rPr lang="fr-FR" i="1" dirty="0" err="1"/>
              <a:t>Income</a:t>
            </a:r>
            <a:r>
              <a:rPr lang="fr-FR" i="1" dirty="0"/>
              <a:t>]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255174" y="2304837"/>
            <a:ext cx="82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[</a:t>
            </a:r>
            <a:r>
              <a:rPr lang="fr-FR" i="1" dirty="0" err="1"/>
              <a:t>Asset</a:t>
            </a:r>
            <a:r>
              <a:rPr lang="fr-FR" i="1" dirty="0"/>
              <a:t>]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256675" y="2959702"/>
            <a:ext cx="82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[</a:t>
            </a:r>
            <a:r>
              <a:rPr lang="fr-FR" i="1" dirty="0" err="1"/>
              <a:t>Asset</a:t>
            </a:r>
            <a:r>
              <a:rPr lang="fr-FR" i="1" dirty="0"/>
              <a:t>]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255676" y="3740882"/>
            <a:ext cx="159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[</a:t>
            </a:r>
            <a:r>
              <a:rPr lang="fr-FR" i="1" dirty="0" err="1"/>
              <a:t>Asset-Income</a:t>
            </a:r>
            <a:r>
              <a:rPr lang="fr-FR" i="1" dirty="0"/>
              <a:t>]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255676" y="4676090"/>
            <a:ext cx="159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[</a:t>
            </a:r>
            <a:r>
              <a:rPr lang="fr-FR" i="1" dirty="0" err="1"/>
              <a:t>Asset-Income</a:t>
            </a:r>
            <a:r>
              <a:rPr lang="fr-FR" i="1" dirty="0"/>
              <a:t>]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79335" y="5429037"/>
            <a:ext cx="159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[</a:t>
            </a:r>
            <a:r>
              <a:rPr lang="fr-FR" i="1" dirty="0" err="1"/>
              <a:t>Asset-Income</a:t>
            </a:r>
            <a:r>
              <a:rPr lang="fr-FR" i="1" dirty="0"/>
              <a:t>]</a:t>
            </a:r>
            <a:endParaRPr lang="en-US" i="1" dirty="0"/>
          </a:p>
        </p:txBody>
      </p:sp>
      <p:pic>
        <p:nvPicPr>
          <p:cNvPr id="12" name="Picture 3" descr="D:\Mbow_docs\GRP5_works\stocking_agfor_mitigation\Article_cosust\Paper_Mbow_et_al\Submission\Review1\Agroforestry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1452351"/>
            <a:ext cx="4391025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34070" y="1171420"/>
            <a:ext cx="11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Livelihood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39542" y="5972471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+++: </a:t>
            </a:r>
            <a:r>
              <a:rPr lang="fr-FR" i="1" dirty="0" err="1"/>
              <a:t>very</a:t>
            </a:r>
            <a:r>
              <a:rPr lang="fr-FR" i="1" dirty="0"/>
              <a:t> high positive impact; ++: high positive impact; </a:t>
            </a:r>
          </a:p>
          <a:p>
            <a:r>
              <a:rPr lang="fr-FR" i="1" dirty="0"/>
              <a:t>+: </a:t>
            </a:r>
            <a:r>
              <a:rPr lang="fr-FR" i="1" dirty="0" err="1"/>
              <a:t>limited</a:t>
            </a:r>
            <a:r>
              <a:rPr lang="fr-FR" i="1" dirty="0"/>
              <a:t> positive impact; -: </a:t>
            </a:r>
            <a:r>
              <a:rPr lang="fr-FR" i="1" dirty="0" err="1"/>
              <a:t>zero</a:t>
            </a:r>
            <a:r>
              <a:rPr lang="fr-FR" i="1" dirty="0"/>
              <a:t> positive or </a:t>
            </a:r>
            <a:r>
              <a:rPr lang="fr-FR" i="1" dirty="0" err="1"/>
              <a:t>potential</a:t>
            </a:r>
            <a:r>
              <a:rPr lang="fr-FR" i="1" dirty="0"/>
              <a:t> </a:t>
            </a:r>
            <a:r>
              <a:rPr lang="fr-FR" i="1" dirty="0" err="1"/>
              <a:t>negative</a:t>
            </a:r>
            <a:r>
              <a:rPr lang="fr-FR" i="1" dirty="0"/>
              <a:t> impact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87403" y="6542323"/>
            <a:ext cx="267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Mbow et al, 2014-COSUST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524008" y="1174169"/>
            <a:ext cx="9143993" cy="950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524008" y="5924752"/>
            <a:ext cx="9143993" cy="950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9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561" y="103031"/>
            <a:ext cx="10515600" cy="86644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Managing trade-offs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5" y="1477896"/>
            <a:ext cx="11597131" cy="525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97353" y="859664"/>
            <a:ext cx="5827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Bundling mitigation and adaptation benefits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75596" y="6260068"/>
            <a:ext cx="2401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Mbow et al, 2014-COSUST</a:t>
            </a:r>
          </a:p>
        </p:txBody>
      </p:sp>
    </p:spTree>
    <p:extLst>
      <p:ext uri="{BB962C8B-B14F-4D97-AF65-F5344CB8AC3E}">
        <p14:creationId xmlns:p14="http://schemas.microsoft.com/office/powerpoint/2010/main" val="7961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58411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There is no “</a:t>
            </a:r>
            <a:r>
              <a:rPr lang="en-US" sz="4000" b="1" i="1" dirty="0"/>
              <a:t>Silver bullet</a:t>
            </a:r>
            <a:r>
              <a:rPr lang="en-US" sz="4000" b="1" dirty="0" smtClean="0"/>
              <a:t>” or “</a:t>
            </a:r>
            <a:r>
              <a:rPr lang="en-US" sz="4000" b="1" i="1" dirty="0" smtClean="0"/>
              <a:t>one size fits all</a:t>
            </a:r>
            <a:r>
              <a:rPr lang="en-US" sz="4000" b="1" dirty="0" smtClean="0"/>
              <a:t>” in Agroforestry!</a:t>
            </a:r>
            <a:endParaRPr lang="fr-F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09" y="1490774"/>
            <a:ext cx="6774288" cy="4351338"/>
          </a:xfrm>
        </p:spPr>
        <p:txBody>
          <a:bodyPr>
            <a:noAutofit/>
          </a:bodyPr>
          <a:lstStyle/>
          <a:p>
            <a:r>
              <a:rPr lang="fr-FR" sz="4000" b="1" u="sng" dirty="0" err="1" smtClean="0">
                <a:solidFill>
                  <a:srgbClr val="FF0000"/>
                </a:solidFill>
              </a:rPr>
              <a:t>Agroforestry</a:t>
            </a:r>
            <a:r>
              <a:rPr lang="fr-FR" sz="4000" b="1" u="sng" dirty="0" smtClean="0">
                <a:solidFill>
                  <a:srgbClr val="FF0000"/>
                </a:solidFill>
              </a:rPr>
              <a:t> </a:t>
            </a:r>
            <a:r>
              <a:rPr lang="fr-FR" sz="4000" b="1" u="sng" dirty="0" err="1" smtClean="0">
                <a:solidFill>
                  <a:srgbClr val="FF0000"/>
                </a:solidFill>
              </a:rPr>
              <a:t>is</a:t>
            </a:r>
            <a:r>
              <a:rPr lang="fr-FR" sz="4000" b="1" u="sng" dirty="0" smtClean="0">
                <a:solidFill>
                  <a:srgbClr val="FF0000"/>
                </a:solidFill>
              </a:rPr>
              <a:t> not a single, </a:t>
            </a:r>
            <a:r>
              <a:rPr lang="fr-FR" sz="4000" b="1" u="sng" dirty="0" err="1" smtClean="0">
                <a:solidFill>
                  <a:srgbClr val="FF0000"/>
                </a:solidFill>
              </a:rPr>
              <a:t>specific</a:t>
            </a:r>
            <a:r>
              <a:rPr lang="fr-FR" sz="4000" b="1" u="sng" dirty="0" smtClean="0">
                <a:solidFill>
                  <a:srgbClr val="FF0000"/>
                </a:solidFill>
              </a:rPr>
              <a:t> agricultural </a:t>
            </a:r>
            <a:r>
              <a:rPr lang="fr-FR" sz="4000" b="1" u="sng" dirty="0" err="1" smtClean="0">
                <a:solidFill>
                  <a:srgbClr val="FF0000"/>
                </a:solidFill>
              </a:rPr>
              <a:t>technology</a:t>
            </a:r>
            <a:r>
              <a:rPr lang="fr-FR" sz="4000" b="1" u="sng" dirty="0" smtClean="0">
                <a:solidFill>
                  <a:srgbClr val="FF0000"/>
                </a:solidFill>
              </a:rPr>
              <a:t> </a:t>
            </a:r>
            <a:r>
              <a:rPr lang="fr-FR" sz="4000" dirty="0" smtClean="0"/>
              <a:t>or practice </a:t>
            </a:r>
            <a:r>
              <a:rPr lang="fr-FR" sz="4000" dirty="0" err="1" smtClean="0"/>
              <a:t>that</a:t>
            </a:r>
            <a:r>
              <a:rPr lang="fr-FR" sz="4000" dirty="0" smtClean="0"/>
              <a:t> </a:t>
            </a:r>
            <a:r>
              <a:rPr lang="fr-FR" sz="4000" dirty="0" err="1" smtClean="0"/>
              <a:t>can</a:t>
            </a:r>
            <a:r>
              <a:rPr lang="fr-FR" sz="4000" dirty="0" smtClean="0"/>
              <a:t> </a:t>
            </a:r>
            <a:r>
              <a:rPr lang="fr-FR" sz="4000" dirty="0" err="1" smtClean="0"/>
              <a:t>be</a:t>
            </a:r>
            <a:r>
              <a:rPr lang="fr-FR" sz="4000" dirty="0" smtClean="0"/>
              <a:t> </a:t>
            </a:r>
            <a:r>
              <a:rPr lang="fr-FR" sz="4000" dirty="0" err="1" smtClean="0"/>
              <a:t>universally</a:t>
            </a:r>
            <a:r>
              <a:rPr lang="fr-FR" sz="4000" dirty="0" smtClean="0"/>
              <a:t> </a:t>
            </a:r>
            <a:r>
              <a:rPr lang="fr-FR" sz="4000" dirty="0" err="1" smtClean="0"/>
              <a:t>applied</a:t>
            </a:r>
            <a:r>
              <a:rPr lang="fr-FR" sz="4000" dirty="0" smtClean="0"/>
              <a:t>.</a:t>
            </a:r>
          </a:p>
          <a:p>
            <a:r>
              <a:rPr lang="en-US" sz="4000" b="1" u="sng" dirty="0" smtClean="0">
                <a:solidFill>
                  <a:srgbClr val="FF0000"/>
                </a:solidFill>
              </a:rPr>
              <a:t>It requires site-­specific assessments</a:t>
            </a:r>
            <a:r>
              <a:rPr lang="en-US" sz="4000" b="1" u="sng" dirty="0" smtClean="0"/>
              <a:t> </a:t>
            </a:r>
            <a:r>
              <a:rPr lang="en-US" sz="4000" dirty="0" smtClean="0"/>
              <a:t>to identify suitable  practices/land uses that aim to </a:t>
            </a:r>
          </a:p>
        </p:txBody>
      </p:sp>
      <p:pic>
        <p:nvPicPr>
          <p:cNvPr id="4" name="Picture 3" descr="1st_Choice.JPG"/>
          <p:cNvPicPr>
            <a:picLocks noChangeAspect="1"/>
          </p:cNvPicPr>
          <p:nvPr/>
        </p:nvPicPr>
        <p:blipFill>
          <a:blip r:embed="rId2"/>
          <a:srcRect r="53673"/>
          <a:stretch>
            <a:fillRect/>
          </a:stretch>
        </p:blipFill>
        <p:spPr>
          <a:xfrm>
            <a:off x="7363262" y="662781"/>
            <a:ext cx="4111814" cy="633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1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53" y="0"/>
            <a:ext cx="5649191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Connecting ES to Agroforestry practices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753" y="1368946"/>
            <a:ext cx="6040191" cy="4351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Most studied topics is Ecological Economics-Valuation studies</a:t>
            </a:r>
          </a:p>
          <a:p>
            <a:r>
              <a:rPr lang="en-US" sz="3600" dirty="0" smtClean="0"/>
              <a:t>Specific Agroforestry aspects come down on the list</a:t>
            </a:r>
          </a:p>
          <a:p>
            <a:pPr lvl="1"/>
            <a:r>
              <a:rPr lang="it-IT" i="1" dirty="0" smtClean="0"/>
              <a:t>Sunita Chaudhary, </a:t>
            </a:r>
            <a:r>
              <a:rPr lang="it-IT" i="1" dirty="0"/>
              <a:t>Andrew </a:t>
            </a:r>
            <a:r>
              <a:rPr lang="it-IT" i="1" dirty="0" smtClean="0"/>
              <a:t>McGregor, </a:t>
            </a:r>
            <a:r>
              <a:rPr lang="it-IT" i="1" dirty="0"/>
              <a:t>Donna </a:t>
            </a:r>
            <a:r>
              <a:rPr lang="it-IT" i="1" dirty="0" smtClean="0"/>
              <a:t>Houston and Nakul Chettri, 2015 in Environmental Science Policy)</a:t>
            </a:r>
            <a:endParaRPr lang="fr-FR" sz="32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745" y="72736"/>
            <a:ext cx="5500255" cy="68222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851" y="5243230"/>
            <a:ext cx="50309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But biodiversity entry point give 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more emphasis to agroforestry</a:t>
            </a:r>
            <a:endParaRPr lang="fr-FR" sz="2800" b="1" i="1" dirty="0">
              <a:solidFill>
                <a:srgbClr val="FF0000"/>
              </a:solidFill>
            </a:endParaRPr>
          </a:p>
        </p:txBody>
      </p:sp>
      <p:cxnSp>
        <p:nvCxnSpPr>
          <p:cNvPr id="9" name="Elbow Connector 8"/>
          <p:cNvCxnSpPr/>
          <p:nvPr/>
        </p:nvCxnSpPr>
        <p:spPr>
          <a:xfrm>
            <a:off x="4108361" y="3483875"/>
            <a:ext cx="2717442" cy="1951010"/>
          </a:xfrm>
          <a:prstGeom prst="bentConnector3">
            <a:avLst>
              <a:gd name="adj1" fmla="val 83649"/>
            </a:avLst>
          </a:prstGeom>
          <a:ln w="25400">
            <a:solidFill>
              <a:srgbClr val="0070C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84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0"/>
            <a:ext cx="10515600" cy="1325563"/>
          </a:xfrm>
        </p:spPr>
        <p:txBody>
          <a:bodyPr/>
          <a:lstStyle/>
          <a:p>
            <a:r>
              <a:rPr lang="en-US" b="1" dirty="0" smtClean="0"/>
              <a:t>Highlights</a:t>
            </a:r>
            <a:endParaRPr lang="fr-FR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4120263"/>
              </p:ext>
            </p:extLst>
          </p:nvPr>
        </p:nvGraphicFramePr>
        <p:xfrm>
          <a:off x="140258" y="1026688"/>
          <a:ext cx="11526592" cy="5254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7353300" y="2415924"/>
            <a:ext cx="5281612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Difference in farming </a:t>
            </a:r>
            <a:r>
              <a:rPr lang="en-US" sz="2400" b="1" dirty="0" smtClean="0"/>
              <a:t>systems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Difference in purposes </a:t>
            </a:r>
            <a:r>
              <a:rPr lang="en-US" sz="2400" b="1" dirty="0" smtClean="0"/>
              <a:t>and planning</a:t>
            </a:r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/>
              <a:t>Difference in </a:t>
            </a:r>
            <a:r>
              <a:rPr lang="en-US" sz="2400" b="1" dirty="0" smtClean="0"/>
              <a:t>scales</a:t>
            </a:r>
            <a:endParaRPr lang="en-US" sz="2400" b="1" dirty="0"/>
          </a:p>
        </p:txBody>
      </p:sp>
      <p:sp>
        <p:nvSpPr>
          <p:cNvPr id="7" name="Right Brace 6"/>
          <p:cNvSpPr/>
          <p:nvPr/>
        </p:nvSpPr>
        <p:spPr>
          <a:xfrm>
            <a:off x="6667500" y="2471735"/>
            <a:ext cx="485775" cy="4043362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15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suitability for developing </a:t>
            </a:r>
            <a:r>
              <a:rPr lang="en-US" dirty="0" err="1" smtClean="0"/>
              <a:t>Biodiv</a:t>
            </a:r>
            <a:r>
              <a:rPr lang="en-US" dirty="0" smtClean="0"/>
              <a:t>/ES based on AF practices</a:t>
            </a:r>
            <a:endParaRPr lang="fr-F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747654"/>
              </p:ext>
            </p:extLst>
          </p:nvPr>
        </p:nvGraphicFramePr>
        <p:xfrm>
          <a:off x="838200" y="1825625"/>
          <a:ext cx="1070127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7090"/>
                <a:gridCol w="3567090"/>
                <a:gridCol w="35670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Land suitability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Examples of Land use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Implications for</a:t>
                      </a:r>
                      <a:r>
                        <a:rPr lang="en-US" sz="2400" baseline="0" dirty="0" smtClean="0"/>
                        <a:t> BES</a:t>
                      </a:r>
                      <a:endParaRPr lang="fr-F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Annual Crops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Mono-cropping of Millet/Maize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low</a:t>
                      </a:r>
                      <a:endParaRPr lang="fr-F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Perennials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Cocoa/Coffee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Low to medium</a:t>
                      </a:r>
                      <a:endParaRPr lang="fr-F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Perennials + Annual Crops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Fruit trees + Cassava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high</a:t>
                      </a:r>
                      <a:endParaRPr lang="fr-F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Grazing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Grassland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low</a:t>
                      </a:r>
                      <a:endParaRPr lang="fr-F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Grazing and Annual Crops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Mosaic</a:t>
                      </a:r>
                      <a:r>
                        <a:rPr lang="en-US" sz="2400" baseline="0" dirty="0" smtClean="0"/>
                        <a:t> crop/grasslands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Low</a:t>
                      </a:r>
                      <a:r>
                        <a:rPr lang="en-US" sz="2400" baseline="0" dirty="0" smtClean="0"/>
                        <a:t> to medium</a:t>
                      </a:r>
                      <a:endParaRPr lang="fr-F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Wood lots and crops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Islets of wood/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Low to medium</a:t>
                      </a:r>
                      <a:endParaRPr lang="fr-F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Wood and grazing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Sylvopasture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Medium to high</a:t>
                      </a:r>
                      <a:endParaRPr lang="fr-F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Forest</a:t>
                      </a:r>
                      <a:r>
                        <a:rPr lang="en-US" sz="2400" baseline="0" dirty="0" smtClean="0"/>
                        <a:t> regeneration </a:t>
                      </a:r>
                      <a:r>
                        <a:rPr lang="en-US" sz="2400" dirty="0" smtClean="0"/>
                        <a:t>/</a:t>
                      </a:r>
                      <a:r>
                        <a:rPr lang="en-US" sz="2400" baseline="0" dirty="0" smtClean="0"/>
                        <a:t> fallows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Wood extraction/gathering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High to very high</a:t>
                      </a:r>
                      <a:endParaRPr lang="fr-FR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481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18" y="676853"/>
            <a:ext cx="3453245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Synthesis of current literature</a:t>
            </a:r>
            <a:endParaRPr lang="fr-FR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940" y="0"/>
            <a:ext cx="7590592" cy="668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8" y="210578"/>
            <a:ext cx="11938715" cy="1325563"/>
          </a:xfrm>
        </p:spPr>
        <p:txBody>
          <a:bodyPr/>
          <a:lstStyle/>
          <a:p>
            <a:r>
              <a:rPr lang="en-US" dirty="0" smtClean="0"/>
              <a:t>Improving Biodiversity and ES through Agroforestry</a:t>
            </a:r>
            <a:endParaRPr lang="fr-F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132375"/>
              </p:ext>
            </p:extLst>
          </p:nvPr>
        </p:nvGraphicFramePr>
        <p:xfrm>
          <a:off x="154547" y="1825624"/>
          <a:ext cx="11745532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420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658591" cy="746702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Ecosystem Services provided by </a:t>
            </a:r>
            <a:r>
              <a:rPr lang="en-US" sz="3200" b="1" dirty="0" smtClean="0"/>
              <a:t>Agroforestry</a:t>
            </a:r>
            <a:endParaRPr lang="fr-FR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82" y="1884930"/>
            <a:ext cx="5169346" cy="310710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33409" y="390161"/>
            <a:ext cx="4658591" cy="746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Scales of studies</a:t>
            </a:r>
            <a:endParaRPr lang="fr-FR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445" y="1879675"/>
            <a:ext cx="5002246" cy="31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9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8070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Level of Biodiversity Conservation </a:t>
            </a:r>
            <a:endParaRPr lang="fr-FR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1" y="2379518"/>
            <a:ext cx="5583872" cy="33562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497782" y="455179"/>
            <a:ext cx="49807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Biodiversity Conservation methods </a:t>
            </a:r>
            <a:endParaRPr lang="fr-FR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782" y="2379518"/>
            <a:ext cx="5583872" cy="33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6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Many research activities on the importance of agroforestry for conservation</a:t>
            </a:r>
            <a:endParaRPr lang="fr-FR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572331"/>
              </p:ext>
            </p:extLst>
          </p:nvPr>
        </p:nvGraphicFramePr>
        <p:xfrm>
          <a:off x="556592" y="2133597"/>
          <a:ext cx="10429460" cy="4108176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3786492"/>
                <a:gridCol w="1899397"/>
                <a:gridCol w="2842944"/>
                <a:gridCol w="1900627"/>
              </a:tblGrid>
              <a:tr h="684696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Variation </a:t>
                      </a:r>
                      <a:r>
                        <a:rPr lang="en-US" sz="2400" dirty="0">
                          <a:effectLst/>
                        </a:rPr>
                        <a:t>in Agroforestry Practices (total scientific papers = 272)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846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Agroforestry Practices (no)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 of Papers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Percent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Scale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846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49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18.08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not practiced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846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60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22.06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Low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846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56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20.59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Moderate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846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3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107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39.34</a:t>
                      </a:r>
                      <a:endParaRPr lang="fr-FR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High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03600" y="31781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9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896" y="209115"/>
            <a:ext cx="10515600" cy="1325563"/>
          </a:xfrm>
        </p:spPr>
        <p:txBody>
          <a:bodyPr/>
          <a:lstStyle/>
          <a:p>
            <a:r>
              <a:rPr lang="en-US" dirty="0" smtClean="0"/>
              <a:t>Repartition of studies in the continent</a:t>
            </a:r>
            <a:endParaRPr lang="fr-FR" dirty="0"/>
          </a:p>
        </p:txBody>
      </p:sp>
      <p:graphicFrame>
        <p:nvGraphicFramePr>
          <p:cNvPr id="4" name="Content Placeholder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4778754"/>
              </p:ext>
            </p:extLst>
          </p:nvPr>
        </p:nvGraphicFramePr>
        <p:xfrm>
          <a:off x="938872" y="1534678"/>
          <a:ext cx="9077821" cy="5105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Presentation" r:id="rId3" imgW="6094419" imgH="3427517" progId="PowerPoint.Show.12">
                  <p:embed/>
                </p:oleObj>
              </mc:Choice>
              <mc:Fallback>
                <p:oleObj name="Presentation" r:id="rId3" imgW="6094419" imgH="342751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8872" y="1534678"/>
                        <a:ext cx="9077821" cy="5105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357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63" y="231819"/>
            <a:ext cx="10515600" cy="917956"/>
          </a:xfrm>
        </p:spPr>
        <p:txBody>
          <a:bodyPr/>
          <a:lstStyle/>
          <a:p>
            <a:r>
              <a:rPr lang="en-US" b="1" dirty="0" smtClean="0"/>
              <a:t>What approach to scale up agroforestry?</a:t>
            </a:r>
            <a:endParaRPr lang="fr-FR" b="1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38" y="1012769"/>
            <a:ext cx="8398050" cy="557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9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230310094"/>
              </p:ext>
            </p:extLst>
          </p:nvPr>
        </p:nvGraphicFramePr>
        <p:xfrm>
          <a:off x="3910189" y="848413"/>
          <a:ext cx="7230633" cy="5852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6295"/>
            <a:ext cx="5145968" cy="6531209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1</a:t>
            </a:r>
            <a:r>
              <a:rPr lang="en-US" sz="3200" dirty="0"/>
              <a:t>. </a:t>
            </a:r>
            <a:r>
              <a:rPr lang="en-US" sz="3200" b="1" i="1" dirty="0"/>
              <a:t>A</a:t>
            </a:r>
            <a:r>
              <a:rPr lang="en-US" sz="3200" b="1" i="1" dirty="0" smtClean="0"/>
              <a:t>ctual agroforestry landscapes </a:t>
            </a:r>
            <a:r>
              <a:rPr lang="en-US" sz="3200" dirty="0"/>
              <a:t>are a suboptimal member of the set of locally </a:t>
            </a:r>
            <a:r>
              <a:rPr lang="en-US" sz="3200" b="1" i="1" dirty="0">
                <a:solidFill>
                  <a:srgbClr val="FF0000"/>
                </a:solidFill>
              </a:rPr>
              <a:t>feasible</a:t>
            </a:r>
            <a:r>
              <a:rPr lang="en-US" sz="3200" dirty="0">
                <a:solidFill>
                  <a:srgbClr val="FF0000"/>
                </a:solidFill>
              </a:rPr>
              <a:t> landscape </a:t>
            </a:r>
            <a:r>
              <a:rPr lang="en-US" sz="3200" dirty="0" smtClean="0"/>
              <a:t>configurations to address socio-ecological resilience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2. </a:t>
            </a:r>
            <a:r>
              <a:rPr lang="en-US" sz="3200" b="1" i="1" dirty="0" smtClean="0"/>
              <a:t>Integrated approaches using agroforestry</a:t>
            </a:r>
            <a:r>
              <a:rPr lang="en-US" sz="3200" dirty="0" smtClean="0"/>
              <a:t> </a:t>
            </a:r>
            <a:r>
              <a:rPr lang="en-US" sz="3200" dirty="0"/>
              <a:t>can nudge landscapes towards better </a:t>
            </a:r>
            <a:r>
              <a:rPr lang="en-US" sz="3200" dirty="0">
                <a:solidFill>
                  <a:srgbClr val="FF0000"/>
                </a:solidFill>
              </a:rPr>
              <a:t>managed tradeoffs </a:t>
            </a:r>
            <a:r>
              <a:rPr lang="en-US" sz="3200" dirty="0" smtClean="0"/>
              <a:t>of food-water-energy and climate</a:t>
            </a:r>
            <a:r>
              <a:rPr lang="en-US" sz="3200" dirty="0"/>
              <a:t/>
            </a:r>
            <a:br>
              <a:rPr lang="en-US" sz="3200" dirty="0"/>
            </a:b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962400" y="3276600"/>
            <a:ext cx="64008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defRPr/>
            </a:pP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690089" y="3434177"/>
            <a:ext cx="468730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Multifunctionality / Multiple scales</a:t>
            </a:r>
            <a:endParaRPr lang="fr-FR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1678530" y="870293"/>
            <a:ext cx="25757" cy="5589431"/>
          </a:xfrm>
          <a:prstGeom prst="straightConnector1">
            <a:avLst/>
          </a:prstGeom>
          <a:ln w="133350">
            <a:solidFill>
              <a:schemeClr val="accent1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423301" y="-63480"/>
            <a:ext cx="1694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Mbow</a:t>
            </a:r>
            <a:r>
              <a:rPr lang="en-US" sz="1600" i="1" dirty="0" smtClean="0"/>
              <a:t> et al., 2015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680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" y="558560"/>
            <a:ext cx="3924359" cy="629944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128754" y="6488668"/>
            <a:ext cx="217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Noordwijk et al 2015</a:t>
            </a:r>
            <a:endParaRPr lang="fr-FR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546" y="104932"/>
            <a:ext cx="8564682" cy="72813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2838" y="1495202"/>
            <a:ext cx="4031088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 </a:t>
            </a:r>
            <a:r>
              <a:rPr lang="en-GB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diverse stakeholder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objectives, </a:t>
            </a:r>
            <a:endParaRPr lang="en-GB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Achieve </a:t>
            </a:r>
            <a:r>
              <a:rPr lang="en-GB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 inter-related </a:t>
            </a:r>
            <a:r>
              <a:rPr lang="en-GB" sz="24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goals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often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simultaneously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Framework to </a:t>
            </a:r>
            <a:r>
              <a:rPr lang="en-GB" sz="2400" dirty="0"/>
              <a:t>better </a:t>
            </a:r>
            <a:r>
              <a:rPr lang="en-GB" sz="2400" b="1" dirty="0">
                <a:solidFill>
                  <a:srgbClr val="FFFF00"/>
                </a:solidFill>
              </a:rPr>
              <a:t>integrate the social, economic and environmental dimensions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5415" y="558560"/>
            <a:ext cx="1281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C000"/>
                </a:solidFill>
              </a:rPr>
              <a:t>CSL</a:t>
            </a:r>
            <a:endParaRPr lang="fr-FR" sz="60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7551" y="-87771"/>
            <a:ext cx="398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Level of complexity 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215837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05469"/>
          </a:xfrm>
        </p:spPr>
        <p:txBody>
          <a:bodyPr/>
          <a:lstStyle/>
          <a:p>
            <a:r>
              <a:rPr lang="en-US" b="1" dirty="0" smtClean="0"/>
              <a:t>What is the problem?</a:t>
            </a:r>
            <a:endParaRPr lang="fr-FR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61638516"/>
              </p:ext>
            </p:extLst>
          </p:nvPr>
        </p:nvGraphicFramePr>
        <p:xfrm>
          <a:off x="-1" y="821710"/>
          <a:ext cx="9539785" cy="1924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/>
          </p:nvPr>
        </p:nvGraphicFramePr>
        <p:xfrm>
          <a:off x="1008797" y="2621670"/>
          <a:ext cx="9854821" cy="2185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/>
          </p:nvPr>
        </p:nvGraphicFramePr>
        <p:xfrm>
          <a:off x="2568053" y="4765912"/>
          <a:ext cx="9603475" cy="2204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70740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978"/>
            <a:ext cx="7212331" cy="777954"/>
          </a:xfrm>
        </p:spPr>
        <p:txBody>
          <a:bodyPr/>
          <a:lstStyle/>
          <a:p>
            <a:r>
              <a:rPr lang="en-US" b="1" dirty="0" smtClean="0"/>
              <a:t>Scale issues</a:t>
            </a:r>
            <a:endParaRPr lang="fr-FR" b="1" dirty="0"/>
          </a:p>
        </p:txBody>
      </p:sp>
      <p:pic>
        <p:nvPicPr>
          <p:cNvPr id="4" name="Picture 3" descr="Photo credit-Alba Saray Perez.JPG"/>
          <p:cNvPicPr>
            <a:picLocks noChangeAspect="1"/>
          </p:cNvPicPr>
          <p:nvPr/>
        </p:nvPicPr>
        <p:blipFill>
          <a:blip r:embed="rId2">
            <a:alphaModFix/>
          </a:blip>
          <a:srcRect l="13606" r="34275"/>
          <a:stretch>
            <a:fillRect/>
          </a:stretch>
        </p:blipFill>
        <p:spPr>
          <a:xfrm>
            <a:off x="8634426" y="1427873"/>
            <a:ext cx="3557574" cy="511949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9552" y="930812"/>
            <a:ext cx="3989227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Scale Considerations</a:t>
            </a:r>
            <a:br>
              <a:rPr lang="en-US" sz="2400" b="1" dirty="0" smtClean="0"/>
            </a:br>
            <a:r>
              <a:rPr lang="en-US" sz="2400" b="1" dirty="0" err="1" smtClean="0"/>
              <a:t>Transboundary</a:t>
            </a:r>
            <a:r>
              <a:rPr lang="en-US" sz="2400" b="1" dirty="0" smtClean="0"/>
              <a:t>, inferences, </a:t>
            </a:r>
          </a:p>
          <a:p>
            <a:r>
              <a:rPr lang="en-US" sz="2400" b="1" dirty="0" smtClean="0"/>
              <a:t>actors, resources </a:t>
            </a:r>
            <a:endParaRPr lang="en-US" sz="2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41705" r="1964" b="1259"/>
          <a:stretch/>
        </p:blipFill>
        <p:spPr bwMode="auto">
          <a:xfrm>
            <a:off x="337054" y="3017521"/>
            <a:ext cx="4377624" cy="370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1154" r="1964" b="58295"/>
          <a:stretch/>
        </p:blipFill>
        <p:spPr bwMode="auto">
          <a:xfrm>
            <a:off x="177197" y="1892602"/>
            <a:ext cx="4377625" cy="263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90186" y="898480"/>
            <a:ext cx="344424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Hierarchy in Scale</a:t>
            </a:r>
          </a:p>
          <a:p>
            <a:r>
              <a:rPr lang="en-US" sz="2400" dirty="0"/>
              <a:t> (The extent to which phenomena manifest differently at different scales)</a:t>
            </a:r>
          </a:p>
          <a:p>
            <a:endParaRPr lang="en-US" sz="2400" dirty="0"/>
          </a:p>
          <a:p>
            <a:r>
              <a:rPr lang="en-US" sz="2400" b="1" dirty="0"/>
              <a:t>Scale effect </a:t>
            </a:r>
          </a:p>
          <a:p>
            <a:r>
              <a:rPr lang="en-US" sz="2400" dirty="0"/>
              <a:t>(Changes in patterns and processes with change in scale)</a:t>
            </a:r>
          </a:p>
          <a:p>
            <a:endParaRPr lang="en-US" sz="2400" dirty="0"/>
          </a:p>
          <a:p>
            <a:r>
              <a:rPr lang="en-US" sz="2400" b="1" dirty="0"/>
              <a:t>Scaling </a:t>
            </a:r>
          </a:p>
          <a:p>
            <a:r>
              <a:rPr lang="en-US" sz="2400" dirty="0"/>
              <a:t>(Theories, methods, tools for translating / extrapolating across scales)</a:t>
            </a:r>
          </a:p>
          <a:p>
            <a:endParaRPr lang="en-US" sz="2400" dirty="0"/>
          </a:p>
          <a:p>
            <a:r>
              <a:rPr lang="en-US" sz="2400" b="1" dirty="0"/>
              <a:t>Nesting</a:t>
            </a:r>
          </a:p>
        </p:txBody>
      </p:sp>
    </p:spTree>
    <p:extLst>
      <p:ext uri="{BB962C8B-B14F-4D97-AF65-F5344CB8AC3E}">
        <p14:creationId xmlns:p14="http://schemas.microsoft.com/office/powerpoint/2010/main" val="24785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451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Sample of uses: reasons for scaling up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1306432" y="1778462"/>
            <a:ext cx="37752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smtClean="0">
                <a:solidFill>
                  <a:srgbClr val="FFC000"/>
                </a:solidFill>
              </a:rPr>
              <a:t>Nitrogen </a:t>
            </a:r>
            <a:r>
              <a:rPr lang="en-GB" sz="4400" b="1" dirty="0">
                <a:solidFill>
                  <a:srgbClr val="FFC000"/>
                </a:solidFill>
              </a:rPr>
              <a:t>fixing </a:t>
            </a:r>
            <a:endParaRPr lang="fr-FR" sz="4400" b="1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71330" y="1623170"/>
            <a:ext cx="48651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</a:rPr>
              <a:t>L</a:t>
            </a:r>
            <a:r>
              <a:rPr lang="en-GB" sz="4400" b="1" dirty="0" smtClean="0">
                <a:solidFill>
                  <a:srgbClr val="FF0000"/>
                </a:solidFill>
              </a:rPr>
              <a:t>egume/staple food</a:t>
            </a:r>
            <a:endParaRPr lang="fr-FR" sz="4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877" y="3099942"/>
            <a:ext cx="3919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chemeClr val="accent2">
                    <a:lumMod val="75000"/>
                  </a:schemeClr>
                </a:solidFill>
              </a:rPr>
              <a:t>Edible-seeded/nuts</a:t>
            </a:r>
            <a:endParaRPr lang="fr-FR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6294" y="3433640"/>
            <a:ext cx="1814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996633"/>
                </a:solidFill>
              </a:rPr>
              <a:t>Oils/fats</a:t>
            </a:r>
            <a:endParaRPr lang="fr-FR" sz="3600" b="1" dirty="0">
              <a:solidFill>
                <a:srgbClr val="99663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4040" y="4524357"/>
            <a:ext cx="2406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660033"/>
                </a:solidFill>
              </a:rPr>
              <a:t>Medicinal </a:t>
            </a:r>
            <a:endParaRPr lang="fr-FR" sz="4000" b="1" dirty="0">
              <a:solidFill>
                <a:srgbClr val="6600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45047" y="2429719"/>
            <a:ext cx="3027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Wood 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energy</a:t>
            </a:r>
            <a:endParaRPr lang="fr-FR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7584" y="4116432"/>
            <a:ext cx="18133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000099"/>
                </a:solidFill>
              </a:rPr>
              <a:t>Timber </a:t>
            </a:r>
            <a:endParaRPr lang="fr-FR" sz="4000" b="1" dirty="0">
              <a:solidFill>
                <a:srgbClr val="00009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44120" y="3793267"/>
            <a:ext cx="2352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err="1">
                <a:solidFill>
                  <a:srgbClr val="003366"/>
                </a:solidFill>
              </a:rPr>
              <a:t>Polyculture</a:t>
            </a:r>
            <a:endParaRPr lang="fr-FR" sz="3600" b="1" dirty="0">
              <a:solidFill>
                <a:srgbClr val="0033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93855" y="5054005"/>
            <a:ext cx="53351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solidFill>
                  <a:srgbClr val="663300"/>
                </a:solidFill>
              </a:rPr>
              <a:t>Multifunctional </a:t>
            </a:r>
            <a:endParaRPr lang="fr-FR" sz="6000" b="1" dirty="0">
              <a:solidFill>
                <a:srgbClr val="6633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68308" y="2535088"/>
            <a:ext cx="30755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/>
              <a:t>B</a:t>
            </a:r>
            <a:r>
              <a:rPr lang="en-GB" sz="4400" b="1" dirty="0" smtClean="0"/>
              <a:t>iodiversity </a:t>
            </a:r>
            <a:endParaRPr lang="fr-FR" sz="4400" b="1" dirty="0"/>
          </a:p>
        </p:txBody>
      </p:sp>
      <p:sp>
        <p:nvSpPr>
          <p:cNvPr id="15" name="Rectangle 14"/>
          <p:cNvSpPr/>
          <p:nvPr/>
        </p:nvSpPr>
        <p:spPr>
          <a:xfrm>
            <a:off x="2081490" y="5774415"/>
            <a:ext cx="4393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CC0000"/>
                </a:solidFill>
              </a:rPr>
              <a:t>Improved genomes </a:t>
            </a:r>
            <a:endParaRPr lang="fr-FR" sz="4000" b="1" dirty="0">
              <a:solidFill>
                <a:srgbClr val="CC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32738" y="5164316"/>
            <a:ext cx="37107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smtClean="0"/>
              <a:t>Domestication </a:t>
            </a:r>
            <a:endParaRPr lang="fr-FR" sz="4400" b="1" dirty="0"/>
          </a:p>
        </p:txBody>
      </p:sp>
      <p:sp>
        <p:nvSpPr>
          <p:cNvPr id="17" name="Rectangle 16"/>
          <p:cNvSpPr/>
          <p:nvPr/>
        </p:nvSpPr>
        <p:spPr>
          <a:xfrm>
            <a:off x="6725615" y="6031891"/>
            <a:ext cx="25358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smtClean="0">
                <a:solidFill>
                  <a:srgbClr val="00FF00"/>
                </a:solidFill>
              </a:rPr>
              <a:t>Nurseries </a:t>
            </a:r>
            <a:endParaRPr lang="fr-FR" sz="4400" b="1" dirty="0">
              <a:solidFill>
                <a:srgbClr val="00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45398" y="4304433"/>
            <a:ext cx="37264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/>
              <a:t>Markets/income</a:t>
            </a:r>
            <a:endParaRPr lang="fr-FR" sz="4000" b="1" dirty="0"/>
          </a:p>
        </p:txBody>
      </p:sp>
      <p:sp>
        <p:nvSpPr>
          <p:cNvPr id="19" name="Rectangle 18"/>
          <p:cNvSpPr/>
          <p:nvPr/>
        </p:nvSpPr>
        <p:spPr>
          <a:xfrm>
            <a:off x="8041231" y="3662959"/>
            <a:ext cx="1749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CC0066"/>
                </a:solidFill>
              </a:rPr>
              <a:t>N</a:t>
            </a:r>
            <a:r>
              <a:rPr lang="en-GB" sz="3200" b="1" dirty="0" smtClean="0">
                <a:solidFill>
                  <a:srgbClr val="CC0066"/>
                </a:solidFill>
              </a:rPr>
              <a:t>utrition</a:t>
            </a:r>
            <a:endParaRPr lang="fr-FR" sz="3200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6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 credit-Olivia E. Freeman.JPG"/>
          <p:cNvPicPr>
            <a:picLocks noChangeAspect="1"/>
          </p:cNvPicPr>
          <p:nvPr/>
        </p:nvPicPr>
        <p:blipFill>
          <a:blip r:embed="rId2"/>
          <a:srcRect l="26878" r="20852"/>
          <a:stretch>
            <a:fillRect/>
          </a:stretch>
        </p:blipFill>
        <p:spPr>
          <a:xfrm>
            <a:off x="8286158" y="0"/>
            <a:ext cx="4459633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9380" y="0"/>
            <a:ext cx="6980349" cy="89107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200"/>
                </a:solidFill>
                <a:latin typeface="Palatino"/>
                <a:cs typeface="Palatino"/>
              </a:rPr>
              <a:t>Four </a:t>
            </a:r>
            <a:r>
              <a:rPr lang="en-US" sz="3200" b="1" dirty="0" smtClean="0">
                <a:solidFill>
                  <a:srgbClr val="007200"/>
                </a:solidFill>
                <a:latin typeface="Palatino"/>
                <a:cs typeface="Palatino"/>
              </a:rPr>
              <a:t>Propositions to conclude</a:t>
            </a:r>
            <a:endParaRPr lang="en-US" sz="3200" b="1" dirty="0">
              <a:solidFill>
                <a:srgbClr val="007200"/>
              </a:solidFill>
              <a:latin typeface="Palatino"/>
              <a:cs typeface="Palatino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" y="736532"/>
            <a:ext cx="8087933" cy="6121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u"/>
            </a:pPr>
            <a:r>
              <a:rPr lang="en-US" sz="2400" b="1" dirty="0">
                <a:latin typeface="Cambria"/>
                <a:cs typeface="Cambria"/>
              </a:rPr>
              <a:t>Currently we are </a:t>
            </a:r>
            <a:r>
              <a:rPr lang="en-US" sz="2400" b="1" dirty="0">
                <a:solidFill>
                  <a:srgbClr val="FF0000"/>
                </a:solidFill>
                <a:latin typeface="Cambria"/>
                <a:cs typeface="Cambria"/>
              </a:rPr>
              <a:t>far from achieving multiple functions </a:t>
            </a:r>
            <a:r>
              <a:rPr lang="en-US" sz="2400" b="1" dirty="0">
                <a:latin typeface="Cambria"/>
                <a:cs typeface="Cambria"/>
              </a:rPr>
              <a:t> (sustainability) in landscapes;</a:t>
            </a:r>
          </a:p>
          <a:p>
            <a:pPr>
              <a:buFont typeface="Wingdings" charset="2"/>
              <a:buChar char="u"/>
            </a:pPr>
            <a:endParaRPr lang="en-US" sz="2400" b="1" dirty="0">
              <a:latin typeface="Cambria"/>
              <a:cs typeface="Cambria"/>
            </a:endParaRPr>
          </a:p>
          <a:p>
            <a:pPr>
              <a:buFont typeface="Wingdings" charset="2"/>
              <a:buChar char="u"/>
            </a:pPr>
            <a:r>
              <a:rPr lang="en-US" sz="2400" b="1" dirty="0">
                <a:latin typeface="Cambria"/>
                <a:cs typeface="Cambria"/>
              </a:rPr>
              <a:t>However structured </a:t>
            </a:r>
            <a:r>
              <a:rPr lang="en-US" sz="2400" b="1" dirty="0">
                <a:solidFill>
                  <a:srgbClr val="FF0000"/>
                </a:solidFill>
                <a:latin typeface="Cambria"/>
                <a:cs typeface="Cambria"/>
              </a:rPr>
              <a:t>interactions, co-investments and negotiations among concerned actors can nudge </a:t>
            </a:r>
            <a:r>
              <a:rPr lang="en-US" sz="2400" b="1" dirty="0" smtClean="0">
                <a:solidFill>
                  <a:srgbClr val="FF0000"/>
                </a:solidFill>
                <a:latin typeface="Cambria"/>
                <a:cs typeface="Cambria"/>
              </a:rPr>
              <a:t>farming systems towards </a:t>
            </a:r>
            <a:r>
              <a:rPr lang="en-US" sz="2400" b="1" dirty="0" err="1">
                <a:solidFill>
                  <a:srgbClr val="FF0000"/>
                </a:solidFill>
                <a:latin typeface="Cambria"/>
                <a:cs typeface="Cambria"/>
              </a:rPr>
              <a:t>multifunctionality</a:t>
            </a:r>
            <a:r>
              <a:rPr lang="en-US" sz="2400" b="1" dirty="0">
                <a:latin typeface="Cambria"/>
                <a:cs typeface="Cambria"/>
              </a:rPr>
              <a:t>;</a:t>
            </a:r>
          </a:p>
          <a:p>
            <a:pPr marL="0" indent="0">
              <a:buNone/>
            </a:pPr>
            <a:endParaRPr lang="en-US" sz="2400" b="1" dirty="0">
              <a:latin typeface="Cambria"/>
              <a:cs typeface="Cambria"/>
            </a:endParaRPr>
          </a:p>
          <a:p>
            <a:pPr>
              <a:buFont typeface="Wingdings" charset="2"/>
              <a:buChar char="u"/>
            </a:pPr>
            <a:r>
              <a:rPr lang="en-US" sz="2400" b="1" dirty="0">
                <a:solidFill>
                  <a:srgbClr val="FF0000"/>
                </a:solidFill>
                <a:latin typeface="Cambria"/>
                <a:cs typeface="Cambria"/>
              </a:rPr>
              <a:t>Climate is one of many drivers </a:t>
            </a:r>
            <a:r>
              <a:rPr lang="en-US" sz="2400" b="1" dirty="0">
                <a:latin typeface="Cambria"/>
                <a:cs typeface="Cambria"/>
              </a:rPr>
              <a:t>of change in landscapes</a:t>
            </a:r>
            <a:r>
              <a:rPr lang="en-US" sz="2400" b="1" dirty="0" smtClean="0">
                <a:latin typeface="Cambria"/>
                <a:cs typeface="Cambria"/>
              </a:rPr>
              <a:t>; market and institutions are also important</a:t>
            </a:r>
          </a:p>
          <a:p>
            <a:pPr marL="0" indent="0">
              <a:buNone/>
            </a:pPr>
            <a:endParaRPr lang="en-US" sz="2400" b="1" dirty="0">
              <a:latin typeface="Cambria"/>
              <a:cs typeface="Cambria"/>
            </a:endParaRPr>
          </a:p>
          <a:p>
            <a:pPr>
              <a:buFont typeface="Wingdings" charset="2"/>
              <a:buChar char="u"/>
            </a:pPr>
            <a:r>
              <a:rPr lang="en-US" sz="2400" b="1" dirty="0" smtClean="0">
                <a:solidFill>
                  <a:srgbClr val="FF0000"/>
                </a:solidFill>
                <a:latin typeface="Cambria"/>
                <a:cs typeface="Cambria"/>
              </a:rPr>
              <a:t>Agroforestry practices need </a:t>
            </a:r>
            <a:r>
              <a:rPr lang="en-US" sz="2400" b="1" dirty="0">
                <a:solidFill>
                  <a:srgbClr val="FF0000"/>
                </a:solidFill>
                <a:latin typeface="Cambria"/>
                <a:cs typeface="Cambria"/>
              </a:rPr>
              <a:t>to be grounded in local realities </a:t>
            </a:r>
            <a:r>
              <a:rPr lang="en-US" sz="2400" b="1" dirty="0">
                <a:latin typeface="Cambria"/>
                <a:cs typeface="Cambria"/>
              </a:rPr>
              <a:t>and linked  to the ambitions or expected change of the people </a:t>
            </a:r>
          </a:p>
          <a:p>
            <a:pPr marL="0" indent="0">
              <a:buNone/>
            </a:pPr>
            <a:endParaRPr lang="en-US" sz="2400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4526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-336702"/>
            <a:ext cx="10768010" cy="700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22958" y="4279090"/>
            <a:ext cx="303865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hlinkClick r:id="rId3"/>
              </a:rPr>
              <a:t>c.mbow@cigar.org</a:t>
            </a:r>
            <a:r>
              <a:rPr lang="en-US" sz="2800" b="1" dirty="0" smtClean="0"/>
              <a:t> </a:t>
            </a:r>
            <a:endParaRPr lang="fr-FR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500" y="2057313"/>
            <a:ext cx="2003567" cy="22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32118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39144" y="1091456"/>
            <a:ext cx="789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/>
              <a:t>Ahrends</a:t>
            </a:r>
            <a:r>
              <a:rPr kumimoji="1" lang="en-US" altLang="zh-CN" dirty="0"/>
              <a:t>, Xu et al. 2015, submitted to </a:t>
            </a:r>
            <a:r>
              <a:rPr kumimoji="1" lang="en-US" altLang="zh-CN" i="1" dirty="0"/>
              <a:t>Nature Communication</a:t>
            </a:r>
            <a:endParaRPr kumimoji="1" lang="zh-CN" altLang="en-US" i="1" dirty="0"/>
          </a:p>
        </p:txBody>
      </p:sp>
      <p:pic>
        <p:nvPicPr>
          <p:cNvPr id="2" name="图片 1" descr="Fig1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"/>
          <a:stretch/>
        </p:blipFill>
        <p:spPr>
          <a:xfrm rot="5400000">
            <a:off x="3063930" y="-1263998"/>
            <a:ext cx="5270471" cy="107200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6904" y="0"/>
            <a:ext cx="11990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We estimate that 42-51% of global tree cover (24-34 Mio km</a:t>
            </a:r>
            <a:r>
              <a:rPr lang="en-US" altLang="zh-CN" sz="2800" baseline="30000" dirty="0"/>
              <a:t>2</a:t>
            </a:r>
            <a:r>
              <a:rPr lang="en-US" altLang="zh-CN" sz="2800" dirty="0"/>
              <a:t>) has been lost historically – to make space for the dominantly agricultural landscapes</a:t>
            </a:r>
          </a:p>
        </p:txBody>
      </p:sp>
    </p:spTree>
    <p:extLst>
      <p:ext uri="{BB962C8B-B14F-4D97-AF65-F5344CB8AC3E}">
        <p14:creationId xmlns:p14="http://schemas.microsoft.com/office/powerpoint/2010/main" val="255351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88" y="71178"/>
            <a:ext cx="10515600" cy="900867"/>
          </a:xfrm>
        </p:spPr>
        <p:txBody>
          <a:bodyPr/>
          <a:lstStyle/>
          <a:p>
            <a:r>
              <a:rPr lang="en-US" b="1" dirty="0" smtClean="0"/>
              <a:t>Looking for the optimum</a:t>
            </a:r>
            <a:endParaRPr lang="fr-FR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22376"/>
              </p:ext>
            </p:extLst>
          </p:nvPr>
        </p:nvGraphicFramePr>
        <p:xfrm>
          <a:off x="1787302" y="1415856"/>
          <a:ext cx="8128000" cy="44432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/>
                <a:gridCol w="4064000"/>
              </a:tblGrid>
              <a:tr h="222160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High extraction rate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Low resources</a:t>
                      </a:r>
                    </a:p>
                    <a:p>
                      <a:endParaRPr lang="fr-FR" sz="3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High resources</a:t>
                      </a:r>
                    </a:p>
                    <a:p>
                      <a:r>
                        <a:rPr lang="en-US" sz="3200" dirty="0" smtClean="0"/>
                        <a:t>High extraction rate</a:t>
                      </a:r>
                      <a:endParaRPr lang="fr-FR" sz="3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21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smtClean="0"/>
                        <a:t>Low extraction rate</a:t>
                      </a:r>
                      <a:endParaRPr lang="fr-FR" sz="3200" dirty="0" smtClean="0"/>
                    </a:p>
                    <a:p>
                      <a:r>
                        <a:rPr lang="en-US" sz="3200" dirty="0" smtClean="0"/>
                        <a:t>Low</a:t>
                      </a:r>
                      <a:r>
                        <a:rPr lang="en-US" sz="3200" baseline="0" dirty="0" smtClean="0"/>
                        <a:t> resources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Low</a:t>
                      </a:r>
                      <a:r>
                        <a:rPr lang="en-US" sz="3200" baseline="0" dirty="0" smtClean="0"/>
                        <a:t> extraction rate</a:t>
                      </a:r>
                    </a:p>
                    <a:p>
                      <a:r>
                        <a:rPr lang="en-US" sz="3200" baseline="0" dirty="0" smtClean="0"/>
                        <a:t>High resource</a:t>
                      </a:r>
                      <a:endParaRPr lang="fr-FR" sz="3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1532586" y="1415857"/>
            <a:ext cx="0" cy="4559121"/>
          </a:xfrm>
          <a:prstGeom prst="straightConnector1">
            <a:avLst/>
          </a:prstGeom>
          <a:ln w="63500" cmpd="sng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684986" y="6049076"/>
            <a:ext cx="8187677" cy="78302"/>
          </a:xfrm>
          <a:prstGeom prst="straightConnector1">
            <a:avLst/>
          </a:prstGeom>
          <a:ln w="63500" cmpd="sng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254259" y="3428877"/>
            <a:ext cx="2035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Extraction rate</a:t>
            </a:r>
            <a:endParaRPr lang="fr-FR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050341" y="5850379"/>
            <a:ext cx="694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Low</a:t>
            </a:r>
            <a:endParaRPr lang="fr-FR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50109" y="1033646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High</a:t>
            </a:r>
            <a:endParaRPr lang="fr-FR" sz="2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9865315" y="5744145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400" i="1"/>
            </a:lvl1pPr>
          </a:lstStyle>
          <a:p>
            <a:r>
              <a:rPr lang="en-US" dirty="0"/>
              <a:t>High</a:t>
            </a:r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4324436" y="6205810"/>
            <a:ext cx="3253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400" i="1"/>
            </a:lvl1pPr>
          </a:lstStyle>
          <a:p>
            <a:r>
              <a:rPr lang="en-US" dirty="0"/>
              <a:t>Resource/natural capital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642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20" y="0"/>
            <a:ext cx="11960180" cy="94107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challenges of Biodiversity conservation through agroforestry</a:t>
            </a:r>
            <a:endParaRPr lang="fr-FR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9320146"/>
              </p:ext>
            </p:extLst>
          </p:nvPr>
        </p:nvGraphicFramePr>
        <p:xfrm>
          <a:off x="231820" y="932109"/>
          <a:ext cx="11795975" cy="5925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54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01" y="197700"/>
            <a:ext cx="10515600" cy="935642"/>
          </a:xfrm>
        </p:spPr>
        <p:txBody>
          <a:bodyPr/>
          <a:lstStyle/>
          <a:p>
            <a:r>
              <a:rPr lang="en-US" b="1" dirty="0" smtClean="0"/>
              <a:t>The role of AF for BES and resource use</a:t>
            </a:r>
            <a:endParaRPr lang="fr-F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287" y="1271833"/>
            <a:ext cx="11602792" cy="4910026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About 90% of the biodiversity resources in the tropics are </a:t>
            </a:r>
            <a:r>
              <a:rPr lang="en-US" sz="3600" b="1" dirty="0" smtClean="0">
                <a:solidFill>
                  <a:srgbClr val="FF0000"/>
                </a:solidFill>
              </a:rPr>
              <a:t>located in </a:t>
            </a:r>
            <a:r>
              <a:rPr lang="en-US" sz="3600" b="1" dirty="0">
                <a:solidFill>
                  <a:srgbClr val="FF0000"/>
                </a:solidFill>
              </a:rPr>
              <a:t>human-dominated</a:t>
            </a:r>
            <a:r>
              <a:rPr lang="en-US" sz="3600" dirty="0"/>
              <a:t> working landscapes (Garrity, 2004</a:t>
            </a:r>
            <a:r>
              <a:rPr lang="en-US" sz="3600" dirty="0" smtClean="0"/>
              <a:t>).</a:t>
            </a:r>
          </a:p>
          <a:p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‘On-</a:t>
            </a:r>
            <a:r>
              <a:rPr lang="fr-FR" sz="3600" b="1" dirty="0" err="1" smtClean="0">
                <a:solidFill>
                  <a:schemeClr val="accent6">
                    <a:lumMod val="75000"/>
                  </a:schemeClr>
                </a:solidFill>
              </a:rPr>
              <a:t>farm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conservation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’ is considered to be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a sustainable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management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of genetic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diversity </a:t>
            </a:r>
            <a:r>
              <a:rPr lang="en-US" sz="3600" dirty="0"/>
              <a:t>of locally developed traditional crop varieties </a:t>
            </a:r>
            <a:r>
              <a:rPr lang="en-US" sz="3600" dirty="0" smtClean="0"/>
              <a:t>with associated </a:t>
            </a:r>
            <a:r>
              <a:rPr lang="en-US" sz="3600" dirty="0"/>
              <a:t>wild and weedy </a:t>
            </a:r>
            <a:r>
              <a:rPr lang="en-US" sz="3600" dirty="0" smtClean="0"/>
              <a:t>species.</a:t>
            </a:r>
          </a:p>
          <a:p>
            <a:r>
              <a:rPr lang="en-US" sz="3600" b="1" dirty="0" smtClean="0"/>
              <a:t>Progress in domestication</a:t>
            </a:r>
            <a:r>
              <a:rPr lang="en-US" sz="3600" dirty="0" smtClean="0"/>
              <a:t>: is an opportunity for diversification and a resources benefit? (</a:t>
            </a:r>
            <a:r>
              <a:rPr lang="en-US" sz="3600" dirty="0" err="1" smtClean="0"/>
              <a:t>Germplasm</a:t>
            </a:r>
            <a:r>
              <a:rPr lang="en-US" sz="3600" dirty="0" smtClean="0"/>
              <a:t> collection, genetic parameters, propagation, </a:t>
            </a:r>
            <a:r>
              <a:rPr lang="en-US" sz="3600" dirty="0" smtClean="0"/>
              <a:t>conservation)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2153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12879"/>
            <a:ext cx="10591398" cy="906463"/>
          </a:xfrm>
        </p:spPr>
        <p:txBody>
          <a:bodyPr>
            <a:normAutofit/>
          </a:bodyPr>
          <a:lstStyle/>
          <a:p>
            <a:r>
              <a:rPr lang="en-US" b="1" dirty="0" smtClean="0"/>
              <a:t>Maneuvering with many overlapping concepts</a:t>
            </a:r>
            <a:endParaRPr lang="fr-FR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941664"/>
              </p:ext>
            </p:extLst>
          </p:nvPr>
        </p:nvGraphicFramePr>
        <p:xfrm>
          <a:off x="109537" y="984827"/>
          <a:ext cx="7710488" cy="5772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7868993" y="1193364"/>
            <a:ext cx="43230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</a:t>
            </a:r>
            <a:r>
              <a:rPr lang="en-US" sz="2400" b="1" dirty="0" smtClean="0"/>
              <a:t>andscape </a:t>
            </a:r>
            <a:r>
              <a:rPr lang="en-US" sz="2400" b="1" dirty="0"/>
              <a:t>equilibriums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Maintaining viable populations (</a:t>
            </a:r>
            <a:r>
              <a:rPr lang="en-US" sz="2400" b="1" dirty="0"/>
              <a:t>Biodiversity</a:t>
            </a:r>
            <a:r>
              <a:rPr lang="en-US" sz="2400" dirty="0"/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Ecosystem</a:t>
            </a:r>
            <a:r>
              <a:rPr lang="en-US" sz="2400" dirty="0"/>
              <a:t> representation (Biodiversity, mosaic landscapes),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Maintaining </a:t>
            </a:r>
            <a:r>
              <a:rPr lang="en-US" sz="2400" b="1" dirty="0"/>
              <a:t>ecological process</a:t>
            </a:r>
            <a:r>
              <a:rPr lang="en-US" sz="2400" dirty="0"/>
              <a:t> (natural disturbance regimes, equilibriums),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Protecting</a:t>
            </a:r>
            <a:r>
              <a:rPr lang="en-US" sz="2400" dirty="0"/>
              <a:t> evolutionary potential of species and ecosystems,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Accommodating human use </a:t>
            </a:r>
            <a:r>
              <a:rPr lang="en-US" sz="2400" dirty="0"/>
              <a:t>in light of the above.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497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61" y="2371869"/>
            <a:ext cx="32766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4" y="4200407"/>
            <a:ext cx="3614736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47" y="-127792"/>
            <a:ext cx="3976553" cy="3744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22" y="2371869"/>
            <a:ext cx="3341500" cy="2182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08" y="128768"/>
            <a:ext cx="3896868" cy="2187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3" y="4437060"/>
            <a:ext cx="3314932" cy="2486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41" y="4498384"/>
            <a:ext cx="3233166" cy="2424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" y="44512"/>
            <a:ext cx="3923794" cy="26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1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1461</Words>
  <Application>Microsoft Office PowerPoint</Application>
  <PresentationFormat>Widescreen</PresentationFormat>
  <Paragraphs>293</Paragraphs>
  <Slides>33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宋体</vt:lpstr>
      <vt:lpstr>Arial</vt:lpstr>
      <vt:lpstr>Calibri</vt:lpstr>
      <vt:lpstr>Calibri Light</vt:lpstr>
      <vt:lpstr>Cambria</vt:lpstr>
      <vt:lpstr>Palatino</vt:lpstr>
      <vt:lpstr>Times New Roman</vt:lpstr>
      <vt:lpstr>TT18Ct00</vt:lpstr>
      <vt:lpstr>TTB7t00</vt:lpstr>
      <vt:lpstr>Wingdings</vt:lpstr>
      <vt:lpstr>Office Theme</vt:lpstr>
      <vt:lpstr>MSImager</vt:lpstr>
      <vt:lpstr>Photo Editor Photo</vt:lpstr>
      <vt:lpstr>Presentation</vt:lpstr>
      <vt:lpstr>Agroforestry contributions to Reconciling Biodiversity and resource uses in Africa </vt:lpstr>
      <vt:lpstr>Highlights</vt:lpstr>
      <vt:lpstr>What is the problem?</vt:lpstr>
      <vt:lpstr>PowerPoint Presentation</vt:lpstr>
      <vt:lpstr>Looking for the optimum</vt:lpstr>
      <vt:lpstr>The challenges of Biodiversity conservation through agroforestry</vt:lpstr>
      <vt:lpstr>The role of AF for BES and resource use</vt:lpstr>
      <vt:lpstr>Maneuvering with many overlapping concepts</vt:lpstr>
      <vt:lpstr>PowerPoint Presentation</vt:lpstr>
      <vt:lpstr>PowerPoint Presentation</vt:lpstr>
      <vt:lpstr>Agricultural systems with trees</vt:lpstr>
      <vt:lpstr>PowerPoint Presentation</vt:lpstr>
      <vt:lpstr>PowerPoint Presentation</vt:lpstr>
      <vt:lpstr>PowerPoint Presentation</vt:lpstr>
      <vt:lpstr>PowerPoint Presentation</vt:lpstr>
      <vt:lpstr>Synergies and tradeoffs bewteen mitigation and adaptation to CC </vt:lpstr>
      <vt:lpstr>Managing trade-offs</vt:lpstr>
      <vt:lpstr>There is no “Silver bullet” or “one size fits all” in Agroforestry!</vt:lpstr>
      <vt:lpstr>Connecting ES to Agroforestry practices </vt:lpstr>
      <vt:lpstr>Land suitability for developing Biodiv/ES based on AF practices</vt:lpstr>
      <vt:lpstr>Synthesis of current literature</vt:lpstr>
      <vt:lpstr>Improving Biodiversity and ES through Agroforestry</vt:lpstr>
      <vt:lpstr>Ecosystem Services provided by Agroforestry</vt:lpstr>
      <vt:lpstr>Level of Biodiversity Conservation </vt:lpstr>
      <vt:lpstr>Many research activities on the importance of agroforestry for conservation</vt:lpstr>
      <vt:lpstr>Repartition of studies in the continent</vt:lpstr>
      <vt:lpstr>What approach to scale up agroforestry?</vt:lpstr>
      <vt:lpstr>1. Actual agroforestry landscapes are a suboptimal member of the set of locally feasible landscape configurations to address socio-ecological resilience   2. Integrated approaches using agroforestry can nudge landscapes towards better managed tradeoffs of food-water-energy and climate </vt:lpstr>
      <vt:lpstr>PowerPoint Presentation</vt:lpstr>
      <vt:lpstr>Scale issues</vt:lpstr>
      <vt:lpstr>Sample of uses: reasons for scaling up</vt:lpstr>
      <vt:lpstr>Four Propositions to conclude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Mbow, Cheikh (ICRAF)</dc:creator>
  <cp:lastModifiedBy>user</cp:lastModifiedBy>
  <cp:revision>67</cp:revision>
  <dcterms:created xsi:type="dcterms:W3CDTF">2015-10-22T09:39:41Z</dcterms:created>
  <dcterms:modified xsi:type="dcterms:W3CDTF">2015-11-05T06:51:05Z</dcterms:modified>
</cp:coreProperties>
</file>