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57" r:id="rId2"/>
    <p:sldId id="268" r:id="rId3"/>
    <p:sldId id="262" r:id="rId4"/>
    <p:sldId id="263" r:id="rId5"/>
    <p:sldId id="267" r:id="rId6"/>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533" autoAdjust="0"/>
  </p:normalViewPr>
  <p:slideViewPr>
    <p:cSldViewPr snapToGrid="0">
      <p:cViewPr varScale="1">
        <p:scale>
          <a:sx n="55" d="100"/>
          <a:sy n="55" d="100"/>
        </p:scale>
        <p:origin x="1656" y="72"/>
      </p:cViewPr>
      <p:guideLst/>
    </p:cSldViewPr>
  </p:slideViewPr>
  <p:notesTextViewPr>
    <p:cViewPr>
      <p:scale>
        <a:sx n="1" d="1"/>
        <a:sy n="1" d="1"/>
      </p:scale>
      <p:origin x="0" y="-426"/>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8DDBE3-DBDE-45C0-AF6E-899E6123A4F8}" type="datetimeFigureOut">
              <a:rPr lang="es-CR" smtClean="0"/>
              <a:t>02/11/2015</a:t>
            </a:fld>
            <a:endParaRPr lang="es-C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077C47-DEB7-4EE7-8BD4-92DDC77B5921}" type="slidenum">
              <a:rPr lang="es-CR" smtClean="0"/>
              <a:t>‹N°›</a:t>
            </a:fld>
            <a:endParaRPr lang="es-CR"/>
          </a:p>
        </p:txBody>
      </p:sp>
    </p:spTree>
    <p:extLst>
      <p:ext uri="{BB962C8B-B14F-4D97-AF65-F5344CB8AC3E}">
        <p14:creationId xmlns:p14="http://schemas.microsoft.com/office/powerpoint/2010/main" val="123450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1C4C0-6FEC-4600-87C6-87500B6D5B82}" type="datetimeFigureOut">
              <a:rPr lang="es-CR" smtClean="0"/>
              <a:t>02/11/2015</a:t>
            </a:fld>
            <a:endParaRPr lang="es-C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C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EADD5-C4B8-46E2-B1F5-DDEA3E60301F}" type="slidenum">
              <a:rPr lang="es-CR" smtClean="0"/>
              <a:t>‹N°›</a:t>
            </a:fld>
            <a:endParaRPr lang="es-CR"/>
          </a:p>
        </p:txBody>
      </p:sp>
    </p:spTree>
    <p:extLst>
      <p:ext uri="{BB962C8B-B14F-4D97-AF65-F5344CB8AC3E}">
        <p14:creationId xmlns:p14="http://schemas.microsoft.com/office/powerpoint/2010/main" val="347927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many methods for analyzing tradeoffs between ecosystem services: how to use them? How do they compare? This is what I want to explore in this presentation. </a:t>
            </a:r>
            <a:endParaRPr lang="es-C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EBEADD5-C4B8-46E2-B1F5-DDEA3E60301F}" type="slidenum">
              <a:rPr lang="es-CR" smtClean="0"/>
              <a:t>1</a:t>
            </a:fld>
            <a:endParaRPr lang="es-CR"/>
          </a:p>
        </p:txBody>
      </p:sp>
    </p:spTree>
    <p:extLst>
      <p:ext uri="{BB962C8B-B14F-4D97-AF65-F5344CB8AC3E}">
        <p14:creationId xmlns:p14="http://schemas.microsoft.com/office/powerpoint/2010/main" val="112352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Most common approaches to describe interactions are based on correlations, either spatial or temporal. They compare pairs of ecosystem services values at different spatial units or time.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Recently a new approach based on microeconomics and production theory had been applied to ecosystem services interactions. In this approach, the shape of the frontier curve, meaning the set of </a:t>
            </a:r>
            <a:r>
              <a:rPr lang="en-US" sz="1200" kern="1200" dirty="0" err="1" smtClean="0">
                <a:solidFill>
                  <a:schemeClr val="tx1"/>
                </a:solidFill>
                <a:effectLst/>
                <a:latin typeface="+mn-lt"/>
                <a:ea typeface="+mn-ea"/>
                <a:cs typeface="+mn-cs"/>
              </a:rPr>
              <a:t>pareto</a:t>
            </a:r>
            <a:r>
              <a:rPr lang="en-US" sz="1200" kern="1200" dirty="0" smtClean="0">
                <a:solidFill>
                  <a:schemeClr val="tx1"/>
                </a:solidFill>
                <a:effectLst/>
                <a:latin typeface="+mn-lt"/>
                <a:ea typeface="+mn-ea"/>
                <a:cs typeface="+mn-cs"/>
              </a:rPr>
              <a:t>-optimal configurations is used to describe the nature and intensity of tradeoffs.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But since by definition frontier curves only exist for tradeoffs, we propose to generalize them to envelope curves considering the boundaries of possibility sets. The two envelope curves describe the extremes levels of one ES achievable with a given level of the other ES</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If spatial and temporal correlations remain on observed situations, frontier and envelope curves are based on scenarios to describe a broad range of possibilities.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what we can see is that the nature (and the intensity) can be described differently in one approach or the other.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the following of this presentation, we will exclusively focus on frontier and envelope curves approaches. </a:t>
            </a:r>
            <a:endParaRPr lang="es-CR" sz="1200" kern="1200" dirty="0" smtClean="0">
              <a:solidFill>
                <a:schemeClr val="tx1"/>
              </a:solidFill>
              <a:effectLst/>
              <a:latin typeface="+mn-lt"/>
              <a:ea typeface="+mn-ea"/>
              <a:cs typeface="+mn-cs"/>
            </a:endParaRPr>
          </a:p>
          <a:p>
            <a:endParaRPr lang="es-CR" dirty="0"/>
          </a:p>
        </p:txBody>
      </p:sp>
      <p:sp>
        <p:nvSpPr>
          <p:cNvPr id="4" name="Espace réservé du numéro de diapositive 3"/>
          <p:cNvSpPr>
            <a:spLocks noGrp="1"/>
          </p:cNvSpPr>
          <p:nvPr>
            <p:ph type="sldNum" sz="quarter" idx="10"/>
          </p:nvPr>
        </p:nvSpPr>
        <p:spPr/>
        <p:txBody>
          <a:bodyPr/>
          <a:lstStyle/>
          <a:p>
            <a:fld id="{9EBEADD5-C4B8-46E2-B1F5-DDEA3E60301F}" type="slidenum">
              <a:rPr lang="es-CR" smtClean="0"/>
              <a:t>2</a:t>
            </a:fld>
            <a:endParaRPr lang="es-CR"/>
          </a:p>
        </p:txBody>
      </p:sp>
    </p:spTree>
    <p:extLst>
      <p:ext uri="{BB962C8B-B14F-4D97-AF65-F5344CB8AC3E}">
        <p14:creationId xmlns:p14="http://schemas.microsoft.com/office/powerpoint/2010/main" val="191527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Our application was conducted in Costa Rica, Central America, in a subpart of the </a:t>
            </a:r>
            <a:r>
              <a:rPr lang="en-US" sz="1200" kern="1200" dirty="0" err="1" smtClean="0">
                <a:solidFill>
                  <a:schemeClr val="tx1"/>
                </a:solidFill>
                <a:effectLst/>
                <a:latin typeface="+mn-lt"/>
                <a:ea typeface="+mn-ea"/>
                <a:cs typeface="+mn-cs"/>
              </a:rPr>
              <a:t>Reventazon</a:t>
            </a:r>
            <a:r>
              <a:rPr lang="en-US" sz="1200" kern="1200" dirty="0" smtClean="0">
                <a:solidFill>
                  <a:schemeClr val="tx1"/>
                </a:solidFill>
                <a:effectLst/>
                <a:latin typeface="+mn-lt"/>
                <a:ea typeface="+mn-ea"/>
                <a:cs typeface="+mn-cs"/>
              </a:rPr>
              <a:t> watershed that connect various protected areas.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used </a:t>
            </a:r>
            <a:r>
              <a:rPr lang="en-US" sz="1200" kern="1200" dirty="0" err="1" smtClean="0">
                <a:solidFill>
                  <a:schemeClr val="tx1"/>
                </a:solidFill>
                <a:effectLst/>
                <a:latin typeface="+mn-lt"/>
                <a:ea typeface="+mn-ea"/>
                <a:cs typeface="+mn-cs"/>
              </a:rPr>
              <a:t>InVEST</a:t>
            </a:r>
            <a:r>
              <a:rPr lang="en-US" sz="1200" kern="1200" dirty="0" smtClean="0">
                <a:solidFill>
                  <a:schemeClr val="tx1"/>
                </a:solidFill>
                <a:effectLst/>
                <a:latin typeface="+mn-lt"/>
                <a:ea typeface="+mn-ea"/>
                <a:cs typeface="+mn-cs"/>
              </a:rPr>
              <a:t> software to model and map carbon sequestration, nitrogen, phosphorus and sediment retention as well as water yield. We also modeled agricultural production using statistical data on production yields and prices. So we modeled 6 ecosystem services in total.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used various biophysical spatial data and coefficients to parameter </a:t>
            </a:r>
            <a:r>
              <a:rPr lang="en-US" sz="1200" kern="1200" dirty="0" err="1" smtClean="0">
                <a:solidFill>
                  <a:schemeClr val="tx1"/>
                </a:solidFill>
                <a:effectLst/>
                <a:latin typeface="+mn-lt"/>
                <a:ea typeface="+mn-ea"/>
                <a:cs typeface="+mn-cs"/>
              </a:rPr>
              <a:t>InVESt</a:t>
            </a:r>
            <a:r>
              <a:rPr lang="en-US" sz="1200" kern="1200" dirty="0" smtClean="0">
                <a:solidFill>
                  <a:schemeClr val="tx1"/>
                </a:solidFill>
                <a:effectLst/>
                <a:latin typeface="+mn-lt"/>
                <a:ea typeface="+mn-ea"/>
                <a:cs typeface="+mn-cs"/>
              </a:rPr>
              <a:t> models. Particularly, we used 4 land-uses maps produced for different time periods between 1986 and 2008 for the studied area. We also created 32 land-use scenarios considering slope and altitude constraints and assuming different LU proportions and distributions, either random or clustered.</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after running invest, we generated frontier and envelope curves for pairs of ecosystem services</a:t>
            </a:r>
            <a:endParaRPr lang="es-CR" sz="1200" kern="1200" dirty="0" smtClean="0">
              <a:solidFill>
                <a:schemeClr val="tx1"/>
              </a:solidFill>
              <a:effectLst/>
              <a:latin typeface="+mn-lt"/>
              <a:ea typeface="+mn-ea"/>
              <a:cs typeface="+mn-cs"/>
            </a:endParaRPr>
          </a:p>
          <a:p>
            <a:endParaRPr lang="es-CR" dirty="0"/>
          </a:p>
        </p:txBody>
      </p:sp>
      <p:sp>
        <p:nvSpPr>
          <p:cNvPr id="4" name="Espace réservé du numéro de diapositive 3"/>
          <p:cNvSpPr>
            <a:spLocks noGrp="1"/>
          </p:cNvSpPr>
          <p:nvPr>
            <p:ph type="sldNum" sz="quarter" idx="10"/>
          </p:nvPr>
        </p:nvSpPr>
        <p:spPr/>
        <p:txBody>
          <a:bodyPr/>
          <a:lstStyle/>
          <a:p>
            <a:fld id="{ED5B5D25-4A00-4B9F-B637-6C2D3EBC2732}" type="slidenum">
              <a:rPr lang="es-CR" smtClean="0"/>
              <a:t>3</a:t>
            </a:fld>
            <a:endParaRPr lang="es-CR"/>
          </a:p>
        </p:txBody>
      </p:sp>
    </p:spTree>
    <p:extLst>
      <p:ext uri="{BB962C8B-B14F-4D97-AF65-F5344CB8AC3E}">
        <p14:creationId xmlns:p14="http://schemas.microsoft.com/office/powerpoint/2010/main" val="2901235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observed 3 types of frontier curves (in red): </a:t>
            </a:r>
            <a:endParaRPr lang="es-CR"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convex curves (for instance between C and pa) with intense tradeoff, </a:t>
            </a:r>
            <a:endParaRPr lang="es-CR"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concave curves (like between C and </a:t>
            </a:r>
            <a:r>
              <a:rPr lang="en-US" sz="1200" kern="1200" dirty="0" err="1" smtClean="0">
                <a:solidFill>
                  <a:schemeClr val="tx1"/>
                </a:solidFill>
                <a:effectLst/>
                <a:latin typeface="+mn-lt"/>
                <a:ea typeface="+mn-ea"/>
                <a:cs typeface="+mn-cs"/>
              </a:rPr>
              <a:t>wy</a:t>
            </a:r>
            <a:r>
              <a:rPr lang="en-US" sz="1200" kern="1200" dirty="0" smtClean="0">
                <a:solidFill>
                  <a:schemeClr val="tx1"/>
                </a:solidFill>
                <a:effectLst/>
                <a:latin typeface="+mn-lt"/>
                <a:ea typeface="+mn-ea"/>
                <a:cs typeface="+mn-cs"/>
              </a:rPr>
              <a:t>) with moderate intensity, </a:t>
            </a:r>
            <a:endParaRPr lang="es-CR"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non-monotonic interactions, for instance in the case of phosphorus retention and agricultural production.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two last examples, moderate and non-monotonic tradeoffs, are particularly interesting since they reveal threshold effects.</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However, frontier curves cannot be drawn for most of pairs of ES because of their restrictive definition based on </a:t>
            </a:r>
            <a:r>
              <a:rPr lang="en-US" sz="1200" kern="1200" dirty="0" err="1" smtClean="0">
                <a:solidFill>
                  <a:schemeClr val="tx1"/>
                </a:solidFill>
                <a:effectLst/>
                <a:latin typeface="+mn-lt"/>
                <a:ea typeface="+mn-ea"/>
                <a:cs typeface="+mn-cs"/>
              </a:rPr>
              <a:t>pareto</a:t>
            </a:r>
            <a:r>
              <a:rPr lang="en-US" sz="1200" kern="1200" dirty="0" smtClean="0">
                <a:solidFill>
                  <a:schemeClr val="tx1"/>
                </a:solidFill>
                <a:effectLst/>
                <a:latin typeface="+mn-lt"/>
                <a:ea typeface="+mn-ea"/>
                <a:cs typeface="+mn-cs"/>
              </a:rPr>
              <a:t>-optimality.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the case of synergies or non-interactive pairs of ES, only 1 scenario is optimal, the one identified as a red dot on these graphs.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Frontier curves, poorly reflect the range of possible ecosystem services levels in comparison of envelope curves.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 also have the advantage of being more generalizable since they can be drawn for all pairs without restriction.</a:t>
            </a:r>
            <a:endParaRPr lang="es-CR" sz="1200" kern="1200" dirty="0" smtClean="0">
              <a:solidFill>
                <a:schemeClr val="tx1"/>
              </a:solidFill>
              <a:effectLst/>
              <a:latin typeface="+mn-lt"/>
              <a:ea typeface="+mn-ea"/>
              <a:cs typeface="+mn-cs"/>
            </a:endParaRPr>
          </a:p>
          <a:p>
            <a:endParaRPr lang="es-CR" dirty="0"/>
          </a:p>
        </p:txBody>
      </p:sp>
      <p:sp>
        <p:nvSpPr>
          <p:cNvPr id="4" name="Espace réservé du numéro de diapositive 3"/>
          <p:cNvSpPr>
            <a:spLocks noGrp="1"/>
          </p:cNvSpPr>
          <p:nvPr>
            <p:ph type="sldNum" sz="quarter" idx="10"/>
          </p:nvPr>
        </p:nvSpPr>
        <p:spPr/>
        <p:txBody>
          <a:bodyPr/>
          <a:lstStyle/>
          <a:p>
            <a:fld id="{9EBEADD5-C4B8-46E2-B1F5-DDEA3E60301F}" type="slidenum">
              <a:rPr lang="es-CR" smtClean="0"/>
              <a:t>4</a:t>
            </a:fld>
            <a:endParaRPr lang="es-CR"/>
          </a:p>
        </p:txBody>
      </p:sp>
    </p:spTree>
    <p:extLst>
      <p:ext uri="{BB962C8B-B14F-4D97-AF65-F5344CB8AC3E}">
        <p14:creationId xmlns:p14="http://schemas.microsoft.com/office/powerpoint/2010/main" val="329549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we specifically look at the position of observed land-uses for the four time period between 1986 and 2008 I mentioned previously, we can observe that they are all in the least optimal configurations, for all pairs of ecosystem services.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results highlight the fact that landscape configuration is not explained by rational optimization, but is shaped by the interaction of social constraints and actors preferences.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also mean that in our set of scenarios, we included land-use configurations that are probably not acceptable for actors.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this observation is crucial for next investigation because it rise the question of how considering these constrains and preferences in scenario analysis :</a:t>
            </a:r>
            <a:endParaRPr lang="es-C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Should we add social constraints in the definition of scenarios?  </a:t>
            </a:r>
            <a:endParaRPr lang="es-C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it relevant to use non-acceptable LU configurations to describe ES interactions?</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also underline the necessity of better integrating socio-economical components in the assessment of ecosystem services, for two reasons:  </a:t>
            </a:r>
            <a:endParaRPr lang="es-CR"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First, To understand to which extend society choices influence LU configuration and could prevent from achieving optimal LU scenarios</a:t>
            </a:r>
            <a:endParaRPr lang="es-CR"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second to determine which solution on the frontier curve (when it exists) would be preferred by actors and ES beneficiaries. </a:t>
            </a:r>
            <a:endParaRPr lang="es-C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Thank you for your attention, thanks Chairman for the invitation. </a:t>
            </a:r>
            <a:endParaRPr lang="es-CR" sz="1200" kern="1200" dirty="0" smtClean="0">
              <a:solidFill>
                <a:schemeClr val="tx1"/>
              </a:solidFill>
              <a:effectLst/>
              <a:latin typeface="+mn-lt"/>
              <a:ea typeface="+mn-ea"/>
              <a:cs typeface="+mn-cs"/>
            </a:endParaRPr>
          </a:p>
          <a:p>
            <a:endParaRPr lang="es-CR" dirty="0"/>
          </a:p>
        </p:txBody>
      </p:sp>
      <p:sp>
        <p:nvSpPr>
          <p:cNvPr id="4" name="Espace réservé du numéro de diapositive 3"/>
          <p:cNvSpPr>
            <a:spLocks noGrp="1"/>
          </p:cNvSpPr>
          <p:nvPr>
            <p:ph type="sldNum" sz="quarter" idx="10"/>
          </p:nvPr>
        </p:nvSpPr>
        <p:spPr/>
        <p:txBody>
          <a:bodyPr/>
          <a:lstStyle/>
          <a:p>
            <a:fld id="{9EBEADD5-C4B8-46E2-B1F5-DDEA3E60301F}" type="slidenum">
              <a:rPr lang="es-CR" smtClean="0"/>
              <a:t>5</a:t>
            </a:fld>
            <a:endParaRPr lang="es-CR"/>
          </a:p>
        </p:txBody>
      </p:sp>
    </p:spTree>
    <p:extLst>
      <p:ext uri="{BB962C8B-B14F-4D97-AF65-F5344CB8AC3E}">
        <p14:creationId xmlns:p14="http://schemas.microsoft.com/office/powerpoint/2010/main" val="1284223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BB39732-AF9A-4242-9A08-307F48B4B11E}" type="datetimeFigureOut">
              <a:rPr lang="es-CR" smtClean="0"/>
              <a:t>02/11/2015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367265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BB39732-AF9A-4242-9A08-307F48B4B11E}" type="datetimeFigureOut">
              <a:rPr lang="es-CR" smtClean="0"/>
              <a:t>02/11/2015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117206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BB39732-AF9A-4242-9A08-307F48B4B11E}" type="datetimeFigureOut">
              <a:rPr lang="es-CR" smtClean="0"/>
              <a:t>02/11/2015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384495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811" y="503339"/>
            <a:ext cx="8280000" cy="687898"/>
          </a:xfrm>
        </p:spPr>
        <p:txBody>
          <a:bodyPr>
            <a:normAutofit/>
          </a:bodyPr>
          <a:lstStyle>
            <a:lvl1pPr>
              <a:defRPr sz="3600" b="1">
                <a:solidFill>
                  <a:srgbClr val="C00000"/>
                </a:solidFill>
              </a:defRPr>
            </a:lvl1pPr>
          </a:lstStyle>
          <a:p>
            <a:r>
              <a:rPr lang="es-419" noProof="0" dirty="0" err="1" smtClean="0"/>
              <a:t>Click</a:t>
            </a:r>
            <a:r>
              <a:rPr lang="es-419" noProof="0" dirty="0" smtClean="0"/>
              <a:t> to </a:t>
            </a:r>
            <a:r>
              <a:rPr lang="es-419" noProof="0" dirty="0" err="1" smtClean="0"/>
              <a:t>edit</a:t>
            </a:r>
            <a:r>
              <a:rPr lang="es-419" noProof="0" dirty="0" smtClean="0"/>
              <a:t> Master </a:t>
            </a:r>
            <a:r>
              <a:rPr lang="es-419" noProof="0" dirty="0" err="1" smtClean="0"/>
              <a:t>title</a:t>
            </a:r>
            <a:r>
              <a:rPr lang="es-419" noProof="0" dirty="0" smtClean="0"/>
              <a:t> </a:t>
            </a:r>
            <a:r>
              <a:rPr lang="es-419" noProof="0" dirty="0" err="1" smtClean="0"/>
              <a:t>style</a:t>
            </a:r>
            <a:endParaRPr lang="es-419" noProof="0" dirty="0"/>
          </a:p>
        </p:txBody>
      </p:sp>
      <p:sp>
        <p:nvSpPr>
          <p:cNvPr id="12" name="Text Placeholder 11"/>
          <p:cNvSpPr>
            <a:spLocks noGrp="1"/>
          </p:cNvSpPr>
          <p:nvPr>
            <p:ph type="body" sz="quarter" idx="13"/>
          </p:nvPr>
        </p:nvSpPr>
        <p:spPr>
          <a:xfrm>
            <a:off x="438151" y="1533525"/>
            <a:ext cx="8296274" cy="4276725"/>
          </a:xfrm>
        </p:spPr>
        <p:txBody>
          <a:bodyPr/>
          <a:lstStyle>
            <a:lvl1pPr>
              <a:spcBef>
                <a:spcPts val="600"/>
              </a:spcBef>
              <a:defRPr>
                <a:latin typeface="Verdana" panose="020B0604030504040204" pitchFamily="34" charset="0"/>
                <a:ea typeface="Verdana" panose="020B0604030504040204" pitchFamily="34" charset="0"/>
                <a:cs typeface="Verdana" panose="020B0604030504040204" pitchFamily="34" charset="0"/>
              </a:defRPr>
            </a:lvl1pPr>
            <a:lvl2pPr>
              <a:spcBef>
                <a:spcPts val="600"/>
              </a:spcBef>
              <a:defRPr>
                <a:latin typeface="Verdana" panose="020B0604030504040204" pitchFamily="34" charset="0"/>
                <a:ea typeface="Verdana" panose="020B0604030504040204" pitchFamily="34" charset="0"/>
                <a:cs typeface="Verdana" panose="020B0604030504040204" pitchFamily="34" charset="0"/>
              </a:defRPr>
            </a:lvl2pPr>
            <a:lvl3pPr>
              <a:spcBef>
                <a:spcPts val="600"/>
              </a:spcBef>
              <a:defRPr>
                <a:latin typeface="Verdana" panose="020B0604030504040204" pitchFamily="34" charset="0"/>
                <a:ea typeface="Verdana" panose="020B0604030504040204" pitchFamily="34" charset="0"/>
                <a:cs typeface="Verdana" panose="020B0604030504040204" pitchFamily="34" charset="0"/>
              </a:defRPr>
            </a:lvl3pPr>
            <a:lvl4pPr>
              <a:spcBef>
                <a:spcPts val="600"/>
              </a:spcBef>
              <a:defRPr>
                <a:latin typeface="Verdana" panose="020B0604030504040204" pitchFamily="34" charset="0"/>
                <a:ea typeface="Verdana" panose="020B0604030504040204" pitchFamily="34" charset="0"/>
                <a:cs typeface="Verdana" panose="020B0604030504040204" pitchFamily="34" charset="0"/>
              </a:defRPr>
            </a:lvl4pPr>
            <a:lvl5pPr>
              <a:spcBef>
                <a:spcPts val="600"/>
              </a:spcBef>
              <a:defRPr>
                <a:latin typeface="Verdana" panose="020B0604030504040204" pitchFamily="34" charset="0"/>
                <a:ea typeface="Verdana" panose="020B0604030504040204" pitchFamily="34" charset="0"/>
                <a:cs typeface="Verdana" panose="020B0604030504040204" pitchFamily="34" charset="0"/>
              </a:defRPr>
            </a:lvl5pPr>
          </a:lstStyle>
          <a:p>
            <a:pPr lvl="0"/>
            <a:r>
              <a:rPr lang="es-419" noProof="0" dirty="0" err="1" smtClean="0"/>
              <a:t>Click</a:t>
            </a:r>
            <a:r>
              <a:rPr lang="es-419" noProof="0" dirty="0" smtClean="0"/>
              <a:t> to </a:t>
            </a:r>
            <a:r>
              <a:rPr lang="es-419" noProof="0" dirty="0" err="1" smtClean="0"/>
              <a:t>edit</a:t>
            </a:r>
            <a:r>
              <a:rPr lang="es-419" noProof="0" dirty="0" smtClean="0"/>
              <a:t> Master </a:t>
            </a:r>
            <a:r>
              <a:rPr lang="es-419" noProof="0" dirty="0" err="1" smtClean="0"/>
              <a:t>text</a:t>
            </a:r>
            <a:r>
              <a:rPr lang="es-419" noProof="0" dirty="0" smtClean="0"/>
              <a:t> </a:t>
            </a:r>
            <a:r>
              <a:rPr lang="es-419" noProof="0" dirty="0" err="1" smtClean="0"/>
              <a:t>styles</a:t>
            </a:r>
            <a:endParaRPr lang="es-419" noProof="0" dirty="0" smtClean="0"/>
          </a:p>
          <a:p>
            <a:pPr lvl="1"/>
            <a:r>
              <a:rPr lang="es-419" noProof="0" dirty="0" err="1" smtClean="0"/>
              <a:t>Second</a:t>
            </a:r>
            <a:r>
              <a:rPr lang="es-419" noProof="0" dirty="0" smtClean="0"/>
              <a:t> </a:t>
            </a:r>
            <a:r>
              <a:rPr lang="es-419" noProof="0" dirty="0" err="1" smtClean="0"/>
              <a:t>level</a:t>
            </a:r>
            <a:endParaRPr lang="es-419" noProof="0" dirty="0" smtClean="0"/>
          </a:p>
          <a:p>
            <a:pPr lvl="2"/>
            <a:r>
              <a:rPr lang="es-419" noProof="0" dirty="0" err="1" smtClean="0"/>
              <a:t>Third</a:t>
            </a:r>
            <a:r>
              <a:rPr lang="es-419" noProof="0" dirty="0" smtClean="0"/>
              <a:t> </a:t>
            </a:r>
            <a:r>
              <a:rPr lang="es-419" noProof="0" dirty="0" err="1" smtClean="0"/>
              <a:t>level</a:t>
            </a:r>
            <a:endParaRPr lang="es-419" noProof="0" dirty="0" smtClean="0"/>
          </a:p>
          <a:p>
            <a:pPr lvl="3"/>
            <a:r>
              <a:rPr lang="es-419" noProof="0" dirty="0" err="1" smtClean="0"/>
              <a:t>Fourth</a:t>
            </a:r>
            <a:r>
              <a:rPr lang="es-419" noProof="0" dirty="0" smtClean="0"/>
              <a:t> </a:t>
            </a:r>
            <a:r>
              <a:rPr lang="es-419" noProof="0" dirty="0" err="1" smtClean="0"/>
              <a:t>level</a:t>
            </a:r>
            <a:endParaRPr lang="es-419" noProof="0" dirty="0" smtClean="0"/>
          </a:p>
          <a:p>
            <a:pPr lvl="4"/>
            <a:r>
              <a:rPr lang="es-419" noProof="0" dirty="0" err="1" smtClean="0"/>
              <a:t>Fifth</a:t>
            </a:r>
            <a:r>
              <a:rPr lang="es-419" noProof="0" dirty="0" smtClean="0"/>
              <a:t> </a:t>
            </a:r>
            <a:r>
              <a:rPr lang="es-419" noProof="0" dirty="0" err="1" smtClean="0"/>
              <a:t>level</a:t>
            </a:r>
            <a:endParaRPr lang="es-419" noProof="0" dirty="0"/>
          </a:p>
        </p:txBody>
      </p:sp>
    </p:spTree>
    <p:extLst>
      <p:ext uri="{BB962C8B-B14F-4D97-AF65-F5344CB8AC3E}">
        <p14:creationId xmlns:p14="http://schemas.microsoft.com/office/powerpoint/2010/main" val="4214808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0874"/>
          </a:xfrm>
        </p:spPr>
        <p:txBody>
          <a:body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BB39732-AF9A-4242-9A08-307F48B4B11E}" type="datetimeFigureOut">
              <a:rPr lang="es-CR" smtClean="0"/>
              <a:t>02/11/2015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727824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BB39732-AF9A-4242-9A08-307F48B4B11E}" type="datetimeFigureOut">
              <a:rPr lang="es-CR" smtClean="0"/>
              <a:t>02/11/2015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224562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BB39732-AF9A-4242-9A08-307F48B4B11E}" type="datetimeFigureOut">
              <a:rPr lang="es-CR" smtClean="0"/>
              <a:t>02/11/2015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386669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BB39732-AF9A-4242-9A08-307F48B4B11E}" type="datetimeFigureOut">
              <a:rPr lang="es-CR" smtClean="0"/>
              <a:t>02/11/2015</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93919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BB39732-AF9A-4242-9A08-307F48B4B11E}" type="datetimeFigureOut">
              <a:rPr lang="es-CR" smtClean="0"/>
              <a:t>02/11/2015</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175654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39732-AF9A-4242-9A08-307F48B4B11E}" type="datetimeFigureOut">
              <a:rPr lang="es-CR" smtClean="0"/>
              <a:t>02/11/2015</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74163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BB39732-AF9A-4242-9A08-307F48B4B11E}" type="datetimeFigureOut">
              <a:rPr lang="es-CR" smtClean="0"/>
              <a:t>02/11/2015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70872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BB39732-AF9A-4242-9A08-307F48B4B11E}" type="datetimeFigureOut">
              <a:rPr lang="es-CR" smtClean="0"/>
              <a:t>02/11/2015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2EC4E51A-C163-4007-B386-A1DC4FD5DB1B}" type="slidenum">
              <a:rPr lang="es-CR" smtClean="0"/>
              <a:t>‹N°›</a:t>
            </a:fld>
            <a:endParaRPr lang="es-CR"/>
          </a:p>
        </p:txBody>
      </p:sp>
    </p:spTree>
    <p:extLst>
      <p:ext uri="{BB962C8B-B14F-4D97-AF65-F5344CB8AC3E}">
        <p14:creationId xmlns:p14="http://schemas.microsoft.com/office/powerpoint/2010/main" val="96634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39732-AF9A-4242-9A08-307F48B4B11E}" type="datetimeFigureOut">
              <a:rPr lang="es-CR" smtClean="0"/>
              <a:t>02/11/2015</a:t>
            </a:fld>
            <a:endParaRPr lang="es-C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4E51A-C163-4007-B386-A1DC4FD5DB1B}" type="slidenum">
              <a:rPr lang="es-CR" smtClean="0"/>
              <a:t>‹N°›</a:t>
            </a:fld>
            <a:endParaRPr lang="es-CR"/>
          </a:p>
        </p:txBody>
      </p:sp>
    </p:spTree>
    <p:extLst>
      <p:ext uri="{BB962C8B-B14F-4D97-AF65-F5344CB8AC3E}">
        <p14:creationId xmlns:p14="http://schemas.microsoft.com/office/powerpoint/2010/main" val="1486526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Autofit/>
          </a:bodyPr>
          <a:lstStyle/>
          <a:p>
            <a:r>
              <a:rPr lang="en-US" sz="4400" dirty="0" smtClean="0"/>
              <a:t>Ecosystem service tradeoffs and ecological-economic production possibilities frontier: A case study in Costa Rica </a:t>
            </a:r>
            <a:endParaRPr lang="es-CR" sz="4400" dirty="0"/>
          </a:p>
        </p:txBody>
      </p:sp>
      <p:sp>
        <p:nvSpPr>
          <p:cNvPr id="5" name="Sous-titre 4"/>
          <p:cNvSpPr>
            <a:spLocks noGrp="1"/>
          </p:cNvSpPr>
          <p:nvPr>
            <p:ph type="subTitle" idx="1"/>
          </p:nvPr>
        </p:nvSpPr>
        <p:spPr/>
        <p:txBody>
          <a:bodyPr/>
          <a:lstStyle/>
          <a:p>
            <a:r>
              <a:rPr lang="en-US" dirty="0" smtClean="0"/>
              <a:t>Vallet A.; Locatelli B.; </a:t>
            </a:r>
            <a:r>
              <a:rPr lang="en-US" dirty="0" err="1" smtClean="0"/>
              <a:t>Levrel</a:t>
            </a:r>
            <a:r>
              <a:rPr lang="en-US" dirty="0" smtClean="0"/>
              <a:t> H.</a:t>
            </a:r>
            <a:endParaRPr lang="es-CR" dirty="0"/>
          </a:p>
        </p:txBody>
      </p:sp>
      <p:pic>
        <p:nvPicPr>
          <p:cNvPr id="6" name="Picture 4" descr="logo_cirad.gif"/>
          <p:cNvPicPr>
            <a:picLocks noChangeAspect="1"/>
          </p:cNvPicPr>
          <p:nvPr/>
        </p:nvPicPr>
        <p:blipFill>
          <a:blip r:embed="rId3" cstate="print"/>
          <a:stretch>
            <a:fillRect/>
          </a:stretch>
        </p:blipFill>
        <p:spPr>
          <a:xfrm>
            <a:off x="3905033" y="5768222"/>
            <a:ext cx="1449734" cy="405926"/>
          </a:xfrm>
          <a:prstGeom prst="rect">
            <a:avLst/>
          </a:prstGeom>
        </p:spPr>
      </p:pic>
      <p:pic>
        <p:nvPicPr>
          <p:cNvPr id="8" name="Picture 2532" descr="S:\LOGO\CIFOR_logo.png"/>
          <p:cNvPicPr>
            <a:picLocks noChangeAspect="1" noChangeArrowheads="1"/>
          </p:cNvPicPr>
          <p:nvPr/>
        </p:nvPicPr>
        <p:blipFill>
          <a:blip r:embed="rId4" cstate="print"/>
          <a:srcRect/>
          <a:stretch>
            <a:fillRect/>
          </a:stretch>
        </p:blipFill>
        <p:spPr bwMode="auto">
          <a:xfrm>
            <a:off x="5659711" y="5274731"/>
            <a:ext cx="1015078" cy="959710"/>
          </a:xfrm>
          <a:prstGeom prst="rect">
            <a:avLst/>
          </a:prstGeom>
          <a:noFill/>
          <a:ln w="9525">
            <a:noFill/>
            <a:miter lim="800000"/>
            <a:headEnd/>
            <a:tailEnd/>
          </a:ln>
        </p:spPr>
      </p:pic>
      <p:pic>
        <p:nvPicPr>
          <p:cNvPr id="9" name="Image 8" descr="http://www.centre-cired.fr/IMG/logo-cired.gif"/>
          <p:cNvPicPr/>
          <p:nvPr/>
        </p:nvPicPr>
        <p:blipFill>
          <a:blip r:embed="rId5">
            <a:extLst>
              <a:ext uri="{28A0092B-C50C-407E-A947-70E740481C1C}">
                <a14:useLocalDpi xmlns:a14="http://schemas.microsoft.com/office/drawing/2010/main" val="0"/>
              </a:ext>
            </a:extLst>
          </a:blip>
          <a:srcRect/>
          <a:stretch>
            <a:fillRect/>
          </a:stretch>
        </p:blipFill>
        <p:spPr bwMode="auto">
          <a:xfrm>
            <a:off x="2689898" y="5333718"/>
            <a:ext cx="805303" cy="839124"/>
          </a:xfrm>
          <a:prstGeom prst="rect">
            <a:avLst/>
          </a:prstGeom>
          <a:noFill/>
          <a:ln>
            <a:noFill/>
          </a:ln>
        </p:spPr>
      </p:pic>
      <p:pic>
        <p:nvPicPr>
          <p:cNvPr id="10" name="Image 9" descr="http://www.iar-pole.com/wp-content/uploads/2014/04/AgroParisTech_-_logo.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971" y="5617211"/>
            <a:ext cx="2048095" cy="707947"/>
          </a:xfrm>
          <a:prstGeom prst="rect">
            <a:avLst/>
          </a:prstGeom>
          <a:noFill/>
          <a:ln>
            <a:noFill/>
          </a:ln>
        </p:spPr>
      </p:pic>
      <p:pic>
        <p:nvPicPr>
          <p:cNvPr id="1026" name="Picture 2" descr="http://biblioteca.catie.ac.cr/images/logocolorfinalOL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9734" y="5568574"/>
            <a:ext cx="1928914" cy="74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252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How to analyze ES interactions? </a:t>
            </a:r>
            <a:endParaRPr lang="en-US" dirty="0"/>
          </a:p>
        </p:txBody>
      </p:sp>
      <p:grpSp>
        <p:nvGrpSpPr>
          <p:cNvPr id="173" name="Groupe 172"/>
          <p:cNvGrpSpPr/>
          <p:nvPr/>
        </p:nvGrpSpPr>
        <p:grpSpPr>
          <a:xfrm>
            <a:off x="2164556" y="1371844"/>
            <a:ext cx="2302506" cy="2751257"/>
            <a:chOff x="2699340" y="2207293"/>
            <a:chExt cx="3149646" cy="3438661"/>
          </a:xfrm>
        </p:grpSpPr>
        <p:grpSp>
          <p:nvGrpSpPr>
            <p:cNvPr id="174" name="Group 9"/>
            <p:cNvGrpSpPr/>
            <p:nvPr/>
          </p:nvGrpSpPr>
          <p:grpSpPr>
            <a:xfrm>
              <a:off x="2699340" y="2616559"/>
              <a:ext cx="3149646" cy="3029395"/>
              <a:chOff x="318324" y="478676"/>
              <a:chExt cx="3807598" cy="3455515"/>
            </a:xfrm>
          </p:grpSpPr>
          <p:sp>
            <p:nvSpPr>
              <p:cNvPr id="194" name="Freeform 10"/>
              <p:cNvSpPr/>
              <p:nvPr/>
            </p:nvSpPr>
            <p:spPr>
              <a:xfrm>
                <a:off x="577049" y="905521"/>
                <a:ext cx="3187083" cy="2716567"/>
              </a:xfrm>
              <a:custGeom>
                <a:avLst/>
                <a:gdLst>
                  <a:gd name="connsiteX0" fmla="*/ 0 w 3568823"/>
                  <a:gd name="connsiteY0" fmla="*/ 0 h 2965142"/>
                  <a:gd name="connsiteX1" fmla="*/ 0 w 3568823"/>
                  <a:gd name="connsiteY1" fmla="*/ 2965142 h 2965142"/>
                  <a:gd name="connsiteX2" fmla="*/ 3568823 w 3568823"/>
                  <a:gd name="connsiteY2" fmla="*/ 2965142 h 2965142"/>
                </a:gdLst>
                <a:ahLst/>
                <a:cxnLst>
                  <a:cxn ang="0">
                    <a:pos x="connsiteX0" y="connsiteY0"/>
                  </a:cxn>
                  <a:cxn ang="0">
                    <a:pos x="connsiteX1" y="connsiteY1"/>
                  </a:cxn>
                  <a:cxn ang="0">
                    <a:pos x="connsiteX2" y="connsiteY2"/>
                  </a:cxn>
                </a:cxnLst>
                <a:rect l="l" t="t" r="r" b="b"/>
                <a:pathLst>
                  <a:path w="3568823" h="2965142">
                    <a:moveTo>
                      <a:pt x="0" y="0"/>
                    </a:moveTo>
                    <a:lnTo>
                      <a:pt x="0" y="2965142"/>
                    </a:lnTo>
                    <a:lnTo>
                      <a:pt x="3568823" y="2965142"/>
                    </a:lnTo>
                  </a:path>
                </a:pathLst>
              </a:custGeom>
              <a:noFill/>
              <a:ln w="28575">
                <a:solidFill>
                  <a:schemeClr val="tx1">
                    <a:lumMod val="75000"/>
                    <a:lumOff val="25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5" name="TextBox 11"/>
              <p:cNvSpPr txBox="1"/>
              <p:nvPr/>
            </p:nvSpPr>
            <p:spPr>
              <a:xfrm>
                <a:off x="3608474" y="3564859"/>
                <a:ext cx="517448" cy="369332"/>
              </a:xfrm>
              <a:prstGeom prst="rect">
                <a:avLst/>
              </a:prstGeom>
              <a:noFill/>
            </p:spPr>
            <p:txBody>
              <a:bodyPr wrap="none" rtlCol="0">
                <a:spAutoFit/>
              </a:bodyPr>
              <a:lstStyle/>
              <a:p>
                <a:r>
                  <a:rPr lang="en-US" dirty="0" smtClean="0"/>
                  <a:t>ES1</a:t>
                </a:r>
                <a:endParaRPr lang="es-419" dirty="0"/>
              </a:p>
            </p:txBody>
          </p:sp>
          <p:sp>
            <p:nvSpPr>
              <p:cNvPr id="196" name="TextBox 12"/>
              <p:cNvSpPr txBox="1"/>
              <p:nvPr/>
            </p:nvSpPr>
            <p:spPr>
              <a:xfrm>
                <a:off x="318324" y="478676"/>
                <a:ext cx="517448" cy="369332"/>
              </a:xfrm>
              <a:prstGeom prst="rect">
                <a:avLst/>
              </a:prstGeom>
              <a:noFill/>
            </p:spPr>
            <p:txBody>
              <a:bodyPr wrap="none" rtlCol="0">
                <a:spAutoFit/>
              </a:bodyPr>
              <a:lstStyle/>
              <a:p>
                <a:r>
                  <a:rPr lang="en-US" dirty="0" smtClean="0"/>
                  <a:t>ES2</a:t>
                </a:r>
                <a:endParaRPr lang="es-419" dirty="0"/>
              </a:p>
            </p:txBody>
          </p:sp>
        </p:grpSp>
        <p:sp>
          <p:nvSpPr>
            <p:cNvPr id="175" name="Oval 48"/>
            <p:cNvSpPr/>
            <p:nvPr/>
          </p:nvSpPr>
          <p:spPr>
            <a:xfrm flipH="1">
              <a:off x="3372953" y="3795328"/>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6" name="Oval 49"/>
            <p:cNvSpPr/>
            <p:nvPr/>
          </p:nvSpPr>
          <p:spPr>
            <a:xfrm flipH="1">
              <a:off x="3950002" y="4177067"/>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77" name="Straight Connector 50"/>
            <p:cNvCxnSpPr>
              <a:stCxn id="175" idx="6"/>
              <a:endCxn id="180" idx="7"/>
            </p:cNvCxnSpPr>
            <p:nvPr/>
          </p:nvCxnSpPr>
          <p:spPr>
            <a:xfrm>
              <a:off x="3372953" y="3844156"/>
              <a:ext cx="679714" cy="653884"/>
            </a:xfrm>
            <a:prstGeom prst="line">
              <a:avLst/>
            </a:prstGeom>
          </p:spPr>
          <p:style>
            <a:lnRef idx="1">
              <a:schemeClr val="accent1"/>
            </a:lnRef>
            <a:fillRef idx="0">
              <a:schemeClr val="accent1"/>
            </a:fillRef>
            <a:effectRef idx="0">
              <a:schemeClr val="accent1"/>
            </a:effectRef>
            <a:fontRef idx="minor">
              <a:schemeClr val="tx1"/>
            </a:fontRef>
          </p:style>
        </p:cxnSp>
        <p:sp>
          <p:nvSpPr>
            <p:cNvPr id="178" name="TextBox 51"/>
            <p:cNvSpPr txBox="1"/>
            <p:nvPr/>
          </p:nvSpPr>
          <p:spPr>
            <a:xfrm>
              <a:off x="3372953" y="3578289"/>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1</a:t>
              </a:r>
              <a:r>
                <a:rPr lang="en-US" sz="1200" dirty="0" smtClean="0"/>
                <a:t>)</a:t>
              </a:r>
              <a:endParaRPr lang="es-419" sz="1200" dirty="0"/>
            </a:p>
          </p:txBody>
        </p:sp>
        <p:sp>
          <p:nvSpPr>
            <p:cNvPr id="179" name="TextBox 52"/>
            <p:cNvSpPr txBox="1"/>
            <p:nvPr/>
          </p:nvSpPr>
          <p:spPr>
            <a:xfrm>
              <a:off x="3989561" y="4098687"/>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2</a:t>
              </a:r>
              <a:r>
                <a:rPr lang="en-US" sz="1200" dirty="0" smtClean="0"/>
                <a:t>)</a:t>
              </a:r>
              <a:endParaRPr lang="es-419" sz="1200" dirty="0"/>
            </a:p>
          </p:txBody>
        </p:sp>
        <p:sp>
          <p:nvSpPr>
            <p:cNvPr id="180" name="Oval 53"/>
            <p:cNvSpPr/>
            <p:nvPr/>
          </p:nvSpPr>
          <p:spPr>
            <a:xfrm flipH="1">
              <a:off x="4038366" y="4483739"/>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1" name="TextBox 54"/>
            <p:cNvSpPr txBox="1"/>
            <p:nvPr/>
          </p:nvSpPr>
          <p:spPr>
            <a:xfrm>
              <a:off x="4063538" y="4294710"/>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3</a:t>
              </a:r>
              <a:r>
                <a:rPr lang="en-US" sz="1200" dirty="0" smtClean="0"/>
                <a:t>)</a:t>
              </a:r>
              <a:endParaRPr lang="es-419" sz="1200" dirty="0"/>
            </a:p>
          </p:txBody>
        </p:sp>
        <p:cxnSp>
          <p:nvCxnSpPr>
            <p:cNvPr id="182" name="Straight Connector 55"/>
            <p:cNvCxnSpPr>
              <a:stCxn id="175" idx="3"/>
              <a:endCxn id="176" idx="6"/>
            </p:cNvCxnSpPr>
            <p:nvPr/>
          </p:nvCxnSpPr>
          <p:spPr>
            <a:xfrm>
              <a:off x="3456307" y="3878682"/>
              <a:ext cx="493695" cy="347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56"/>
            <p:cNvCxnSpPr>
              <a:stCxn id="176" idx="4"/>
              <a:endCxn id="180" idx="4"/>
            </p:cNvCxnSpPr>
            <p:nvPr/>
          </p:nvCxnSpPr>
          <p:spPr>
            <a:xfrm>
              <a:off x="3998829" y="4274722"/>
              <a:ext cx="88364" cy="306672"/>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57"/>
            <p:cNvSpPr txBox="1"/>
            <p:nvPr/>
          </p:nvSpPr>
          <p:spPr>
            <a:xfrm>
              <a:off x="2733691" y="2207293"/>
              <a:ext cx="3045860" cy="461610"/>
            </a:xfrm>
            <a:prstGeom prst="rect">
              <a:avLst/>
            </a:prstGeom>
            <a:noFill/>
          </p:spPr>
          <p:txBody>
            <a:bodyPr wrap="none" rtlCol="0">
              <a:spAutoFit/>
            </a:bodyPr>
            <a:lstStyle/>
            <a:p>
              <a:pPr algn="ctr"/>
              <a:r>
                <a:rPr lang="en-US" dirty="0" smtClean="0"/>
                <a:t>Temporal correlations</a:t>
              </a:r>
              <a:endParaRPr lang="es-419" dirty="0"/>
            </a:p>
          </p:txBody>
        </p:sp>
        <p:sp>
          <p:nvSpPr>
            <p:cNvPr id="185" name="Oval 58"/>
            <p:cNvSpPr/>
            <p:nvPr/>
          </p:nvSpPr>
          <p:spPr>
            <a:xfrm flipH="1">
              <a:off x="4264270" y="3457235"/>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6" name="Oval 59"/>
            <p:cNvSpPr/>
            <p:nvPr/>
          </p:nvSpPr>
          <p:spPr>
            <a:xfrm flipH="1">
              <a:off x="4493417" y="3999960"/>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87" name="Straight Connector 60"/>
            <p:cNvCxnSpPr>
              <a:stCxn id="185" idx="2"/>
              <a:endCxn id="190" idx="7"/>
            </p:cNvCxnSpPr>
            <p:nvPr/>
          </p:nvCxnSpPr>
          <p:spPr>
            <a:xfrm>
              <a:off x="4361925" y="3506063"/>
              <a:ext cx="610974" cy="689268"/>
            </a:xfrm>
            <a:prstGeom prst="line">
              <a:avLst/>
            </a:prstGeom>
          </p:spPr>
          <p:style>
            <a:lnRef idx="1">
              <a:schemeClr val="accent1"/>
            </a:lnRef>
            <a:fillRef idx="0">
              <a:schemeClr val="accent1"/>
            </a:fillRef>
            <a:effectRef idx="0">
              <a:schemeClr val="accent1"/>
            </a:effectRef>
            <a:fontRef idx="minor">
              <a:schemeClr val="tx1"/>
            </a:fontRef>
          </p:style>
        </p:cxnSp>
        <p:sp>
          <p:nvSpPr>
            <p:cNvPr id="188" name="TextBox 61"/>
            <p:cNvSpPr txBox="1"/>
            <p:nvPr/>
          </p:nvSpPr>
          <p:spPr>
            <a:xfrm>
              <a:off x="4324011" y="3350987"/>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1</a:t>
              </a:r>
              <a:r>
                <a:rPr lang="en-US" sz="1200" dirty="0" smtClean="0"/>
                <a:t>)</a:t>
              </a:r>
              <a:endParaRPr lang="es-419" sz="1200" dirty="0"/>
            </a:p>
          </p:txBody>
        </p:sp>
        <p:sp>
          <p:nvSpPr>
            <p:cNvPr id="189" name="TextBox 62"/>
            <p:cNvSpPr txBox="1"/>
            <p:nvPr/>
          </p:nvSpPr>
          <p:spPr>
            <a:xfrm>
              <a:off x="4077425" y="3761212"/>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2</a:t>
              </a:r>
              <a:r>
                <a:rPr lang="en-US" sz="1200" dirty="0" smtClean="0"/>
                <a:t>)</a:t>
              </a:r>
              <a:endParaRPr lang="es-419" sz="1200" dirty="0"/>
            </a:p>
          </p:txBody>
        </p:sp>
        <p:sp>
          <p:nvSpPr>
            <p:cNvPr id="190" name="Oval 63"/>
            <p:cNvSpPr/>
            <p:nvPr/>
          </p:nvSpPr>
          <p:spPr>
            <a:xfrm flipH="1">
              <a:off x="4958598" y="4181030"/>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1" name="TextBox 64"/>
            <p:cNvSpPr txBox="1"/>
            <p:nvPr/>
          </p:nvSpPr>
          <p:spPr>
            <a:xfrm>
              <a:off x="4777778" y="3871422"/>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3</a:t>
              </a:r>
              <a:r>
                <a:rPr lang="en-US" sz="1200" dirty="0" smtClean="0"/>
                <a:t>)</a:t>
              </a:r>
              <a:endParaRPr lang="es-419" sz="1200" dirty="0"/>
            </a:p>
          </p:txBody>
        </p:sp>
        <p:cxnSp>
          <p:nvCxnSpPr>
            <p:cNvPr id="192" name="Straight Connector 65"/>
            <p:cNvCxnSpPr>
              <a:stCxn id="185" idx="3"/>
              <a:endCxn id="186" idx="6"/>
            </p:cNvCxnSpPr>
            <p:nvPr/>
          </p:nvCxnSpPr>
          <p:spPr>
            <a:xfrm>
              <a:off x="4347624" y="3540589"/>
              <a:ext cx="145793" cy="508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66"/>
            <p:cNvCxnSpPr>
              <a:stCxn id="186" idx="4"/>
              <a:endCxn id="190" idx="4"/>
            </p:cNvCxnSpPr>
            <p:nvPr/>
          </p:nvCxnSpPr>
          <p:spPr>
            <a:xfrm>
              <a:off x="4542244" y="4097615"/>
              <a:ext cx="465181" cy="18107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7" name="Groupe 196"/>
          <p:cNvGrpSpPr/>
          <p:nvPr/>
        </p:nvGrpSpPr>
        <p:grpSpPr>
          <a:xfrm>
            <a:off x="-41629" y="1372941"/>
            <a:ext cx="2262165" cy="2762018"/>
            <a:chOff x="-1437653" y="2193843"/>
            <a:chExt cx="3094464" cy="3452111"/>
          </a:xfrm>
        </p:grpSpPr>
        <p:grpSp>
          <p:nvGrpSpPr>
            <p:cNvPr id="198" name="Group 8"/>
            <p:cNvGrpSpPr/>
            <p:nvPr/>
          </p:nvGrpSpPr>
          <p:grpSpPr>
            <a:xfrm>
              <a:off x="-1437653" y="2616559"/>
              <a:ext cx="3094464" cy="3029395"/>
              <a:chOff x="318324" y="478676"/>
              <a:chExt cx="3740887" cy="3455515"/>
            </a:xfrm>
          </p:grpSpPr>
          <p:sp>
            <p:nvSpPr>
              <p:cNvPr id="215" name="Freeform 4"/>
              <p:cNvSpPr/>
              <p:nvPr/>
            </p:nvSpPr>
            <p:spPr>
              <a:xfrm>
                <a:off x="577049" y="905521"/>
                <a:ext cx="3187083" cy="2716567"/>
              </a:xfrm>
              <a:custGeom>
                <a:avLst/>
                <a:gdLst>
                  <a:gd name="connsiteX0" fmla="*/ 0 w 3568823"/>
                  <a:gd name="connsiteY0" fmla="*/ 0 h 2965142"/>
                  <a:gd name="connsiteX1" fmla="*/ 0 w 3568823"/>
                  <a:gd name="connsiteY1" fmla="*/ 2965142 h 2965142"/>
                  <a:gd name="connsiteX2" fmla="*/ 3568823 w 3568823"/>
                  <a:gd name="connsiteY2" fmla="*/ 2965142 h 2965142"/>
                </a:gdLst>
                <a:ahLst/>
                <a:cxnLst>
                  <a:cxn ang="0">
                    <a:pos x="connsiteX0" y="connsiteY0"/>
                  </a:cxn>
                  <a:cxn ang="0">
                    <a:pos x="connsiteX1" y="connsiteY1"/>
                  </a:cxn>
                  <a:cxn ang="0">
                    <a:pos x="connsiteX2" y="connsiteY2"/>
                  </a:cxn>
                </a:cxnLst>
                <a:rect l="l" t="t" r="r" b="b"/>
                <a:pathLst>
                  <a:path w="3568823" h="2965142">
                    <a:moveTo>
                      <a:pt x="0" y="0"/>
                    </a:moveTo>
                    <a:lnTo>
                      <a:pt x="0" y="2965142"/>
                    </a:lnTo>
                    <a:lnTo>
                      <a:pt x="3568823" y="2965142"/>
                    </a:lnTo>
                  </a:path>
                </a:pathLst>
              </a:custGeom>
              <a:noFill/>
              <a:ln w="28575">
                <a:solidFill>
                  <a:schemeClr val="tx1">
                    <a:lumMod val="75000"/>
                    <a:lumOff val="25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6" name="TextBox 5"/>
              <p:cNvSpPr txBox="1"/>
              <p:nvPr/>
            </p:nvSpPr>
            <p:spPr>
              <a:xfrm>
                <a:off x="3541763" y="3564859"/>
                <a:ext cx="517448" cy="369332"/>
              </a:xfrm>
              <a:prstGeom prst="rect">
                <a:avLst/>
              </a:prstGeom>
              <a:noFill/>
            </p:spPr>
            <p:txBody>
              <a:bodyPr wrap="none" rtlCol="0">
                <a:spAutoFit/>
              </a:bodyPr>
              <a:lstStyle/>
              <a:p>
                <a:r>
                  <a:rPr lang="en-US" dirty="0" smtClean="0"/>
                  <a:t>ES1</a:t>
                </a:r>
                <a:endParaRPr lang="es-419" dirty="0"/>
              </a:p>
            </p:txBody>
          </p:sp>
          <p:sp>
            <p:nvSpPr>
              <p:cNvPr id="217" name="TextBox 6"/>
              <p:cNvSpPr txBox="1"/>
              <p:nvPr/>
            </p:nvSpPr>
            <p:spPr>
              <a:xfrm>
                <a:off x="318324" y="478676"/>
                <a:ext cx="517448" cy="369332"/>
              </a:xfrm>
              <a:prstGeom prst="rect">
                <a:avLst/>
              </a:prstGeom>
              <a:noFill/>
            </p:spPr>
            <p:txBody>
              <a:bodyPr wrap="none" rtlCol="0">
                <a:spAutoFit/>
              </a:bodyPr>
              <a:lstStyle/>
              <a:p>
                <a:r>
                  <a:rPr lang="en-US" dirty="0" smtClean="0"/>
                  <a:t>ES2</a:t>
                </a:r>
                <a:endParaRPr lang="es-419" dirty="0"/>
              </a:p>
            </p:txBody>
          </p:sp>
        </p:grpSp>
        <p:sp>
          <p:nvSpPr>
            <p:cNvPr id="199" name="TextBox 26"/>
            <p:cNvSpPr txBox="1"/>
            <p:nvPr/>
          </p:nvSpPr>
          <p:spPr>
            <a:xfrm>
              <a:off x="-1161790" y="2193843"/>
              <a:ext cx="2711332" cy="461610"/>
            </a:xfrm>
            <a:prstGeom prst="rect">
              <a:avLst/>
            </a:prstGeom>
            <a:noFill/>
          </p:spPr>
          <p:txBody>
            <a:bodyPr wrap="none" rtlCol="0">
              <a:spAutoFit/>
            </a:bodyPr>
            <a:lstStyle/>
            <a:p>
              <a:pPr algn="ctr"/>
              <a:r>
                <a:rPr lang="en-US" dirty="0" smtClean="0"/>
                <a:t>Spatial correlations</a:t>
              </a:r>
              <a:endParaRPr lang="es-419" dirty="0"/>
            </a:p>
          </p:txBody>
        </p:sp>
        <p:sp>
          <p:nvSpPr>
            <p:cNvPr id="200" name="Oval 70"/>
            <p:cNvSpPr/>
            <p:nvPr/>
          </p:nvSpPr>
          <p:spPr>
            <a:xfrm flipH="1">
              <a:off x="-768099" y="3795328"/>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1" name="Oval 71"/>
            <p:cNvSpPr/>
            <p:nvPr/>
          </p:nvSpPr>
          <p:spPr>
            <a:xfrm flipH="1">
              <a:off x="-191050" y="4177067"/>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2" name="TextBox 73"/>
            <p:cNvSpPr txBox="1"/>
            <p:nvPr/>
          </p:nvSpPr>
          <p:spPr>
            <a:xfrm>
              <a:off x="-768099" y="3578289"/>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1</a:t>
              </a:r>
              <a:r>
                <a:rPr lang="en-US" sz="1200" dirty="0" smtClean="0"/>
                <a:t>)</a:t>
              </a:r>
              <a:endParaRPr lang="es-419" sz="1200" dirty="0"/>
            </a:p>
          </p:txBody>
        </p:sp>
        <p:sp>
          <p:nvSpPr>
            <p:cNvPr id="203" name="TextBox 74"/>
            <p:cNvSpPr txBox="1"/>
            <p:nvPr/>
          </p:nvSpPr>
          <p:spPr>
            <a:xfrm>
              <a:off x="-633099" y="4098687"/>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2</a:t>
              </a:r>
              <a:r>
                <a:rPr lang="en-US" sz="1200" dirty="0" smtClean="0"/>
                <a:t>)</a:t>
              </a:r>
              <a:endParaRPr lang="es-419" sz="1200" dirty="0"/>
            </a:p>
          </p:txBody>
        </p:sp>
        <p:sp>
          <p:nvSpPr>
            <p:cNvPr id="204" name="Oval 75"/>
            <p:cNvSpPr/>
            <p:nvPr/>
          </p:nvSpPr>
          <p:spPr>
            <a:xfrm flipH="1">
              <a:off x="-102686" y="4483739"/>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5" name="TextBox 76"/>
            <p:cNvSpPr txBox="1"/>
            <p:nvPr/>
          </p:nvSpPr>
          <p:spPr>
            <a:xfrm>
              <a:off x="-77514" y="4294710"/>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3</a:t>
              </a:r>
              <a:r>
                <a:rPr lang="en-US" sz="1200" dirty="0" smtClean="0"/>
                <a:t>)</a:t>
              </a:r>
              <a:endParaRPr lang="es-419" sz="1200" dirty="0"/>
            </a:p>
          </p:txBody>
        </p:sp>
        <p:cxnSp>
          <p:nvCxnSpPr>
            <p:cNvPr id="206" name="Straight Connector 77"/>
            <p:cNvCxnSpPr>
              <a:stCxn id="200" idx="3"/>
              <a:endCxn id="207" idx="6"/>
            </p:cNvCxnSpPr>
            <p:nvPr/>
          </p:nvCxnSpPr>
          <p:spPr>
            <a:xfrm flipV="1">
              <a:off x="-684745" y="3506063"/>
              <a:ext cx="807963" cy="372619"/>
            </a:xfrm>
            <a:prstGeom prst="line">
              <a:avLst/>
            </a:prstGeom>
          </p:spPr>
          <p:style>
            <a:lnRef idx="1">
              <a:schemeClr val="accent1"/>
            </a:lnRef>
            <a:fillRef idx="0">
              <a:schemeClr val="accent1"/>
            </a:fillRef>
            <a:effectRef idx="0">
              <a:schemeClr val="accent1"/>
            </a:effectRef>
            <a:fontRef idx="minor">
              <a:schemeClr val="tx1"/>
            </a:fontRef>
          </p:style>
        </p:cxnSp>
        <p:sp>
          <p:nvSpPr>
            <p:cNvPr id="207" name="Oval 79"/>
            <p:cNvSpPr/>
            <p:nvPr/>
          </p:nvSpPr>
          <p:spPr>
            <a:xfrm flipH="1">
              <a:off x="123218" y="3457235"/>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8" name="Oval 80"/>
            <p:cNvSpPr/>
            <p:nvPr/>
          </p:nvSpPr>
          <p:spPr>
            <a:xfrm flipH="1">
              <a:off x="352365" y="3999960"/>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9" name="TextBox 82"/>
            <p:cNvSpPr txBox="1"/>
            <p:nvPr/>
          </p:nvSpPr>
          <p:spPr>
            <a:xfrm>
              <a:off x="197606" y="3355901"/>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1</a:t>
              </a:r>
              <a:r>
                <a:rPr lang="en-US" sz="1200" dirty="0" smtClean="0"/>
                <a:t>)</a:t>
              </a:r>
              <a:endParaRPr lang="es-419" sz="1200" dirty="0"/>
            </a:p>
          </p:txBody>
        </p:sp>
        <p:sp>
          <p:nvSpPr>
            <p:cNvPr id="210" name="TextBox 83"/>
            <p:cNvSpPr txBox="1"/>
            <p:nvPr/>
          </p:nvSpPr>
          <p:spPr>
            <a:xfrm>
              <a:off x="-63627" y="3761212"/>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2</a:t>
              </a:r>
              <a:r>
                <a:rPr lang="en-US" sz="1200" dirty="0" smtClean="0"/>
                <a:t>)</a:t>
              </a:r>
              <a:endParaRPr lang="es-419" sz="1200" dirty="0"/>
            </a:p>
          </p:txBody>
        </p:sp>
        <p:sp>
          <p:nvSpPr>
            <p:cNvPr id="211" name="Oval 84"/>
            <p:cNvSpPr/>
            <p:nvPr/>
          </p:nvSpPr>
          <p:spPr>
            <a:xfrm flipH="1">
              <a:off x="817546" y="4181030"/>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2" name="TextBox 85"/>
            <p:cNvSpPr txBox="1"/>
            <p:nvPr/>
          </p:nvSpPr>
          <p:spPr>
            <a:xfrm>
              <a:off x="636726" y="3871422"/>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3</a:t>
              </a:r>
              <a:r>
                <a:rPr lang="en-US" sz="1200" dirty="0" smtClean="0"/>
                <a:t>)</a:t>
              </a:r>
              <a:endParaRPr lang="es-419" sz="1200" dirty="0"/>
            </a:p>
          </p:txBody>
        </p:sp>
        <p:cxnSp>
          <p:nvCxnSpPr>
            <p:cNvPr id="213" name="Straight Connector 86"/>
            <p:cNvCxnSpPr>
              <a:stCxn id="203" idx="3"/>
              <a:endCxn id="208" idx="6"/>
            </p:cNvCxnSpPr>
            <p:nvPr/>
          </p:nvCxnSpPr>
          <p:spPr>
            <a:xfrm flipV="1">
              <a:off x="-98978" y="4048788"/>
              <a:ext cx="451343" cy="188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87"/>
            <p:cNvCxnSpPr>
              <a:stCxn id="204" idx="3"/>
              <a:endCxn id="211" idx="4"/>
            </p:cNvCxnSpPr>
            <p:nvPr/>
          </p:nvCxnSpPr>
          <p:spPr>
            <a:xfrm flipV="1">
              <a:off x="-19332" y="4278685"/>
              <a:ext cx="885705" cy="28840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8" name="Groupe 217"/>
          <p:cNvGrpSpPr/>
          <p:nvPr/>
        </p:nvGrpSpPr>
        <p:grpSpPr>
          <a:xfrm>
            <a:off x="4370732" y="1383728"/>
            <a:ext cx="2275612" cy="2711348"/>
            <a:chOff x="6660829" y="2211210"/>
            <a:chExt cx="3112858" cy="3388781"/>
          </a:xfrm>
        </p:grpSpPr>
        <p:grpSp>
          <p:nvGrpSpPr>
            <p:cNvPr id="219" name="Group 13"/>
            <p:cNvGrpSpPr/>
            <p:nvPr/>
          </p:nvGrpSpPr>
          <p:grpSpPr>
            <a:xfrm>
              <a:off x="6660829" y="2587403"/>
              <a:ext cx="3112858" cy="3012588"/>
              <a:chOff x="318324" y="478676"/>
              <a:chExt cx="3763124" cy="3436344"/>
            </a:xfrm>
          </p:grpSpPr>
          <p:sp>
            <p:nvSpPr>
              <p:cNvPr id="257" name="Freeform 14"/>
              <p:cNvSpPr/>
              <p:nvPr/>
            </p:nvSpPr>
            <p:spPr>
              <a:xfrm>
                <a:off x="577049" y="905521"/>
                <a:ext cx="3187083" cy="2716567"/>
              </a:xfrm>
              <a:custGeom>
                <a:avLst/>
                <a:gdLst>
                  <a:gd name="connsiteX0" fmla="*/ 0 w 3568823"/>
                  <a:gd name="connsiteY0" fmla="*/ 0 h 2965142"/>
                  <a:gd name="connsiteX1" fmla="*/ 0 w 3568823"/>
                  <a:gd name="connsiteY1" fmla="*/ 2965142 h 2965142"/>
                  <a:gd name="connsiteX2" fmla="*/ 3568823 w 3568823"/>
                  <a:gd name="connsiteY2" fmla="*/ 2965142 h 2965142"/>
                </a:gdLst>
                <a:ahLst/>
                <a:cxnLst>
                  <a:cxn ang="0">
                    <a:pos x="connsiteX0" y="connsiteY0"/>
                  </a:cxn>
                  <a:cxn ang="0">
                    <a:pos x="connsiteX1" y="connsiteY1"/>
                  </a:cxn>
                  <a:cxn ang="0">
                    <a:pos x="connsiteX2" y="connsiteY2"/>
                  </a:cxn>
                </a:cxnLst>
                <a:rect l="l" t="t" r="r" b="b"/>
                <a:pathLst>
                  <a:path w="3568823" h="2965142">
                    <a:moveTo>
                      <a:pt x="0" y="0"/>
                    </a:moveTo>
                    <a:lnTo>
                      <a:pt x="0" y="2965142"/>
                    </a:lnTo>
                    <a:lnTo>
                      <a:pt x="3568823" y="2965142"/>
                    </a:lnTo>
                  </a:path>
                </a:pathLst>
              </a:custGeom>
              <a:noFill/>
              <a:ln w="28575">
                <a:solidFill>
                  <a:schemeClr val="tx1">
                    <a:lumMod val="75000"/>
                    <a:lumOff val="25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8" name="TextBox 15"/>
              <p:cNvSpPr txBox="1"/>
              <p:nvPr/>
            </p:nvSpPr>
            <p:spPr>
              <a:xfrm>
                <a:off x="3564000" y="3545688"/>
                <a:ext cx="517448" cy="369332"/>
              </a:xfrm>
              <a:prstGeom prst="rect">
                <a:avLst/>
              </a:prstGeom>
              <a:noFill/>
            </p:spPr>
            <p:txBody>
              <a:bodyPr wrap="none" rtlCol="0">
                <a:spAutoFit/>
              </a:bodyPr>
              <a:lstStyle/>
              <a:p>
                <a:r>
                  <a:rPr lang="en-US" dirty="0" smtClean="0"/>
                  <a:t>ES1</a:t>
                </a:r>
                <a:endParaRPr lang="es-419" dirty="0"/>
              </a:p>
            </p:txBody>
          </p:sp>
          <p:sp>
            <p:nvSpPr>
              <p:cNvPr id="259" name="TextBox 16"/>
              <p:cNvSpPr txBox="1"/>
              <p:nvPr/>
            </p:nvSpPr>
            <p:spPr>
              <a:xfrm>
                <a:off x="318324" y="478676"/>
                <a:ext cx="517448" cy="369332"/>
              </a:xfrm>
              <a:prstGeom prst="rect">
                <a:avLst/>
              </a:prstGeom>
              <a:noFill/>
            </p:spPr>
            <p:txBody>
              <a:bodyPr wrap="none" rtlCol="0">
                <a:spAutoFit/>
              </a:bodyPr>
              <a:lstStyle/>
              <a:p>
                <a:r>
                  <a:rPr lang="en-US" dirty="0" smtClean="0"/>
                  <a:t>ES2</a:t>
                </a:r>
                <a:endParaRPr lang="es-419" dirty="0"/>
              </a:p>
            </p:txBody>
          </p:sp>
        </p:grpSp>
        <p:sp>
          <p:nvSpPr>
            <p:cNvPr id="220" name="Oval 93"/>
            <p:cNvSpPr/>
            <p:nvPr/>
          </p:nvSpPr>
          <p:spPr>
            <a:xfrm flipH="1">
              <a:off x="7168051" y="3795328"/>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21" name="Oval 94"/>
            <p:cNvSpPr/>
            <p:nvPr/>
          </p:nvSpPr>
          <p:spPr>
            <a:xfrm flipH="1">
              <a:off x="7745100" y="4177067"/>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22" name="TextBox 96"/>
            <p:cNvSpPr txBox="1"/>
            <p:nvPr/>
          </p:nvSpPr>
          <p:spPr>
            <a:xfrm>
              <a:off x="7168051" y="3578289"/>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1</a:t>
              </a:r>
              <a:r>
                <a:rPr lang="en-US" sz="1200" dirty="0" smtClean="0"/>
                <a:t>)</a:t>
              </a:r>
              <a:endParaRPr lang="es-419" sz="1200" dirty="0"/>
            </a:p>
          </p:txBody>
        </p:sp>
        <p:sp>
          <p:nvSpPr>
            <p:cNvPr id="223" name="TextBox 97"/>
            <p:cNvSpPr txBox="1"/>
            <p:nvPr/>
          </p:nvSpPr>
          <p:spPr>
            <a:xfrm>
              <a:off x="7784659" y="4098687"/>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2</a:t>
              </a:r>
              <a:r>
                <a:rPr lang="en-US" sz="1200" dirty="0" smtClean="0"/>
                <a:t>)</a:t>
              </a:r>
              <a:endParaRPr lang="es-419" sz="1200" dirty="0"/>
            </a:p>
          </p:txBody>
        </p:sp>
        <p:sp>
          <p:nvSpPr>
            <p:cNvPr id="224" name="Oval 98"/>
            <p:cNvSpPr/>
            <p:nvPr/>
          </p:nvSpPr>
          <p:spPr>
            <a:xfrm flipH="1">
              <a:off x="7833464" y="4483739"/>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25" name="TextBox 99"/>
            <p:cNvSpPr txBox="1"/>
            <p:nvPr/>
          </p:nvSpPr>
          <p:spPr>
            <a:xfrm>
              <a:off x="7858636" y="4294710"/>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3</a:t>
              </a:r>
              <a:r>
                <a:rPr lang="en-US" sz="1200" dirty="0" smtClean="0"/>
                <a:t>)</a:t>
              </a:r>
              <a:endParaRPr lang="es-419" sz="1200" dirty="0"/>
            </a:p>
          </p:txBody>
        </p:sp>
        <p:sp>
          <p:nvSpPr>
            <p:cNvPr id="226" name="Oval 102"/>
            <p:cNvSpPr/>
            <p:nvPr/>
          </p:nvSpPr>
          <p:spPr>
            <a:xfrm flipH="1">
              <a:off x="8059368" y="3457235"/>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27" name="Oval 103"/>
            <p:cNvSpPr/>
            <p:nvPr/>
          </p:nvSpPr>
          <p:spPr>
            <a:xfrm flipH="1">
              <a:off x="8288515" y="3999960"/>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28" name="TextBox 105"/>
            <p:cNvSpPr txBox="1"/>
            <p:nvPr/>
          </p:nvSpPr>
          <p:spPr>
            <a:xfrm>
              <a:off x="8082639" y="3361558"/>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1</a:t>
              </a:r>
              <a:r>
                <a:rPr lang="en-US" sz="1200" dirty="0" smtClean="0"/>
                <a:t>)</a:t>
              </a:r>
              <a:endParaRPr lang="es-419" sz="1200" dirty="0"/>
            </a:p>
          </p:txBody>
        </p:sp>
        <p:sp>
          <p:nvSpPr>
            <p:cNvPr id="229" name="TextBox 106"/>
            <p:cNvSpPr txBox="1"/>
            <p:nvPr/>
          </p:nvSpPr>
          <p:spPr>
            <a:xfrm>
              <a:off x="7872523" y="3761212"/>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2</a:t>
              </a:r>
              <a:r>
                <a:rPr lang="en-US" sz="1200" dirty="0" smtClean="0"/>
                <a:t>)</a:t>
              </a:r>
              <a:endParaRPr lang="es-419" sz="1200" dirty="0"/>
            </a:p>
          </p:txBody>
        </p:sp>
        <p:sp>
          <p:nvSpPr>
            <p:cNvPr id="230" name="Oval 107"/>
            <p:cNvSpPr/>
            <p:nvPr/>
          </p:nvSpPr>
          <p:spPr>
            <a:xfrm flipH="1">
              <a:off x="8753696" y="4181030"/>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1" name="TextBox 108"/>
            <p:cNvSpPr txBox="1"/>
            <p:nvPr/>
          </p:nvSpPr>
          <p:spPr>
            <a:xfrm>
              <a:off x="8572876" y="3871422"/>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3</a:t>
              </a:r>
              <a:r>
                <a:rPr lang="en-US" sz="1200" dirty="0" smtClean="0"/>
                <a:t>)</a:t>
              </a:r>
              <a:endParaRPr lang="es-419" sz="1200" dirty="0"/>
            </a:p>
          </p:txBody>
        </p:sp>
        <p:sp>
          <p:nvSpPr>
            <p:cNvPr id="232" name="Oval 111"/>
            <p:cNvSpPr/>
            <p:nvPr/>
          </p:nvSpPr>
          <p:spPr>
            <a:xfrm flipH="1">
              <a:off x="8420608" y="4400385"/>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33" name="Oval 112"/>
            <p:cNvSpPr/>
            <p:nvPr/>
          </p:nvSpPr>
          <p:spPr>
            <a:xfrm flipH="1">
              <a:off x="8577609" y="4711551"/>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34" name="Oval 113"/>
            <p:cNvSpPr/>
            <p:nvPr/>
          </p:nvSpPr>
          <p:spPr>
            <a:xfrm flipH="1">
              <a:off x="9199265" y="4873199"/>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35" name="Oval 114"/>
            <p:cNvSpPr/>
            <p:nvPr/>
          </p:nvSpPr>
          <p:spPr>
            <a:xfrm flipH="1">
              <a:off x="8440932" y="3747441"/>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36" name="Oval 115"/>
            <p:cNvSpPr/>
            <p:nvPr/>
          </p:nvSpPr>
          <p:spPr>
            <a:xfrm flipH="1">
              <a:off x="9101610" y="4374061"/>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37" name="Oval 116"/>
            <p:cNvSpPr/>
            <p:nvPr/>
          </p:nvSpPr>
          <p:spPr>
            <a:xfrm flipH="1">
              <a:off x="9248092" y="5123670"/>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38" name="Oval 117"/>
            <p:cNvSpPr/>
            <p:nvPr/>
          </p:nvSpPr>
          <p:spPr>
            <a:xfrm flipH="1">
              <a:off x="8851351" y="4760378"/>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39" name="Oval 118"/>
            <p:cNvSpPr/>
            <p:nvPr/>
          </p:nvSpPr>
          <p:spPr>
            <a:xfrm flipH="1">
              <a:off x="7793927" y="4807526"/>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40" name="Oval 119"/>
            <p:cNvSpPr/>
            <p:nvPr/>
          </p:nvSpPr>
          <p:spPr>
            <a:xfrm flipH="1">
              <a:off x="7116444" y="4225894"/>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41" name="Oval 120"/>
            <p:cNvSpPr/>
            <p:nvPr/>
          </p:nvSpPr>
          <p:spPr>
            <a:xfrm flipH="1">
              <a:off x="7518135" y="4276100"/>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42" name="Oval 121"/>
            <p:cNvSpPr/>
            <p:nvPr/>
          </p:nvSpPr>
          <p:spPr>
            <a:xfrm flipH="1">
              <a:off x="7603722" y="3442298"/>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43" name="Oval 122"/>
            <p:cNvSpPr/>
            <p:nvPr/>
          </p:nvSpPr>
          <p:spPr>
            <a:xfrm flipH="1">
              <a:off x="7265706" y="3307859"/>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44" name="Oval 123"/>
            <p:cNvSpPr/>
            <p:nvPr/>
          </p:nvSpPr>
          <p:spPr>
            <a:xfrm flipH="1">
              <a:off x="7001522" y="3265726"/>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45" name="Oval 124"/>
            <p:cNvSpPr/>
            <p:nvPr/>
          </p:nvSpPr>
          <p:spPr>
            <a:xfrm flipH="1">
              <a:off x="7126860" y="3506062"/>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46" name="Oval 125"/>
            <p:cNvSpPr/>
            <p:nvPr/>
          </p:nvSpPr>
          <p:spPr>
            <a:xfrm flipH="1">
              <a:off x="7744340" y="3364334"/>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47" name="Oval 126"/>
            <p:cNvSpPr/>
            <p:nvPr/>
          </p:nvSpPr>
          <p:spPr>
            <a:xfrm flipH="1">
              <a:off x="7760981" y="3862659"/>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48" name="Oval 127"/>
            <p:cNvSpPr/>
            <p:nvPr/>
          </p:nvSpPr>
          <p:spPr>
            <a:xfrm flipH="1">
              <a:off x="7480488" y="3979235"/>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49" name="Oval 128"/>
            <p:cNvSpPr/>
            <p:nvPr/>
          </p:nvSpPr>
          <p:spPr>
            <a:xfrm flipH="1">
              <a:off x="7371826" y="4498040"/>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50" name="Oval 129"/>
            <p:cNvSpPr/>
            <p:nvPr/>
          </p:nvSpPr>
          <p:spPr>
            <a:xfrm flipH="1">
              <a:off x="7403649" y="5036983"/>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51" name="Oval 132"/>
            <p:cNvSpPr/>
            <p:nvPr/>
          </p:nvSpPr>
          <p:spPr>
            <a:xfrm flipH="1">
              <a:off x="8108195" y="5074842"/>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52" name="Freeform 133"/>
            <p:cNvSpPr/>
            <p:nvPr/>
          </p:nvSpPr>
          <p:spPr>
            <a:xfrm>
              <a:off x="7052472" y="3118383"/>
              <a:ext cx="2471894" cy="2100105"/>
            </a:xfrm>
            <a:custGeom>
              <a:avLst/>
              <a:gdLst>
                <a:gd name="connsiteX0" fmla="*/ 0 w 2471894"/>
                <a:gd name="connsiteY0" fmla="*/ 0 h 2100105"/>
                <a:gd name="connsiteX1" fmla="*/ 1738365 w 2471894"/>
                <a:gd name="connsiteY1" fmla="*/ 472272 h 2100105"/>
                <a:gd name="connsiteX2" fmla="*/ 2471894 w 2471894"/>
                <a:gd name="connsiteY2" fmla="*/ 2100105 h 2100105"/>
              </a:gdLst>
              <a:ahLst/>
              <a:cxnLst>
                <a:cxn ang="0">
                  <a:pos x="connsiteX0" y="connsiteY0"/>
                </a:cxn>
                <a:cxn ang="0">
                  <a:pos x="connsiteX1" y="connsiteY1"/>
                </a:cxn>
                <a:cxn ang="0">
                  <a:pos x="connsiteX2" y="connsiteY2"/>
                </a:cxn>
              </a:cxnLst>
              <a:rect l="l" t="t" r="r" b="b"/>
              <a:pathLst>
                <a:path w="2471894" h="2100105">
                  <a:moveTo>
                    <a:pt x="0" y="0"/>
                  </a:moveTo>
                  <a:cubicBezTo>
                    <a:pt x="663191" y="61127"/>
                    <a:pt x="1326383" y="122255"/>
                    <a:pt x="1738365" y="472272"/>
                  </a:cubicBezTo>
                  <a:cubicBezTo>
                    <a:pt x="2150347" y="822289"/>
                    <a:pt x="2311120" y="1461197"/>
                    <a:pt x="2471894" y="21001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n>
                  <a:solidFill>
                    <a:schemeClr val="tx1"/>
                  </a:solidFill>
                </a:ln>
              </a:endParaRPr>
            </a:p>
          </p:txBody>
        </p:sp>
        <p:sp>
          <p:nvSpPr>
            <p:cNvPr id="253" name="Oval 134"/>
            <p:cNvSpPr/>
            <p:nvPr/>
          </p:nvSpPr>
          <p:spPr>
            <a:xfrm flipH="1">
              <a:off x="8673996" y="3681695"/>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54" name="Oval 135"/>
            <p:cNvSpPr/>
            <p:nvPr/>
          </p:nvSpPr>
          <p:spPr>
            <a:xfrm flipH="1">
              <a:off x="8496596" y="4939328"/>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55" name="TextBox 136"/>
            <p:cNvSpPr txBox="1"/>
            <p:nvPr/>
          </p:nvSpPr>
          <p:spPr>
            <a:xfrm>
              <a:off x="7148226" y="2211210"/>
              <a:ext cx="2060076" cy="461610"/>
            </a:xfrm>
            <a:prstGeom prst="rect">
              <a:avLst/>
            </a:prstGeom>
            <a:noFill/>
          </p:spPr>
          <p:txBody>
            <a:bodyPr wrap="none" rtlCol="0">
              <a:spAutoFit/>
            </a:bodyPr>
            <a:lstStyle/>
            <a:p>
              <a:pPr algn="ctr"/>
              <a:r>
                <a:rPr lang="en-US" dirty="0" smtClean="0"/>
                <a:t>Frontier curve</a:t>
              </a:r>
              <a:endParaRPr lang="es-419" dirty="0"/>
            </a:p>
          </p:txBody>
        </p:sp>
        <p:sp>
          <p:nvSpPr>
            <p:cNvPr id="256" name="TextBox 138"/>
            <p:cNvSpPr txBox="1"/>
            <p:nvPr/>
          </p:nvSpPr>
          <p:spPr>
            <a:xfrm>
              <a:off x="7457361" y="4958325"/>
              <a:ext cx="431528" cy="276999"/>
            </a:xfrm>
            <a:prstGeom prst="rect">
              <a:avLst/>
            </a:prstGeom>
            <a:noFill/>
          </p:spPr>
          <p:txBody>
            <a:bodyPr wrap="none" rtlCol="0">
              <a:spAutoFit/>
            </a:bodyPr>
            <a:lstStyle/>
            <a:p>
              <a:r>
                <a:rPr lang="en-US" sz="1200" dirty="0" smtClean="0"/>
                <a:t>(</a:t>
              </a:r>
              <a:r>
                <a:rPr lang="en-US" sz="1200" dirty="0" err="1" smtClean="0"/>
                <a:t>x,t</a:t>
              </a:r>
              <a:r>
                <a:rPr lang="en-US" sz="1200" dirty="0" smtClean="0"/>
                <a:t>)</a:t>
              </a:r>
              <a:endParaRPr lang="es-419" sz="1200" dirty="0"/>
            </a:p>
          </p:txBody>
        </p:sp>
      </p:grpSp>
      <p:grpSp>
        <p:nvGrpSpPr>
          <p:cNvPr id="260" name="Groupe 259"/>
          <p:cNvGrpSpPr/>
          <p:nvPr/>
        </p:nvGrpSpPr>
        <p:grpSpPr>
          <a:xfrm>
            <a:off x="6576917" y="1368651"/>
            <a:ext cx="2289059" cy="2698842"/>
            <a:chOff x="10161342" y="2238564"/>
            <a:chExt cx="3131252" cy="3373150"/>
          </a:xfrm>
        </p:grpSpPr>
        <p:grpSp>
          <p:nvGrpSpPr>
            <p:cNvPr id="261" name="Group 13"/>
            <p:cNvGrpSpPr/>
            <p:nvPr/>
          </p:nvGrpSpPr>
          <p:grpSpPr>
            <a:xfrm>
              <a:off x="10161342" y="2599126"/>
              <a:ext cx="3131252" cy="3012588"/>
              <a:chOff x="318324" y="478676"/>
              <a:chExt cx="3785361" cy="3436344"/>
            </a:xfrm>
          </p:grpSpPr>
          <p:sp>
            <p:nvSpPr>
              <p:cNvPr id="300" name="Freeform 14"/>
              <p:cNvSpPr/>
              <p:nvPr/>
            </p:nvSpPr>
            <p:spPr>
              <a:xfrm>
                <a:off x="577049" y="905521"/>
                <a:ext cx="3187083" cy="2716567"/>
              </a:xfrm>
              <a:custGeom>
                <a:avLst/>
                <a:gdLst>
                  <a:gd name="connsiteX0" fmla="*/ 0 w 3568823"/>
                  <a:gd name="connsiteY0" fmla="*/ 0 h 2965142"/>
                  <a:gd name="connsiteX1" fmla="*/ 0 w 3568823"/>
                  <a:gd name="connsiteY1" fmla="*/ 2965142 h 2965142"/>
                  <a:gd name="connsiteX2" fmla="*/ 3568823 w 3568823"/>
                  <a:gd name="connsiteY2" fmla="*/ 2965142 h 2965142"/>
                </a:gdLst>
                <a:ahLst/>
                <a:cxnLst>
                  <a:cxn ang="0">
                    <a:pos x="connsiteX0" y="connsiteY0"/>
                  </a:cxn>
                  <a:cxn ang="0">
                    <a:pos x="connsiteX1" y="connsiteY1"/>
                  </a:cxn>
                  <a:cxn ang="0">
                    <a:pos x="connsiteX2" y="connsiteY2"/>
                  </a:cxn>
                </a:cxnLst>
                <a:rect l="l" t="t" r="r" b="b"/>
                <a:pathLst>
                  <a:path w="3568823" h="2965142">
                    <a:moveTo>
                      <a:pt x="0" y="0"/>
                    </a:moveTo>
                    <a:lnTo>
                      <a:pt x="0" y="2965142"/>
                    </a:lnTo>
                    <a:lnTo>
                      <a:pt x="3568823" y="2965142"/>
                    </a:lnTo>
                  </a:path>
                </a:pathLst>
              </a:custGeom>
              <a:noFill/>
              <a:ln w="28575">
                <a:solidFill>
                  <a:schemeClr val="tx1">
                    <a:lumMod val="75000"/>
                    <a:lumOff val="25000"/>
                  </a:schemeClr>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01" name="TextBox 15"/>
              <p:cNvSpPr txBox="1"/>
              <p:nvPr/>
            </p:nvSpPr>
            <p:spPr>
              <a:xfrm>
                <a:off x="3586237" y="3545688"/>
                <a:ext cx="517448" cy="369332"/>
              </a:xfrm>
              <a:prstGeom prst="rect">
                <a:avLst/>
              </a:prstGeom>
              <a:noFill/>
            </p:spPr>
            <p:txBody>
              <a:bodyPr wrap="none" rtlCol="0">
                <a:spAutoFit/>
              </a:bodyPr>
              <a:lstStyle/>
              <a:p>
                <a:r>
                  <a:rPr lang="en-US" dirty="0" smtClean="0"/>
                  <a:t>ES1</a:t>
                </a:r>
                <a:endParaRPr lang="es-419" dirty="0"/>
              </a:p>
            </p:txBody>
          </p:sp>
          <p:sp>
            <p:nvSpPr>
              <p:cNvPr id="302" name="TextBox 16"/>
              <p:cNvSpPr txBox="1"/>
              <p:nvPr/>
            </p:nvSpPr>
            <p:spPr>
              <a:xfrm>
                <a:off x="318324" y="478676"/>
                <a:ext cx="517448" cy="369332"/>
              </a:xfrm>
              <a:prstGeom prst="rect">
                <a:avLst/>
              </a:prstGeom>
              <a:noFill/>
            </p:spPr>
            <p:txBody>
              <a:bodyPr wrap="none" rtlCol="0">
                <a:spAutoFit/>
              </a:bodyPr>
              <a:lstStyle/>
              <a:p>
                <a:r>
                  <a:rPr lang="en-US" dirty="0" smtClean="0"/>
                  <a:t>ES2</a:t>
                </a:r>
                <a:endParaRPr lang="es-419" dirty="0"/>
              </a:p>
            </p:txBody>
          </p:sp>
        </p:grpSp>
        <p:sp>
          <p:nvSpPr>
            <p:cNvPr id="262" name="Oval 93"/>
            <p:cNvSpPr/>
            <p:nvPr/>
          </p:nvSpPr>
          <p:spPr>
            <a:xfrm flipH="1">
              <a:off x="10668564" y="3807051"/>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3" name="Oval 94"/>
            <p:cNvSpPr/>
            <p:nvPr/>
          </p:nvSpPr>
          <p:spPr>
            <a:xfrm flipH="1">
              <a:off x="11245613" y="4188790"/>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4" name="TextBox 96"/>
            <p:cNvSpPr txBox="1"/>
            <p:nvPr/>
          </p:nvSpPr>
          <p:spPr>
            <a:xfrm>
              <a:off x="10668564" y="3590012"/>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1</a:t>
              </a:r>
              <a:r>
                <a:rPr lang="en-US" sz="1200" dirty="0" smtClean="0"/>
                <a:t>)</a:t>
              </a:r>
              <a:endParaRPr lang="es-419" sz="1200" dirty="0"/>
            </a:p>
          </p:txBody>
        </p:sp>
        <p:sp>
          <p:nvSpPr>
            <p:cNvPr id="265" name="TextBox 97"/>
            <p:cNvSpPr txBox="1"/>
            <p:nvPr/>
          </p:nvSpPr>
          <p:spPr>
            <a:xfrm>
              <a:off x="11285172" y="4110410"/>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2</a:t>
              </a:r>
              <a:r>
                <a:rPr lang="en-US" sz="1200" dirty="0" smtClean="0"/>
                <a:t>)</a:t>
              </a:r>
              <a:endParaRPr lang="es-419" sz="1200" dirty="0"/>
            </a:p>
          </p:txBody>
        </p:sp>
        <p:sp>
          <p:nvSpPr>
            <p:cNvPr id="266" name="Oval 98"/>
            <p:cNvSpPr/>
            <p:nvPr/>
          </p:nvSpPr>
          <p:spPr>
            <a:xfrm flipH="1">
              <a:off x="11333977" y="4495462"/>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7" name="TextBox 99"/>
            <p:cNvSpPr txBox="1"/>
            <p:nvPr/>
          </p:nvSpPr>
          <p:spPr>
            <a:xfrm>
              <a:off x="11359149" y="4306433"/>
              <a:ext cx="534121" cy="276999"/>
            </a:xfrm>
            <a:prstGeom prst="rect">
              <a:avLst/>
            </a:prstGeom>
            <a:noFill/>
          </p:spPr>
          <p:txBody>
            <a:bodyPr wrap="none" rtlCol="0">
              <a:spAutoFit/>
            </a:bodyPr>
            <a:lstStyle/>
            <a:p>
              <a:r>
                <a:rPr lang="en-US" sz="1200" dirty="0" smtClean="0"/>
                <a:t>(x</a:t>
              </a:r>
              <a:r>
                <a:rPr lang="en-US" sz="1200" baseline="-25000" dirty="0" smtClean="0"/>
                <a:t>1</a:t>
              </a:r>
              <a:r>
                <a:rPr lang="en-US" sz="1200" dirty="0" smtClean="0"/>
                <a:t>,t</a:t>
              </a:r>
              <a:r>
                <a:rPr lang="en-US" sz="1200" baseline="-25000" dirty="0" smtClean="0"/>
                <a:t>3</a:t>
              </a:r>
              <a:r>
                <a:rPr lang="en-US" sz="1200" dirty="0" smtClean="0"/>
                <a:t>)</a:t>
              </a:r>
              <a:endParaRPr lang="es-419" sz="1200" dirty="0"/>
            </a:p>
          </p:txBody>
        </p:sp>
        <p:sp>
          <p:nvSpPr>
            <p:cNvPr id="268" name="Oval 102"/>
            <p:cNvSpPr/>
            <p:nvPr/>
          </p:nvSpPr>
          <p:spPr>
            <a:xfrm flipH="1">
              <a:off x="11559881" y="3468958"/>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9" name="Oval 103"/>
            <p:cNvSpPr/>
            <p:nvPr/>
          </p:nvSpPr>
          <p:spPr>
            <a:xfrm flipH="1">
              <a:off x="11789028" y="4011683"/>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70" name="TextBox 105"/>
            <p:cNvSpPr txBox="1"/>
            <p:nvPr/>
          </p:nvSpPr>
          <p:spPr>
            <a:xfrm>
              <a:off x="11583152" y="3373281"/>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1</a:t>
              </a:r>
              <a:r>
                <a:rPr lang="en-US" sz="1200" dirty="0" smtClean="0"/>
                <a:t>)</a:t>
              </a:r>
              <a:endParaRPr lang="es-419" sz="1200" dirty="0"/>
            </a:p>
          </p:txBody>
        </p:sp>
        <p:sp>
          <p:nvSpPr>
            <p:cNvPr id="271" name="TextBox 106"/>
            <p:cNvSpPr txBox="1"/>
            <p:nvPr/>
          </p:nvSpPr>
          <p:spPr>
            <a:xfrm>
              <a:off x="11373036" y="3772935"/>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2</a:t>
              </a:r>
              <a:r>
                <a:rPr lang="en-US" sz="1200" dirty="0" smtClean="0"/>
                <a:t>)</a:t>
              </a:r>
              <a:endParaRPr lang="es-419" sz="1200" dirty="0"/>
            </a:p>
          </p:txBody>
        </p:sp>
        <p:sp>
          <p:nvSpPr>
            <p:cNvPr id="272" name="Oval 107"/>
            <p:cNvSpPr/>
            <p:nvPr/>
          </p:nvSpPr>
          <p:spPr>
            <a:xfrm flipH="1">
              <a:off x="12254209" y="4192753"/>
              <a:ext cx="97655" cy="9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73" name="TextBox 108"/>
            <p:cNvSpPr txBox="1"/>
            <p:nvPr/>
          </p:nvSpPr>
          <p:spPr>
            <a:xfrm>
              <a:off x="12073389" y="3883145"/>
              <a:ext cx="534121" cy="276999"/>
            </a:xfrm>
            <a:prstGeom prst="rect">
              <a:avLst/>
            </a:prstGeom>
            <a:noFill/>
          </p:spPr>
          <p:txBody>
            <a:bodyPr wrap="none" rtlCol="0">
              <a:spAutoFit/>
            </a:bodyPr>
            <a:lstStyle/>
            <a:p>
              <a:r>
                <a:rPr lang="en-US" sz="1200" dirty="0" smtClean="0"/>
                <a:t>(x</a:t>
              </a:r>
              <a:r>
                <a:rPr lang="en-US" sz="1200" baseline="-25000" dirty="0" smtClean="0"/>
                <a:t>2</a:t>
              </a:r>
              <a:r>
                <a:rPr lang="en-US" sz="1200" dirty="0" smtClean="0"/>
                <a:t>,t</a:t>
              </a:r>
              <a:r>
                <a:rPr lang="en-US" sz="1200" baseline="-25000" dirty="0" smtClean="0"/>
                <a:t>3</a:t>
              </a:r>
              <a:r>
                <a:rPr lang="en-US" sz="1200" dirty="0" smtClean="0"/>
                <a:t>)</a:t>
              </a:r>
              <a:endParaRPr lang="es-419" sz="1200" dirty="0"/>
            </a:p>
          </p:txBody>
        </p:sp>
        <p:sp>
          <p:nvSpPr>
            <p:cNvPr id="274" name="Oval 111"/>
            <p:cNvSpPr/>
            <p:nvPr/>
          </p:nvSpPr>
          <p:spPr>
            <a:xfrm flipH="1">
              <a:off x="11921121" y="4412108"/>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75" name="Oval 112"/>
            <p:cNvSpPr/>
            <p:nvPr/>
          </p:nvSpPr>
          <p:spPr>
            <a:xfrm flipH="1">
              <a:off x="12078122" y="4723274"/>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76" name="Oval 113"/>
            <p:cNvSpPr/>
            <p:nvPr/>
          </p:nvSpPr>
          <p:spPr>
            <a:xfrm flipH="1">
              <a:off x="12699778" y="4884922"/>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77" name="Oval 114"/>
            <p:cNvSpPr/>
            <p:nvPr/>
          </p:nvSpPr>
          <p:spPr>
            <a:xfrm flipH="1">
              <a:off x="11941445" y="3759164"/>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78" name="Oval 115"/>
            <p:cNvSpPr/>
            <p:nvPr/>
          </p:nvSpPr>
          <p:spPr>
            <a:xfrm flipH="1">
              <a:off x="12602123" y="4385784"/>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79" name="Oval 116"/>
            <p:cNvSpPr/>
            <p:nvPr/>
          </p:nvSpPr>
          <p:spPr>
            <a:xfrm flipH="1">
              <a:off x="12748605" y="5135393"/>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80" name="Oval 117"/>
            <p:cNvSpPr/>
            <p:nvPr/>
          </p:nvSpPr>
          <p:spPr>
            <a:xfrm flipH="1">
              <a:off x="12351864" y="4772101"/>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81" name="Oval 118"/>
            <p:cNvSpPr/>
            <p:nvPr/>
          </p:nvSpPr>
          <p:spPr>
            <a:xfrm flipH="1">
              <a:off x="11294440" y="4819249"/>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82" name="Oval 119"/>
            <p:cNvSpPr/>
            <p:nvPr/>
          </p:nvSpPr>
          <p:spPr>
            <a:xfrm flipH="1">
              <a:off x="10616957" y="4237617"/>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83" name="Oval 120"/>
            <p:cNvSpPr/>
            <p:nvPr/>
          </p:nvSpPr>
          <p:spPr>
            <a:xfrm flipH="1">
              <a:off x="11018648" y="4287823"/>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84" name="Oval 121"/>
            <p:cNvSpPr/>
            <p:nvPr/>
          </p:nvSpPr>
          <p:spPr>
            <a:xfrm flipH="1">
              <a:off x="11104235" y="3454021"/>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85" name="Oval 122"/>
            <p:cNvSpPr/>
            <p:nvPr/>
          </p:nvSpPr>
          <p:spPr>
            <a:xfrm flipH="1">
              <a:off x="10766219" y="3319582"/>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86" name="Oval 123"/>
            <p:cNvSpPr/>
            <p:nvPr/>
          </p:nvSpPr>
          <p:spPr>
            <a:xfrm flipH="1">
              <a:off x="10502035" y="3277449"/>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87" name="Oval 124"/>
            <p:cNvSpPr/>
            <p:nvPr/>
          </p:nvSpPr>
          <p:spPr>
            <a:xfrm flipH="1">
              <a:off x="10627373" y="3517785"/>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88" name="Oval 125"/>
            <p:cNvSpPr/>
            <p:nvPr/>
          </p:nvSpPr>
          <p:spPr>
            <a:xfrm flipH="1">
              <a:off x="11244853" y="3376057"/>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89" name="Oval 126"/>
            <p:cNvSpPr/>
            <p:nvPr/>
          </p:nvSpPr>
          <p:spPr>
            <a:xfrm flipH="1">
              <a:off x="11261494" y="3874382"/>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90" name="Oval 127"/>
            <p:cNvSpPr/>
            <p:nvPr/>
          </p:nvSpPr>
          <p:spPr>
            <a:xfrm flipH="1">
              <a:off x="10981001" y="3990958"/>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91" name="Oval 128"/>
            <p:cNvSpPr/>
            <p:nvPr/>
          </p:nvSpPr>
          <p:spPr>
            <a:xfrm flipH="1">
              <a:off x="10872339" y="4509763"/>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92" name="Oval 129"/>
            <p:cNvSpPr/>
            <p:nvPr/>
          </p:nvSpPr>
          <p:spPr>
            <a:xfrm flipH="1">
              <a:off x="10904162" y="5048706"/>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93" name="Oval 132"/>
            <p:cNvSpPr/>
            <p:nvPr/>
          </p:nvSpPr>
          <p:spPr>
            <a:xfrm flipH="1">
              <a:off x="11608708" y="5086565"/>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94" name="Freeform 133"/>
            <p:cNvSpPr/>
            <p:nvPr/>
          </p:nvSpPr>
          <p:spPr>
            <a:xfrm>
              <a:off x="10552985" y="3130106"/>
              <a:ext cx="2471894" cy="2100105"/>
            </a:xfrm>
            <a:custGeom>
              <a:avLst/>
              <a:gdLst>
                <a:gd name="connsiteX0" fmla="*/ 0 w 2471894"/>
                <a:gd name="connsiteY0" fmla="*/ 0 h 2100105"/>
                <a:gd name="connsiteX1" fmla="*/ 1738365 w 2471894"/>
                <a:gd name="connsiteY1" fmla="*/ 472272 h 2100105"/>
                <a:gd name="connsiteX2" fmla="*/ 2471894 w 2471894"/>
                <a:gd name="connsiteY2" fmla="*/ 2100105 h 2100105"/>
              </a:gdLst>
              <a:ahLst/>
              <a:cxnLst>
                <a:cxn ang="0">
                  <a:pos x="connsiteX0" y="connsiteY0"/>
                </a:cxn>
                <a:cxn ang="0">
                  <a:pos x="connsiteX1" y="connsiteY1"/>
                </a:cxn>
                <a:cxn ang="0">
                  <a:pos x="connsiteX2" y="connsiteY2"/>
                </a:cxn>
              </a:cxnLst>
              <a:rect l="l" t="t" r="r" b="b"/>
              <a:pathLst>
                <a:path w="2471894" h="2100105">
                  <a:moveTo>
                    <a:pt x="0" y="0"/>
                  </a:moveTo>
                  <a:cubicBezTo>
                    <a:pt x="663191" y="61127"/>
                    <a:pt x="1326383" y="122255"/>
                    <a:pt x="1738365" y="472272"/>
                  </a:cubicBezTo>
                  <a:cubicBezTo>
                    <a:pt x="2150347" y="822289"/>
                    <a:pt x="2311120" y="1461197"/>
                    <a:pt x="2471894" y="21001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n>
                  <a:solidFill>
                    <a:schemeClr val="tx1"/>
                  </a:solidFill>
                </a:ln>
              </a:endParaRPr>
            </a:p>
          </p:txBody>
        </p:sp>
        <p:sp>
          <p:nvSpPr>
            <p:cNvPr id="295" name="Oval 134"/>
            <p:cNvSpPr/>
            <p:nvPr/>
          </p:nvSpPr>
          <p:spPr>
            <a:xfrm flipH="1">
              <a:off x="12174509" y="3693418"/>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96" name="Oval 135"/>
            <p:cNvSpPr/>
            <p:nvPr/>
          </p:nvSpPr>
          <p:spPr>
            <a:xfrm flipH="1">
              <a:off x="11997109" y="4951051"/>
              <a:ext cx="97655" cy="976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97" name="TextBox 136"/>
            <p:cNvSpPr txBox="1"/>
            <p:nvPr/>
          </p:nvSpPr>
          <p:spPr>
            <a:xfrm>
              <a:off x="10610934" y="2238564"/>
              <a:ext cx="2333822" cy="461610"/>
            </a:xfrm>
            <a:prstGeom prst="rect">
              <a:avLst/>
            </a:prstGeom>
            <a:noFill/>
          </p:spPr>
          <p:txBody>
            <a:bodyPr wrap="none" rtlCol="0">
              <a:spAutoFit/>
            </a:bodyPr>
            <a:lstStyle/>
            <a:p>
              <a:pPr algn="ctr"/>
              <a:r>
                <a:rPr lang="en-US" dirty="0" smtClean="0"/>
                <a:t>Envelope curves</a:t>
              </a:r>
              <a:endParaRPr lang="es-419" dirty="0"/>
            </a:p>
          </p:txBody>
        </p:sp>
        <p:sp>
          <p:nvSpPr>
            <p:cNvPr id="298" name="TextBox 138"/>
            <p:cNvSpPr txBox="1"/>
            <p:nvPr/>
          </p:nvSpPr>
          <p:spPr>
            <a:xfrm>
              <a:off x="10957874" y="4970048"/>
              <a:ext cx="431528" cy="276999"/>
            </a:xfrm>
            <a:prstGeom prst="rect">
              <a:avLst/>
            </a:prstGeom>
            <a:noFill/>
          </p:spPr>
          <p:txBody>
            <a:bodyPr wrap="none" rtlCol="0">
              <a:spAutoFit/>
            </a:bodyPr>
            <a:lstStyle/>
            <a:p>
              <a:r>
                <a:rPr lang="en-US" sz="1200" dirty="0" smtClean="0"/>
                <a:t>(</a:t>
              </a:r>
              <a:r>
                <a:rPr lang="en-US" sz="1200" dirty="0" err="1" smtClean="0"/>
                <a:t>x,t</a:t>
              </a:r>
              <a:r>
                <a:rPr lang="en-US" sz="1200" dirty="0" smtClean="0"/>
                <a:t>)</a:t>
              </a:r>
              <a:endParaRPr lang="es-419" sz="1200" dirty="0"/>
            </a:p>
          </p:txBody>
        </p:sp>
        <p:sp>
          <p:nvSpPr>
            <p:cNvPr id="299" name="Freeform 119"/>
            <p:cNvSpPr/>
            <p:nvPr/>
          </p:nvSpPr>
          <p:spPr>
            <a:xfrm rot="10800000">
              <a:off x="10440000" y="3276851"/>
              <a:ext cx="2337416" cy="2034520"/>
            </a:xfrm>
            <a:custGeom>
              <a:avLst/>
              <a:gdLst>
                <a:gd name="connsiteX0" fmla="*/ 0 w 2471894"/>
                <a:gd name="connsiteY0" fmla="*/ 0 h 2100105"/>
                <a:gd name="connsiteX1" fmla="*/ 1738365 w 2471894"/>
                <a:gd name="connsiteY1" fmla="*/ 472272 h 2100105"/>
                <a:gd name="connsiteX2" fmla="*/ 2471894 w 2471894"/>
                <a:gd name="connsiteY2" fmla="*/ 2100105 h 2100105"/>
                <a:gd name="connsiteX0" fmla="*/ 0 w 2471894"/>
                <a:gd name="connsiteY0" fmla="*/ 19601 h 2119706"/>
                <a:gd name="connsiteX1" fmla="*/ 2035906 w 2471894"/>
                <a:gd name="connsiteY1" fmla="*/ 198739 h 2119706"/>
                <a:gd name="connsiteX2" fmla="*/ 2471894 w 2471894"/>
                <a:gd name="connsiteY2" fmla="*/ 2119706 h 2119706"/>
              </a:gdLst>
              <a:ahLst/>
              <a:cxnLst>
                <a:cxn ang="0">
                  <a:pos x="connsiteX0" y="connsiteY0"/>
                </a:cxn>
                <a:cxn ang="0">
                  <a:pos x="connsiteX1" y="connsiteY1"/>
                </a:cxn>
                <a:cxn ang="0">
                  <a:pos x="connsiteX2" y="connsiteY2"/>
                </a:cxn>
              </a:cxnLst>
              <a:rect l="l" t="t" r="r" b="b"/>
              <a:pathLst>
                <a:path w="2471894" h="2119706">
                  <a:moveTo>
                    <a:pt x="0" y="19601"/>
                  </a:moveTo>
                  <a:cubicBezTo>
                    <a:pt x="663191" y="80728"/>
                    <a:pt x="1623924" y="-151278"/>
                    <a:pt x="2035906" y="198739"/>
                  </a:cubicBezTo>
                  <a:cubicBezTo>
                    <a:pt x="2447888" y="548756"/>
                    <a:pt x="2311120" y="1480798"/>
                    <a:pt x="2471894" y="211970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ln>
                  <a:solidFill>
                    <a:schemeClr val="tx1"/>
                  </a:solidFill>
                </a:ln>
              </a:endParaRPr>
            </a:p>
          </p:txBody>
        </p:sp>
      </p:grpSp>
      <p:sp>
        <p:nvSpPr>
          <p:cNvPr id="303" name="Rectangle 302"/>
          <p:cNvSpPr/>
          <p:nvPr/>
        </p:nvSpPr>
        <p:spPr>
          <a:xfrm>
            <a:off x="4420467" y="1368651"/>
            <a:ext cx="4685533" cy="28592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4" name="Accolade fermante 303"/>
          <p:cNvSpPr/>
          <p:nvPr/>
        </p:nvSpPr>
        <p:spPr>
          <a:xfrm rot="5400000">
            <a:off x="2007076" y="2333508"/>
            <a:ext cx="254827" cy="40393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R" b="1" dirty="0"/>
          </a:p>
        </p:txBody>
      </p:sp>
      <p:sp>
        <p:nvSpPr>
          <p:cNvPr id="305" name="ZoneTexte 304"/>
          <p:cNvSpPr txBox="1"/>
          <p:nvPr/>
        </p:nvSpPr>
        <p:spPr>
          <a:xfrm>
            <a:off x="160037" y="4682955"/>
            <a:ext cx="3994117" cy="646331"/>
          </a:xfrm>
          <a:prstGeom prst="rect">
            <a:avLst/>
          </a:prstGeom>
          <a:noFill/>
        </p:spPr>
        <p:txBody>
          <a:bodyPr wrap="square" rtlCol="0">
            <a:spAutoFit/>
          </a:bodyPr>
          <a:lstStyle/>
          <a:p>
            <a:pPr algn="ctr"/>
            <a:r>
              <a:rPr lang="en-US" b="1" dirty="0"/>
              <a:t>Comparing pairs of </a:t>
            </a:r>
            <a:r>
              <a:rPr lang="en-US" b="1" dirty="0" smtClean="0"/>
              <a:t>value at different spatial units/time</a:t>
            </a:r>
          </a:p>
        </p:txBody>
      </p:sp>
      <p:grpSp>
        <p:nvGrpSpPr>
          <p:cNvPr id="309" name="Groupe 308"/>
          <p:cNvGrpSpPr/>
          <p:nvPr/>
        </p:nvGrpSpPr>
        <p:grpSpPr>
          <a:xfrm>
            <a:off x="4467062" y="4067493"/>
            <a:ext cx="1987398" cy="1538792"/>
            <a:chOff x="4467062" y="4185138"/>
            <a:chExt cx="1987398" cy="1538792"/>
          </a:xfrm>
        </p:grpSpPr>
        <p:cxnSp>
          <p:nvCxnSpPr>
            <p:cNvPr id="307" name="Connecteur droit avec flèche 306"/>
            <p:cNvCxnSpPr/>
            <p:nvPr/>
          </p:nvCxnSpPr>
          <p:spPr>
            <a:xfrm>
              <a:off x="5433180" y="4185138"/>
              <a:ext cx="0" cy="615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8" name="ZoneTexte 307"/>
            <p:cNvSpPr txBox="1"/>
            <p:nvPr/>
          </p:nvSpPr>
          <p:spPr>
            <a:xfrm>
              <a:off x="4467062" y="4800600"/>
              <a:ext cx="1987398" cy="923330"/>
            </a:xfrm>
            <a:prstGeom prst="rect">
              <a:avLst/>
            </a:prstGeom>
            <a:noFill/>
          </p:spPr>
          <p:txBody>
            <a:bodyPr wrap="square" rtlCol="0">
              <a:spAutoFit/>
            </a:bodyPr>
            <a:lstStyle/>
            <a:p>
              <a:pPr algn="ctr"/>
              <a:r>
                <a:rPr lang="en-US" b="1" dirty="0" smtClean="0"/>
                <a:t>Identifying </a:t>
              </a:r>
              <a:r>
                <a:rPr lang="en-US" b="1" dirty="0"/>
                <a:t>P</a:t>
              </a:r>
              <a:r>
                <a:rPr lang="en-US" b="1" dirty="0" smtClean="0"/>
                <a:t>areto-optimal configurations</a:t>
              </a:r>
            </a:p>
          </p:txBody>
        </p:sp>
      </p:grpSp>
      <p:grpSp>
        <p:nvGrpSpPr>
          <p:cNvPr id="310" name="Groupe 309"/>
          <p:cNvGrpSpPr/>
          <p:nvPr/>
        </p:nvGrpSpPr>
        <p:grpSpPr>
          <a:xfrm>
            <a:off x="6871219" y="4078462"/>
            <a:ext cx="1987398" cy="1538792"/>
            <a:chOff x="4467062" y="4185138"/>
            <a:chExt cx="1987398" cy="1538792"/>
          </a:xfrm>
        </p:grpSpPr>
        <p:cxnSp>
          <p:nvCxnSpPr>
            <p:cNvPr id="311" name="Connecteur droit avec flèche 310"/>
            <p:cNvCxnSpPr/>
            <p:nvPr/>
          </p:nvCxnSpPr>
          <p:spPr>
            <a:xfrm>
              <a:off x="5433180" y="4185138"/>
              <a:ext cx="0" cy="615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2" name="ZoneTexte 311"/>
            <p:cNvSpPr txBox="1"/>
            <p:nvPr/>
          </p:nvSpPr>
          <p:spPr>
            <a:xfrm>
              <a:off x="4467062" y="4800600"/>
              <a:ext cx="1987398" cy="923330"/>
            </a:xfrm>
            <a:prstGeom prst="rect">
              <a:avLst/>
            </a:prstGeom>
            <a:noFill/>
          </p:spPr>
          <p:txBody>
            <a:bodyPr wrap="square" rtlCol="0">
              <a:spAutoFit/>
            </a:bodyPr>
            <a:lstStyle/>
            <a:p>
              <a:pPr algn="ctr"/>
              <a:r>
                <a:rPr lang="en-US" b="1" dirty="0" smtClean="0"/>
                <a:t>Defining boundaries of possibility set</a:t>
              </a:r>
            </a:p>
          </p:txBody>
        </p:sp>
      </p:grpSp>
      <p:sp>
        <p:nvSpPr>
          <p:cNvPr id="313" name="ZoneTexte 312"/>
          <p:cNvSpPr txBox="1"/>
          <p:nvPr/>
        </p:nvSpPr>
        <p:spPr>
          <a:xfrm>
            <a:off x="160037" y="5967663"/>
            <a:ext cx="8803489" cy="369332"/>
          </a:xfrm>
          <a:prstGeom prst="rect">
            <a:avLst/>
          </a:prstGeom>
          <a:noFill/>
        </p:spPr>
        <p:txBody>
          <a:bodyPr wrap="square" rtlCol="0">
            <a:spAutoFit/>
          </a:bodyPr>
          <a:lstStyle/>
          <a:p>
            <a:pPr marL="285750" indent="-285750">
              <a:buFont typeface="Arial" panose="020B0604020202020204" pitchFamily="34" charset="0"/>
              <a:buChar char="•"/>
            </a:pPr>
            <a:r>
              <a:rPr lang="fr-FR" dirty="0" err="1" smtClean="0"/>
              <a:t>Different</a:t>
            </a:r>
            <a:r>
              <a:rPr lang="fr-FR" dirty="0" smtClean="0"/>
              <a:t> </a:t>
            </a:r>
            <a:r>
              <a:rPr lang="fr-FR" dirty="0" err="1" smtClean="0"/>
              <a:t>approaches</a:t>
            </a:r>
            <a:r>
              <a:rPr lang="fr-FR" dirty="0" smtClean="0"/>
              <a:t> </a:t>
            </a:r>
            <a:r>
              <a:rPr lang="fr-FR" dirty="0" err="1" smtClean="0"/>
              <a:t>can</a:t>
            </a:r>
            <a:r>
              <a:rPr lang="fr-FR" dirty="0" smtClean="0"/>
              <a:t> </a:t>
            </a:r>
            <a:r>
              <a:rPr lang="fr-FR" dirty="0" err="1" smtClean="0"/>
              <a:t>describe</a:t>
            </a:r>
            <a:r>
              <a:rPr lang="fr-FR" dirty="0" smtClean="0"/>
              <a:t> </a:t>
            </a:r>
            <a:r>
              <a:rPr lang="fr-FR" dirty="0" err="1" smtClean="0"/>
              <a:t>ecosystem</a:t>
            </a:r>
            <a:r>
              <a:rPr lang="fr-FR" dirty="0" smtClean="0"/>
              <a:t> services interactions </a:t>
            </a:r>
            <a:r>
              <a:rPr lang="fr-FR" dirty="0" err="1" smtClean="0"/>
              <a:t>differently</a:t>
            </a:r>
            <a:endParaRPr lang="es-CR" dirty="0"/>
          </a:p>
        </p:txBody>
      </p:sp>
    </p:spTree>
    <p:extLst>
      <p:ext uri="{BB962C8B-B14F-4D97-AF65-F5344CB8AC3E}">
        <p14:creationId xmlns:p14="http://schemas.microsoft.com/office/powerpoint/2010/main" val="1446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04" grpId="0" animBg="1"/>
      <p:bldP spid="305" grpId="0"/>
      <p:bldP spid="3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smtClean="0"/>
              <a:t>Application in Costa Rica</a:t>
            </a:r>
            <a:endParaRPr lang="es-CR" dirty="0"/>
          </a:p>
        </p:txBody>
      </p:sp>
      <p:sp>
        <p:nvSpPr>
          <p:cNvPr id="19" name="Espace réservé du contenu 18"/>
          <p:cNvSpPr>
            <a:spLocks noGrp="1"/>
          </p:cNvSpPr>
          <p:nvPr>
            <p:ph idx="1"/>
          </p:nvPr>
        </p:nvSpPr>
        <p:spPr>
          <a:xfrm>
            <a:off x="628650" y="1825625"/>
            <a:ext cx="3928836" cy="4351338"/>
          </a:xfrm>
        </p:spPr>
        <p:txBody>
          <a:bodyPr>
            <a:normAutofit lnSpcReduction="10000"/>
          </a:bodyPr>
          <a:lstStyle/>
          <a:p>
            <a:r>
              <a:rPr lang="en-US" dirty="0" smtClean="0"/>
              <a:t>Modeling of 6 ecosystem services using </a:t>
            </a:r>
            <a:r>
              <a:rPr lang="en-US" dirty="0" err="1" smtClean="0"/>
              <a:t>InVEST</a:t>
            </a:r>
            <a:r>
              <a:rPr lang="en-US" dirty="0" smtClean="0"/>
              <a:t> </a:t>
            </a:r>
            <a:r>
              <a:rPr lang="en-US" sz="1400" dirty="0" smtClean="0"/>
              <a:t>(Sharp et al. 2014)</a:t>
            </a:r>
          </a:p>
          <a:p>
            <a:endParaRPr lang="en-US" dirty="0" smtClean="0"/>
          </a:p>
          <a:p>
            <a:r>
              <a:rPr lang="en-US" dirty="0" smtClean="0"/>
              <a:t>4 observed land-use maps in 1986, 1996, 2001 and 2008</a:t>
            </a:r>
          </a:p>
          <a:p>
            <a:endParaRPr lang="en-US" dirty="0" smtClean="0"/>
          </a:p>
          <a:p>
            <a:r>
              <a:rPr lang="en-US" dirty="0" smtClean="0"/>
              <a:t>32 contrasting land-use scenarios</a:t>
            </a:r>
            <a:endParaRPr lang="en-US" dirty="0"/>
          </a:p>
        </p:txBody>
      </p:sp>
      <p:sp>
        <p:nvSpPr>
          <p:cNvPr id="5" name="AutoShape 2" descr="Afficher l'image d'origine"/>
          <p:cNvSpPr>
            <a:spLocks noChangeAspect="1" noChangeArrowheads="1"/>
          </p:cNvSpPr>
          <p:nvPr/>
        </p:nvSpPr>
        <p:spPr bwMode="auto">
          <a:xfrm>
            <a:off x="155575" y="-2079625"/>
            <a:ext cx="64198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sp>
        <p:nvSpPr>
          <p:cNvPr id="6" name="AutoShape 4" descr="Afficher l'image d'origine"/>
          <p:cNvSpPr>
            <a:spLocks noChangeAspect="1" noChangeArrowheads="1"/>
          </p:cNvSpPr>
          <p:nvPr/>
        </p:nvSpPr>
        <p:spPr bwMode="auto">
          <a:xfrm>
            <a:off x="307975" y="-1927225"/>
            <a:ext cx="64198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pic>
        <p:nvPicPr>
          <p:cNvPr id="7" name="Image 6"/>
          <p:cNvPicPr>
            <a:picLocks noChangeAspect="1"/>
          </p:cNvPicPr>
          <p:nvPr/>
        </p:nvPicPr>
        <p:blipFill rotWithShape="1">
          <a:blip r:embed="rId3"/>
          <a:srcRect l="14750" t="27087" r="36502" b="17906"/>
          <a:stretch/>
        </p:blipFill>
        <p:spPr>
          <a:xfrm>
            <a:off x="4557486" y="3690892"/>
            <a:ext cx="4466705" cy="2833709"/>
          </a:xfrm>
          <a:prstGeom prst="rect">
            <a:avLst/>
          </a:prstGeom>
        </p:spPr>
      </p:pic>
      <p:pic>
        <p:nvPicPr>
          <p:cNvPr id="49" name="Espace réservé du contenu 6"/>
          <p:cNvPicPr>
            <a:picLocks noChangeAspect="1"/>
          </p:cNvPicPr>
          <p:nvPr/>
        </p:nvPicPr>
        <p:blipFill rotWithShape="1">
          <a:blip r:embed="rId4" cstate="print">
            <a:extLst>
              <a:ext uri="{28A0092B-C50C-407E-A947-70E740481C1C}">
                <a14:useLocalDpi xmlns:a14="http://schemas.microsoft.com/office/drawing/2010/main" val="0"/>
              </a:ext>
            </a:extLst>
          </a:blip>
          <a:srcRect l="29493" t="35788" r="1615" b="20815"/>
          <a:stretch/>
        </p:blipFill>
        <p:spPr>
          <a:xfrm>
            <a:off x="6119359" y="1381548"/>
            <a:ext cx="2930071" cy="2598126"/>
          </a:xfrm>
          <a:prstGeom prst="rect">
            <a:avLst/>
          </a:prstGeom>
        </p:spPr>
      </p:pic>
      <p:sp>
        <p:nvSpPr>
          <p:cNvPr id="15" name="Flèche courbée vers la droite 14"/>
          <p:cNvSpPr/>
          <p:nvPr/>
        </p:nvSpPr>
        <p:spPr>
          <a:xfrm rot="12670590">
            <a:off x="7289118" y="3909905"/>
            <a:ext cx="363743" cy="2269993"/>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R">
              <a:solidFill>
                <a:schemeClr val="tx1"/>
              </a:solidFill>
            </a:endParaRPr>
          </a:p>
        </p:txBody>
      </p:sp>
      <p:sp>
        <p:nvSpPr>
          <p:cNvPr id="16" name="ZoneTexte 15"/>
          <p:cNvSpPr txBox="1"/>
          <p:nvPr/>
        </p:nvSpPr>
        <p:spPr>
          <a:xfrm>
            <a:off x="4943702" y="2030791"/>
            <a:ext cx="1175657" cy="1477328"/>
          </a:xfrm>
          <a:prstGeom prst="rect">
            <a:avLst/>
          </a:prstGeom>
          <a:noFill/>
        </p:spPr>
        <p:txBody>
          <a:bodyPr wrap="square" rtlCol="0">
            <a:spAutoFit/>
          </a:bodyPr>
          <a:lstStyle/>
          <a:p>
            <a:pPr algn="r"/>
            <a:r>
              <a:rPr lang="en-US" dirty="0"/>
              <a:t>Central Volcanic-Talamanca Biological </a:t>
            </a:r>
            <a:r>
              <a:rPr lang="en-US" dirty="0" smtClean="0"/>
              <a:t>Corridor</a:t>
            </a:r>
            <a:endParaRPr lang="es-CR" dirty="0"/>
          </a:p>
        </p:txBody>
      </p:sp>
    </p:spTree>
    <p:extLst>
      <p:ext uri="{BB962C8B-B14F-4D97-AF65-F5344CB8AC3E}">
        <p14:creationId xmlns:p14="http://schemas.microsoft.com/office/powerpoint/2010/main" val="2741914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0" y="682439"/>
            <a:ext cx="9144000" cy="5143500"/>
            <a:chOff x="0" y="857250"/>
            <a:chExt cx="9144000" cy="514350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Ellipse 5"/>
            <p:cNvSpPr/>
            <p:nvPr/>
          </p:nvSpPr>
          <p:spPr>
            <a:xfrm>
              <a:off x="4467993" y="2110486"/>
              <a:ext cx="25200" cy="25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Ellipse 6"/>
            <p:cNvSpPr/>
            <p:nvPr/>
          </p:nvSpPr>
          <p:spPr>
            <a:xfrm>
              <a:off x="7350594" y="2163211"/>
              <a:ext cx="25200" cy="25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Ellipse 7"/>
            <p:cNvSpPr/>
            <p:nvPr/>
          </p:nvSpPr>
          <p:spPr>
            <a:xfrm>
              <a:off x="8719831" y="2172737"/>
              <a:ext cx="25200" cy="25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Ellipse 8"/>
            <p:cNvSpPr/>
            <p:nvPr/>
          </p:nvSpPr>
          <p:spPr>
            <a:xfrm>
              <a:off x="8626963" y="2903784"/>
              <a:ext cx="25200" cy="25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Ellipse 9"/>
            <p:cNvSpPr/>
            <p:nvPr/>
          </p:nvSpPr>
          <p:spPr>
            <a:xfrm>
              <a:off x="8786506" y="3489580"/>
              <a:ext cx="25200" cy="25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lipse 10"/>
            <p:cNvSpPr/>
            <p:nvPr/>
          </p:nvSpPr>
          <p:spPr>
            <a:xfrm>
              <a:off x="8665058" y="4218251"/>
              <a:ext cx="25200" cy="25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Ellipse 11"/>
            <p:cNvSpPr/>
            <p:nvPr/>
          </p:nvSpPr>
          <p:spPr>
            <a:xfrm>
              <a:off x="7276789" y="3514780"/>
              <a:ext cx="25200" cy="25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lipse 12"/>
            <p:cNvSpPr/>
            <p:nvPr/>
          </p:nvSpPr>
          <p:spPr>
            <a:xfrm>
              <a:off x="7361602" y="2955533"/>
              <a:ext cx="25200" cy="25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sp>
        <p:nvSpPr>
          <p:cNvPr id="2" name="Titre 1"/>
          <p:cNvSpPr>
            <a:spLocks noGrp="1"/>
          </p:cNvSpPr>
          <p:nvPr>
            <p:ph type="title"/>
          </p:nvPr>
        </p:nvSpPr>
        <p:spPr/>
        <p:txBody>
          <a:bodyPr>
            <a:normAutofit fontScale="90000"/>
          </a:bodyPr>
          <a:lstStyle/>
          <a:p>
            <a:r>
              <a:rPr lang="fr-FR" dirty="0" smtClean="0"/>
              <a:t>Frontier and </a:t>
            </a:r>
            <a:r>
              <a:rPr lang="fr-FR" dirty="0" err="1" smtClean="0"/>
              <a:t>envelope</a:t>
            </a:r>
            <a:r>
              <a:rPr lang="fr-FR" dirty="0" smtClean="0"/>
              <a:t> </a:t>
            </a:r>
            <a:r>
              <a:rPr lang="fr-FR" dirty="0" err="1" smtClean="0"/>
              <a:t>curves</a:t>
            </a:r>
            <a:endParaRPr lang="es-CR" dirty="0"/>
          </a:p>
        </p:txBody>
      </p:sp>
      <p:sp>
        <p:nvSpPr>
          <p:cNvPr id="14" name="ZoneTexte 13"/>
          <p:cNvSpPr txBox="1"/>
          <p:nvPr/>
        </p:nvSpPr>
        <p:spPr>
          <a:xfrm>
            <a:off x="295835" y="5553636"/>
            <a:ext cx="8848165"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Frontier curves exist only for </a:t>
            </a:r>
            <a:r>
              <a:rPr lang="en-US" sz="2000" dirty="0" smtClean="0"/>
              <a:t>tradeoffs (in red)</a:t>
            </a:r>
            <a:endParaRPr lang="en-US" sz="2000" dirty="0"/>
          </a:p>
          <a:p>
            <a:pPr marL="285750" indent="-285750">
              <a:buFont typeface="Arial" panose="020B0604020202020204" pitchFamily="34" charset="0"/>
              <a:buChar char="•"/>
            </a:pPr>
            <a:r>
              <a:rPr lang="en-US" sz="2000" dirty="0"/>
              <a:t>Threshold effects in moderate and non-monotonic tradeoffs</a:t>
            </a:r>
          </a:p>
          <a:p>
            <a:pPr marL="285750" indent="-285750">
              <a:buFont typeface="Arial" panose="020B0604020202020204" pitchFamily="34" charset="0"/>
              <a:buChar char="•"/>
            </a:pPr>
            <a:r>
              <a:rPr lang="en-US" sz="2000" dirty="0" smtClean="0"/>
              <a:t>Frontier </a:t>
            </a:r>
            <a:r>
              <a:rPr lang="en-US" sz="2000" dirty="0"/>
              <a:t>curves poorly reflect the range of possible ecosystem services </a:t>
            </a:r>
            <a:r>
              <a:rPr lang="en-US" sz="2000" dirty="0" smtClean="0"/>
              <a:t>levels</a:t>
            </a:r>
          </a:p>
          <a:p>
            <a:pPr marL="285750" indent="-285750">
              <a:buFont typeface="Arial" panose="020B0604020202020204" pitchFamily="34" charset="0"/>
              <a:buChar char="•"/>
            </a:pPr>
            <a:r>
              <a:rPr lang="en-US" sz="2000" dirty="0" smtClean="0"/>
              <a:t>Envelope </a:t>
            </a:r>
            <a:r>
              <a:rPr lang="en-US" sz="2000" dirty="0"/>
              <a:t>curves are more </a:t>
            </a:r>
            <a:r>
              <a:rPr lang="en-US" sz="2000" dirty="0" smtClean="0"/>
              <a:t>generalizable (in black)</a:t>
            </a:r>
            <a:endParaRPr lang="en-US" sz="2000" dirty="0"/>
          </a:p>
        </p:txBody>
      </p:sp>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893" y="2582138"/>
            <a:ext cx="1438382" cy="687921"/>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234699"/>
            <a:ext cx="1438275" cy="656213"/>
          </a:xfrm>
          <a:prstGeom prst="rect">
            <a:avLst/>
          </a:prstGeom>
        </p:spPr>
      </p:pic>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125" y="1221759"/>
            <a:ext cx="1382206" cy="660457"/>
          </a:xfrm>
          <a:prstGeom prst="rect">
            <a:avLst/>
          </a:prstGeom>
        </p:spPr>
      </p:pic>
    </p:spTree>
    <p:extLst>
      <p:ext uri="{BB962C8B-B14F-4D97-AF65-F5344CB8AC3E}">
        <p14:creationId xmlns:p14="http://schemas.microsoft.com/office/powerpoint/2010/main" val="35902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2.22222E-6 L -0.07865 0.25324 " pathEditMode="relative" rAng="0" ptsTypes="AA">
                                      <p:cBhvr>
                                        <p:cTn id="6" dur="1000" fill="hold"/>
                                        <p:tgtEl>
                                          <p:spTgt spid="18"/>
                                        </p:tgtEl>
                                        <p:attrNameLst>
                                          <p:attrName>ppt_x</p:attrName>
                                          <p:attrName>ppt_y</p:attrName>
                                        </p:attrNameLst>
                                      </p:cBhvr>
                                      <p:rCtr x="-3941" y="12662"/>
                                    </p:animMotion>
                                  </p:childTnLst>
                                </p:cTn>
                              </p:par>
                              <p:par>
                                <p:cTn id="7" presetID="6" presetClass="emph" presetSubtype="0" fill="hold" nodeType="withEffect">
                                  <p:stCondLst>
                                    <p:cond delay="0"/>
                                  </p:stCondLst>
                                  <p:childTnLst>
                                    <p:animScale>
                                      <p:cBhvr>
                                        <p:cTn id="8" dur="1000" fill="hold"/>
                                        <p:tgtEl>
                                          <p:spTgt spid="18"/>
                                        </p:tgtEl>
                                      </p:cBhvr>
                                      <p:by x="200000" y="200000"/>
                                    </p:animScale>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8.33333E-7 1.11111E-6 L -0.39323 0.25694 " pathEditMode="relative" rAng="0" ptsTypes="AA">
                                      <p:cBhvr>
                                        <p:cTn id="15" dur="1000" fill="hold"/>
                                        <p:tgtEl>
                                          <p:spTgt spid="19"/>
                                        </p:tgtEl>
                                        <p:attrNameLst>
                                          <p:attrName>ppt_x</p:attrName>
                                          <p:attrName>ppt_y</p:attrName>
                                        </p:attrNameLst>
                                      </p:cBhvr>
                                      <p:rCtr x="-19670" y="12847"/>
                                    </p:animMotion>
                                  </p:childTnLst>
                                </p:cTn>
                              </p:par>
                              <p:par>
                                <p:cTn id="16" presetID="6" presetClass="emph" presetSubtype="0" fill="hold" nodeType="withEffect">
                                  <p:stCondLst>
                                    <p:cond delay="0"/>
                                  </p:stCondLst>
                                  <p:childTnLst>
                                    <p:animScale>
                                      <p:cBhvr>
                                        <p:cTn id="17" dur="1000" fill="hold"/>
                                        <p:tgtEl>
                                          <p:spTgt spid="19"/>
                                        </p:tgtEl>
                                      </p:cBhvr>
                                      <p:by x="200000" y="200000"/>
                                    </p:animScale>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42" presetClass="path" presetSubtype="0" accel="50000" decel="50000" fill="hold" nodeType="withEffect">
                                  <p:stCondLst>
                                    <p:cond delay="0"/>
                                  </p:stCondLst>
                                  <p:childTnLst>
                                    <p:animMotion origin="layout" path="M 4.16667E-6 -3.7037E-7 L -0.09011 0.0544 " pathEditMode="relative" rAng="0" ptsTypes="AA">
                                      <p:cBhvr>
                                        <p:cTn id="24" dur="1000" fill="hold"/>
                                        <p:tgtEl>
                                          <p:spTgt spid="20"/>
                                        </p:tgtEl>
                                        <p:attrNameLst>
                                          <p:attrName>ppt_x</p:attrName>
                                          <p:attrName>ppt_y</p:attrName>
                                        </p:attrNameLst>
                                      </p:cBhvr>
                                      <p:rCtr x="-4514" y="2708"/>
                                    </p:animMotion>
                                  </p:childTnLst>
                                </p:cTn>
                              </p:par>
                              <p:par>
                                <p:cTn id="25" presetID="6" presetClass="emph" presetSubtype="0" fill="hold" nodeType="withEffect">
                                  <p:stCondLst>
                                    <p:cond delay="0"/>
                                  </p:stCondLst>
                                  <p:childTnLst>
                                    <p:animScale>
                                      <p:cBhvr>
                                        <p:cTn id="26" dur="1000" fill="hold"/>
                                        <p:tgtEl>
                                          <p:spTgt spid="20"/>
                                        </p:tgtEl>
                                      </p:cBhvr>
                                      <p:by x="200000" y="200000"/>
                                    </p:animScale>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2439"/>
            <a:ext cx="9144000" cy="5143500"/>
          </a:xfrm>
          <a:prstGeom prst="rect">
            <a:avLst/>
          </a:prstGeom>
        </p:spPr>
      </p:pic>
      <p:sp>
        <p:nvSpPr>
          <p:cNvPr id="9" name="ZoneTexte 8"/>
          <p:cNvSpPr txBox="1"/>
          <p:nvPr/>
        </p:nvSpPr>
        <p:spPr>
          <a:xfrm>
            <a:off x="295835" y="5526742"/>
            <a:ext cx="884816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Observed situations </a:t>
            </a:r>
            <a:r>
              <a:rPr lang="en-US" sz="2000" dirty="0" smtClean="0">
                <a:sym typeface="Wingdings" panose="05000000000000000000" pitchFamily="2" charset="2"/>
              </a:rPr>
              <a:t> </a:t>
            </a:r>
            <a:r>
              <a:rPr lang="en-US" sz="2000" dirty="0" smtClean="0"/>
              <a:t>far </a:t>
            </a:r>
            <a:r>
              <a:rPr lang="en-US" sz="2000" dirty="0"/>
              <a:t>from </a:t>
            </a:r>
            <a:r>
              <a:rPr lang="en-US" sz="2000" dirty="0" smtClean="0"/>
              <a:t>optimal</a:t>
            </a:r>
            <a:endParaRPr lang="en-US" sz="2000" dirty="0"/>
          </a:p>
          <a:p>
            <a:pPr marL="342900" indent="-342900">
              <a:buFont typeface="Arial" panose="020B0604020202020204" pitchFamily="34" charset="0"/>
              <a:buChar char="•"/>
            </a:pPr>
            <a:r>
              <a:rPr lang="en-US" sz="2000" dirty="0">
                <a:sym typeface="Wingdings" panose="05000000000000000000" pitchFamily="2" charset="2"/>
              </a:rPr>
              <a:t>N</a:t>
            </a:r>
            <a:r>
              <a:rPr lang="en-US" sz="2000" dirty="0" smtClean="0">
                <a:sym typeface="Wingdings" panose="05000000000000000000" pitchFamily="2" charset="2"/>
              </a:rPr>
              <a:t>ot </a:t>
            </a:r>
            <a:r>
              <a:rPr lang="en-US" sz="2000" dirty="0">
                <a:sym typeface="Wingdings" panose="05000000000000000000" pitchFamily="2" charset="2"/>
              </a:rPr>
              <a:t>explained by rational </a:t>
            </a:r>
            <a:r>
              <a:rPr lang="en-US" sz="2000" dirty="0" smtClean="0">
                <a:sym typeface="Wingdings" panose="05000000000000000000" pitchFamily="2" charset="2"/>
              </a:rPr>
              <a:t>optimization (social constraints)</a:t>
            </a:r>
            <a:endParaRPr lang="en-US" sz="2000" dirty="0">
              <a:sym typeface="Wingdings" panose="05000000000000000000" pitchFamily="2" charset="2"/>
            </a:endParaRPr>
          </a:p>
          <a:p>
            <a:pPr marL="342900" indent="-342900">
              <a:buFont typeface="Arial" panose="020B0604020202020204" pitchFamily="34" charset="0"/>
              <a:buChar char="•"/>
            </a:pPr>
            <a:r>
              <a:rPr lang="en-US" sz="2000" dirty="0" smtClean="0"/>
              <a:t>Possibility </a:t>
            </a:r>
            <a:r>
              <a:rPr lang="en-US" sz="2000" dirty="0"/>
              <a:t>sets include socially unacceptable </a:t>
            </a:r>
            <a:r>
              <a:rPr lang="en-US" sz="2000" dirty="0" smtClean="0"/>
              <a:t>situations</a:t>
            </a:r>
            <a:endParaRPr lang="en-US" sz="2000" dirty="0"/>
          </a:p>
          <a:p>
            <a:pPr marL="342900" indent="-342900">
              <a:buFont typeface="Arial" panose="020B0604020202020204" pitchFamily="34" charset="0"/>
              <a:buChar char="•"/>
            </a:pPr>
            <a:r>
              <a:rPr lang="en-US" sz="2000" dirty="0" smtClean="0"/>
              <a:t>How </a:t>
            </a:r>
            <a:r>
              <a:rPr lang="en-US" sz="2000" dirty="0"/>
              <a:t>to consider these constraints in the analysis?</a:t>
            </a:r>
          </a:p>
          <a:p>
            <a:pPr marL="285750" indent="-285750">
              <a:buFont typeface="Arial" panose="020B0604020202020204" pitchFamily="34" charset="0"/>
              <a:buChar char="•"/>
            </a:pPr>
            <a:endParaRPr lang="en-US" sz="2000" dirty="0"/>
          </a:p>
        </p:txBody>
      </p:sp>
      <p:sp>
        <p:nvSpPr>
          <p:cNvPr id="2" name="Titre 1"/>
          <p:cNvSpPr>
            <a:spLocks noGrp="1"/>
          </p:cNvSpPr>
          <p:nvPr>
            <p:ph type="title"/>
          </p:nvPr>
        </p:nvSpPr>
        <p:spPr/>
        <p:txBody>
          <a:bodyPr>
            <a:normAutofit fontScale="90000"/>
          </a:bodyPr>
          <a:lstStyle/>
          <a:p>
            <a:r>
              <a:rPr lang="fr-FR" dirty="0" smtClean="0"/>
              <a:t>Position of </a:t>
            </a:r>
            <a:r>
              <a:rPr lang="fr-FR" dirty="0" err="1" smtClean="0"/>
              <a:t>observed</a:t>
            </a:r>
            <a:r>
              <a:rPr lang="fr-FR" dirty="0" smtClean="0"/>
              <a:t> land-uses </a:t>
            </a:r>
            <a:endParaRPr lang="es-CR" dirty="0"/>
          </a:p>
        </p:txBody>
      </p:sp>
    </p:spTree>
    <p:extLst>
      <p:ext uri="{BB962C8B-B14F-4D97-AF65-F5344CB8AC3E}">
        <p14:creationId xmlns:p14="http://schemas.microsoft.com/office/powerpoint/2010/main" val="3855587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1106</TotalTime>
  <Words>1013</Words>
  <Application>Microsoft Office PowerPoint</Application>
  <PresentationFormat>Affichage à l'écran (4:3)</PresentationFormat>
  <Paragraphs>97</Paragraphs>
  <Slides>5</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Calibri</vt:lpstr>
      <vt:lpstr>Calibri Light</vt:lpstr>
      <vt:lpstr>Verdana</vt:lpstr>
      <vt:lpstr>Wingdings</vt:lpstr>
      <vt:lpstr>Thème Office</vt:lpstr>
      <vt:lpstr>Ecosystem service tradeoffs and ecological-economic production possibilities frontier: A case study in Costa Rica </vt:lpstr>
      <vt:lpstr>How to analyze ES interactions? </vt:lpstr>
      <vt:lpstr>Application in Costa Rica</vt:lpstr>
      <vt:lpstr>Frontier and envelope curves</vt:lpstr>
      <vt:lpstr>Position of observed land-uses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Speed talk: Accepted speed talk presenters will be allowed 5 minutes for presentation. This allows approximately 3-5 slides. Discussions with the audience will be held collectively at the end of speed talk sessions.</dc:title>
  <dc:creator>Améline Vallet</dc:creator>
  <cp:lastModifiedBy>Améline Vallet</cp:lastModifiedBy>
  <cp:revision>98</cp:revision>
  <dcterms:created xsi:type="dcterms:W3CDTF">2015-10-22T12:27:53Z</dcterms:created>
  <dcterms:modified xsi:type="dcterms:W3CDTF">2015-11-02T21:03:36Z</dcterms:modified>
</cp:coreProperties>
</file>