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
  </p:notesMasterIdLst>
  <p:sldIdLst>
    <p:sldId id="273" r:id="rId2"/>
    <p:sldId id="263" r:id="rId3"/>
    <p:sldId id="313" r:id="rId4"/>
    <p:sldId id="311" r:id="rId5"/>
    <p:sldId id="265" r:id="rId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EAB7B"/>
    <a:srgbClr val="96A274"/>
    <a:srgbClr val="8A966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86137" autoAdjust="0"/>
  </p:normalViewPr>
  <p:slideViewPr>
    <p:cSldViewPr snapToGrid="0" snapToObjects="1">
      <p:cViewPr varScale="1">
        <p:scale>
          <a:sx n="82" d="100"/>
          <a:sy n="82" d="100"/>
        </p:scale>
        <p:origin x="156" y="54"/>
      </p:cViewPr>
      <p:guideLst>
        <p:guide orient="horz" pos="1620"/>
        <p:guide pos="2880"/>
      </p:guideLst>
    </p:cSldViewPr>
  </p:slideViewPr>
  <p:outlineViewPr>
    <p:cViewPr>
      <p:scale>
        <a:sx n="33" d="100"/>
        <a:sy n="33" d="100"/>
      </p:scale>
      <p:origin x="8" y="120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172EE0-15D0-C54C-9658-CAE50D090221}" type="datetimeFigureOut">
              <a:rPr lang="en-US" smtClean="0"/>
              <a:t>11/3/2015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63219A-1261-174D-9159-F370F9B8C36D}" type="slidenum">
              <a:rPr lang="en-US" smtClean="0"/>
              <a:t>‹#›</a:t>
            </a:fld>
            <a:endParaRPr lang="en-US"/>
          </a:p>
        </p:txBody>
      </p:sp>
    </p:spTree>
    <p:extLst>
      <p:ext uri="{BB962C8B-B14F-4D97-AF65-F5344CB8AC3E}">
        <p14:creationId xmlns:p14="http://schemas.microsoft.com/office/powerpoint/2010/main" val="32980606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Thank</a:t>
            </a:r>
            <a:r>
              <a:rPr lang="en-US" baseline="0" dirty="0" smtClean="0"/>
              <a:t> you. Title of speed talk. </a:t>
            </a:r>
          </a:p>
          <a:p>
            <a:r>
              <a:rPr lang="en-US" baseline="0" dirty="0" smtClean="0"/>
              <a:t>I will tell you briefly about a discussion that is currently taking place among socio-technical scholars, on the value of theories developed around collective action and CPRs, most of you familiar with. </a:t>
            </a:r>
          </a:p>
          <a:p>
            <a:r>
              <a:rPr lang="en-US" baseline="0" dirty="0" smtClean="0"/>
              <a:t>We want to make an argument which is both theoretical and based on empirical work by our group on renewable energy systems for electricity provision in African countries. </a:t>
            </a:r>
            <a:endParaRPr lang="en-US" dirty="0"/>
          </a:p>
        </p:txBody>
      </p:sp>
      <p:sp>
        <p:nvSpPr>
          <p:cNvPr id="4" name="Slide Number Placeholder 3"/>
          <p:cNvSpPr>
            <a:spLocks noGrp="1"/>
          </p:cNvSpPr>
          <p:nvPr>
            <p:ph type="sldNum" sz="quarter" idx="10"/>
          </p:nvPr>
        </p:nvSpPr>
        <p:spPr/>
        <p:txBody>
          <a:bodyPr/>
          <a:lstStyle/>
          <a:p>
            <a:fld id="{CA63219A-1261-174D-9159-F370F9B8C36D}" type="slidenum">
              <a:rPr lang="en-US" smtClean="0"/>
              <a:t>1</a:t>
            </a:fld>
            <a:endParaRPr lang="en-US"/>
          </a:p>
        </p:txBody>
      </p:sp>
    </p:spTree>
    <p:extLst>
      <p:ext uri="{BB962C8B-B14F-4D97-AF65-F5344CB8AC3E}">
        <p14:creationId xmlns:p14="http://schemas.microsoft.com/office/powerpoint/2010/main" val="462255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First, Socio-technical scholars understand systems in ways very similar to  social-ecological scholars. share some key characteristics. There is a mutual basis to build from in how systems are understood. </a:t>
            </a:r>
          </a:p>
          <a:p>
            <a:r>
              <a:rPr lang="en-US" baseline="0" dirty="0" smtClean="0"/>
              <a:t>We perceive technology and society as mutually constitutive and social-technical change as processes characterized by complexity, uncertainty, emergence and feedback loops.</a:t>
            </a:r>
          </a:p>
          <a:p>
            <a:r>
              <a:rPr lang="en-US" baseline="0" dirty="0" smtClean="0"/>
              <a:t> Yet, there has not been much of a dialogue so far, despite both fields engaging with the urgent environmental and societal challenges of our time. </a:t>
            </a:r>
          </a:p>
          <a:p>
            <a:endParaRPr lang="en-US" baseline="0" dirty="0" smtClean="0"/>
          </a:p>
          <a:p>
            <a:r>
              <a:rPr lang="en-US" baseline="0" dirty="0" smtClean="0"/>
              <a:t>Recently, some socio-technical scholars have taken an interest in the literature on CPRs and collective action.</a:t>
            </a:r>
          </a:p>
        </p:txBody>
      </p:sp>
      <p:sp>
        <p:nvSpPr>
          <p:cNvPr id="4" name="Slide Number Placeholder 3"/>
          <p:cNvSpPr>
            <a:spLocks noGrp="1"/>
          </p:cNvSpPr>
          <p:nvPr>
            <p:ph type="sldNum" sz="quarter" idx="10"/>
          </p:nvPr>
        </p:nvSpPr>
        <p:spPr/>
        <p:txBody>
          <a:bodyPr/>
          <a:lstStyle/>
          <a:p>
            <a:fld id="{CA63219A-1261-174D-9159-F370F9B8C36D}" type="slidenum">
              <a:rPr lang="en-US" smtClean="0"/>
              <a:t>2</a:t>
            </a:fld>
            <a:endParaRPr lang="en-US"/>
          </a:p>
        </p:txBody>
      </p:sp>
    </p:spTree>
    <p:extLst>
      <p:ext uri="{BB962C8B-B14F-4D97-AF65-F5344CB8AC3E}">
        <p14:creationId xmlns:p14="http://schemas.microsoft.com/office/powerpoint/2010/main" val="3798203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Some scholars, such as </a:t>
            </a:r>
            <a:r>
              <a:rPr lang="en-US" baseline="0" dirty="0" err="1" smtClean="0"/>
              <a:t>Wolsink</a:t>
            </a:r>
            <a:r>
              <a:rPr lang="en-US" baseline="0" dirty="0" smtClean="0"/>
              <a:t>, has proposed that small-scale isolated electric grids, </a:t>
            </a:r>
            <a:r>
              <a:rPr lang="en-US" baseline="0" dirty="0" err="1" smtClean="0"/>
              <a:t>e.g</a:t>
            </a:r>
            <a:r>
              <a:rPr lang="en-US" baseline="0" dirty="0" smtClean="0"/>
              <a:t> small-scale hydropower, should be conceptualized as common pool resources. </a:t>
            </a:r>
          </a:p>
          <a:p>
            <a:endParaRPr lang="en-US" baseline="0" dirty="0" smtClean="0"/>
          </a:p>
          <a:p>
            <a:r>
              <a:rPr lang="en-US" baseline="0" dirty="0" smtClean="0"/>
              <a:t>We work with such small-scale, renewable energy based, isolated grids in East Africa. It is assumed that these have the character of CPRs – that as a resource they are </a:t>
            </a:r>
            <a:r>
              <a:rPr lang="en-US" baseline="0" dirty="0" err="1" smtClean="0"/>
              <a:t>rivalrous</a:t>
            </a:r>
            <a:r>
              <a:rPr lang="en-US" baseline="0" dirty="0" smtClean="0"/>
              <a:t> and non-excludable</a:t>
            </a:r>
            <a:endParaRPr lang="en-US" dirty="0" smtClean="0"/>
          </a:p>
          <a:p>
            <a:endParaRPr lang="en-US" dirty="0" smtClean="0"/>
          </a:p>
          <a:p>
            <a:r>
              <a:rPr lang="en-US" dirty="0" smtClean="0"/>
              <a:t>Is this a correct characterization</a:t>
            </a:r>
            <a:r>
              <a:rPr lang="en-US" baseline="0" dirty="0" smtClean="0"/>
              <a:t> of micro-grids? At a first glance, the statement seems correct, but we argue that when one looks more closely, and scrutinizes the claims, they do not hold. The similarity lies at the surface. </a:t>
            </a:r>
            <a:endParaRPr lang="en-US" dirty="0"/>
          </a:p>
        </p:txBody>
      </p:sp>
      <p:sp>
        <p:nvSpPr>
          <p:cNvPr id="4" name="Slide Number Placeholder 3"/>
          <p:cNvSpPr>
            <a:spLocks noGrp="1"/>
          </p:cNvSpPr>
          <p:nvPr>
            <p:ph type="sldNum" sz="quarter" idx="10"/>
          </p:nvPr>
        </p:nvSpPr>
        <p:spPr/>
        <p:txBody>
          <a:bodyPr/>
          <a:lstStyle/>
          <a:p>
            <a:fld id="{CA63219A-1261-174D-9159-F370F9B8C36D}" type="slidenum">
              <a:rPr lang="en-US" smtClean="0"/>
              <a:t>3</a:t>
            </a:fld>
            <a:endParaRPr lang="en-US"/>
          </a:p>
        </p:txBody>
      </p:sp>
    </p:spTree>
    <p:extLst>
      <p:ext uri="{BB962C8B-B14F-4D97-AF65-F5344CB8AC3E}">
        <p14:creationId xmlns:p14="http://schemas.microsoft.com/office/powerpoint/2010/main" val="743111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Based on our empirical studies of multiple small grids: we see that access to such grids is usually not difficult to control. One has to draw very peculiar system boundaries to regard them as non-excludable. Electricity theft is a problem, but much more so in large-scale national grids, than in small and locally operated grids.</a:t>
            </a:r>
          </a:p>
          <a:p>
            <a:r>
              <a:rPr lang="en-US" baseline="0" dirty="0" smtClean="0"/>
              <a:t>Electricity units are </a:t>
            </a:r>
            <a:r>
              <a:rPr lang="en-US" baseline="0" dirty="0" err="1" smtClean="0"/>
              <a:t>rivalrous</a:t>
            </a:r>
            <a:r>
              <a:rPr lang="en-US" baseline="0" dirty="0" smtClean="0"/>
              <a:t>, but not in the same sense as e.g. water in an irrigation system. There are technical limitations to overuse, and technical control of individual users. Also, users often pay per unit and increased consumption results in higher income for the utility. For these reasons, and various other details I cannot mention now, the dynamics related to scarcity and balancing supply and demand are quite different from CPRs such as fisheries or irrigation systems. </a:t>
            </a:r>
          </a:p>
          <a:p>
            <a:endParaRPr lang="en-US" baseline="0" dirty="0" smtClean="0"/>
          </a:p>
          <a:p>
            <a:r>
              <a:rPr lang="en-US" baseline="0" dirty="0" smtClean="0"/>
              <a:t>However, when grids are managed badly, when institutional frameworks, operation and payment are not well organized, the system can acquire problems with free-riding and overuse (rather, under-capacity) over time. CPR dynamics are thus NOT INHERENT in the resource system, but may develop as a result of negative feedbacks. Then, specific in time and place, there may be partial CPR traits.</a:t>
            </a:r>
            <a:endParaRPr lang="en-US" dirty="0"/>
          </a:p>
        </p:txBody>
      </p:sp>
      <p:sp>
        <p:nvSpPr>
          <p:cNvPr id="4" name="Slide Number Placeholder 3"/>
          <p:cNvSpPr>
            <a:spLocks noGrp="1"/>
          </p:cNvSpPr>
          <p:nvPr>
            <p:ph type="sldNum" sz="quarter" idx="10"/>
          </p:nvPr>
        </p:nvSpPr>
        <p:spPr/>
        <p:txBody>
          <a:bodyPr/>
          <a:lstStyle/>
          <a:p>
            <a:fld id="{CA63219A-1261-174D-9159-F370F9B8C36D}" type="slidenum">
              <a:rPr lang="en-US" smtClean="0"/>
              <a:t>4</a:t>
            </a:fld>
            <a:endParaRPr lang="en-US"/>
          </a:p>
        </p:txBody>
      </p:sp>
    </p:spTree>
    <p:extLst>
      <p:ext uri="{BB962C8B-B14F-4D97-AF65-F5344CB8AC3E}">
        <p14:creationId xmlns:p14="http://schemas.microsoft.com/office/powerpoint/2010/main" val="1409307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spc="100" dirty="0" smtClean="0">
                <a:solidFill>
                  <a:srgbClr val="FFFFFF"/>
                </a:solidFill>
                <a:latin typeface="Avenir Book"/>
                <a:cs typeface="Avenir Book"/>
              </a:rPr>
              <a:t>So what are then micro-grids if they are not CPRs?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Micro-grids are man</a:t>
            </a:r>
            <a:r>
              <a:rPr lang="en-US" baseline="0" dirty="0" smtClean="0"/>
              <a:t> made structures that embody the intention of designers. The system configuration is always material and institutional. It regulates user </a:t>
            </a:r>
            <a:r>
              <a:rPr lang="en-US" baseline="0" dirty="0" err="1" smtClean="0"/>
              <a:t>behaviour</a:t>
            </a:r>
            <a:r>
              <a:rPr lang="en-US" baseline="0" dirty="0" smtClean="0"/>
              <a:t> through its particular configuration and is reshaped in the process.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spc="100" dirty="0" smtClean="0">
              <a:solidFill>
                <a:srgbClr val="FFFFFF"/>
              </a:solidFill>
              <a:latin typeface="Avenir Book"/>
              <a:cs typeface="Avenir Book"/>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spc="100" dirty="0" smtClean="0">
                <a:solidFill>
                  <a:srgbClr val="FFFFFF"/>
                </a:solidFill>
                <a:latin typeface="Avenir Book"/>
                <a:cs typeface="Avenir Book"/>
              </a:rPr>
              <a:t>Electricity systems interplay with social-ecological systems – for</a:t>
            </a:r>
            <a:r>
              <a:rPr lang="en-US" sz="1200" spc="100" baseline="0" dirty="0" smtClean="0">
                <a:solidFill>
                  <a:srgbClr val="FFFFFF"/>
                </a:solidFill>
                <a:latin typeface="Avenir Book"/>
                <a:cs typeface="Avenir Book"/>
              </a:rPr>
              <a:t> example, in small-scale hydropower in Tanzania, there can be CPR dynamic around the river that supplies the hydropower plant. This creates an interesting and complex interface. Electrification processes become drivers for change in land use practices, creates new institutional layers and new interests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spc="100" baseline="0" dirty="0" smtClean="0">
                <a:solidFill>
                  <a:srgbClr val="FFFFFF"/>
                </a:solidFill>
                <a:latin typeface="Avenir Book"/>
                <a:cs typeface="Avenir Book"/>
              </a:rPr>
              <a:t>. We have seen it create scale mismatch and conflict. The social-</a:t>
            </a:r>
            <a:r>
              <a:rPr lang="en-US" sz="1200" spc="100" baseline="0" smtClean="0">
                <a:solidFill>
                  <a:srgbClr val="FFFFFF"/>
                </a:solidFill>
                <a:latin typeface="Avenir Book"/>
                <a:cs typeface="Avenir Book"/>
              </a:rPr>
              <a:t>ecological dynamics </a:t>
            </a:r>
            <a:r>
              <a:rPr lang="en-US" sz="1200" spc="100" baseline="0" dirty="0" smtClean="0">
                <a:solidFill>
                  <a:srgbClr val="FFFFFF"/>
                </a:solidFill>
                <a:latin typeface="Avenir Book"/>
                <a:cs typeface="Avenir Book"/>
              </a:rPr>
              <a:t>change character due to the technology, the technology presents new opportunities.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spc="100" baseline="0" dirty="0" smtClean="0">
                <a:solidFill>
                  <a:srgbClr val="FFFFFF"/>
                </a:solidFill>
                <a:latin typeface="Avenir Book"/>
                <a:cs typeface="Avenir Book"/>
              </a:rPr>
              <a:t> It is a political process, and it cannot be characterized as CPR or as sociotechnical. We believe that existing frameworks are not good enough. We hope for continued dialogue, that engages in depth with understanding the socio-technical-ecological dynamics of electricity systems and other infrastructures.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spc="100" baseline="0" dirty="0" smtClean="0">
                <a:solidFill>
                  <a:srgbClr val="FFFFFF"/>
                </a:solidFill>
                <a:latin typeface="Avenir Book"/>
                <a:cs typeface="Avenir Book"/>
              </a:rPr>
              <a:t>Thank you. </a:t>
            </a:r>
            <a:endParaRPr lang="en-US" sz="1200" spc="100" dirty="0" smtClean="0">
              <a:solidFill>
                <a:srgbClr val="FFFFFF"/>
              </a:solidFill>
              <a:latin typeface="Avenir Book"/>
              <a:cs typeface="Avenir Book"/>
            </a:endParaRPr>
          </a:p>
          <a:p>
            <a:endParaRPr lang="en-US" dirty="0"/>
          </a:p>
        </p:txBody>
      </p:sp>
      <p:sp>
        <p:nvSpPr>
          <p:cNvPr id="4" name="Slide Number Placeholder 3"/>
          <p:cNvSpPr>
            <a:spLocks noGrp="1"/>
          </p:cNvSpPr>
          <p:nvPr>
            <p:ph type="sldNum" sz="quarter" idx="10"/>
          </p:nvPr>
        </p:nvSpPr>
        <p:spPr/>
        <p:txBody>
          <a:bodyPr/>
          <a:lstStyle/>
          <a:p>
            <a:fld id="{CA63219A-1261-174D-9159-F370F9B8C36D}" type="slidenum">
              <a:rPr lang="en-US" smtClean="0"/>
              <a:t>5</a:t>
            </a:fld>
            <a:endParaRPr lang="en-US"/>
          </a:p>
        </p:txBody>
      </p:sp>
    </p:spTree>
    <p:extLst>
      <p:ext uri="{BB962C8B-B14F-4D97-AF65-F5344CB8AC3E}">
        <p14:creationId xmlns:p14="http://schemas.microsoft.com/office/powerpoint/2010/main" val="1264561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sv-SE"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Click to edit Master subtitle style</a:t>
            </a:r>
            <a:endParaRPr lang="en-US"/>
          </a:p>
        </p:txBody>
      </p:sp>
      <p:sp>
        <p:nvSpPr>
          <p:cNvPr id="4" name="Date Placeholder 3"/>
          <p:cNvSpPr>
            <a:spLocks noGrp="1"/>
          </p:cNvSpPr>
          <p:nvPr>
            <p:ph type="dt" sz="half" idx="10"/>
          </p:nvPr>
        </p:nvSpPr>
        <p:spPr/>
        <p:txBody>
          <a:bodyPr/>
          <a:lstStyle/>
          <a:p>
            <a:fld id="{2352B011-3045-0C42-A43D-C5A3CDCB3341}" type="datetimeFigureOut">
              <a:rPr lang="en-US" smtClean="0"/>
              <a:t>11/3/2015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DDBECD-7D0D-0C44-BC00-30344C0A3029}" type="slidenum">
              <a:rPr lang="en-US" smtClean="0"/>
              <a:t>‹#›</a:t>
            </a:fld>
            <a:endParaRPr lang="en-US"/>
          </a:p>
        </p:txBody>
      </p:sp>
    </p:spTree>
    <p:extLst>
      <p:ext uri="{BB962C8B-B14F-4D97-AF65-F5344CB8AC3E}">
        <p14:creationId xmlns:p14="http://schemas.microsoft.com/office/powerpoint/2010/main" val="211244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10"/>
          </p:nvPr>
        </p:nvSpPr>
        <p:spPr/>
        <p:txBody>
          <a:bodyPr/>
          <a:lstStyle/>
          <a:p>
            <a:fld id="{2352B011-3045-0C42-A43D-C5A3CDCB3341}" type="datetimeFigureOut">
              <a:rPr lang="en-US" smtClean="0"/>
              <a:t>11/3/2015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DDBECD-7D0D-0C44-BC00-30344C0A3029}" type="slidenum">
              <a:rPr lang="en-US" smtClean="0"/>
              <a:t>‹#›</a:t>
            </a:fld>
            <a:endParaRPr lang="en-US"/>
          </a:p>
        </p:txBody>
      </p:sp>
    </p:spTree>
    <p:extLst>
      <p:ext uri="{BB962C8B-B14F-4D97-AF65-F5344CB8AC3E}">
        <p14:creationId xmlns:p14="http://schemas.microsoft.com/office/powerpoint/2010/main" val="1364112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sv-SE"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10"/>
          </p:nvPr>
        </p:nvSpPr>
        <p:spPr/>
        <p:txBody>
          <a:bodyPr/>
          <a:lstStyle/>
          <a:p>
            <a:fld id="{2352B011-3045-0C42-A43D-C5A3CDCB3341}" type="datetimeFigureOut">
              <a:rPr lang="en-US" smtClean="0"/>
              <a:t>11/3/2015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DDBECD-7D0D-0C44-BC00-30344C0A3029}" type="slidenum">
              <a:rPr lang="en-US" smtClean="0"/>
              <a:t>‹#›</a:t>
            </a:fld>
            <a:endParaRPr lang="en-US"/>
          </a:p>
        </p:txBody>
      </p:sp>
    </p:spTree>
    <p:extLst>
      <p:ext uri="{BB962C8B-B14F-4D97-AF65-F5344CB8AC3E}">
        <p14:creationId xmlns:p14="http://schemas.microsoft.com/office/powerpoint/2010/main" val="834453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10"/>
          </p:nvPr>
        </p:nvSpPr>
        <p:spPr/>
        <p:txBody>
          <a:bodyPr/>
          <a:lstStyle/>
          <a:p>
            <a:fld id="{2352B011-3045-0C42-A43D-C5A3CDCB3341}" type="datetimeFigureOut">
              <a:rPr lang="en-US" smtClean="0"/>
              <a:t>11/3/2015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DDBECD-7D0D-0C44-BC00-30344C0A3029}" type="slidenum">
              <a:rPr lang="en-US" smtClean="0"/>
              <a:t>‹#›</a:t>
            </a:fld>
            <a:endParaRPr lang="en-US"/>
          </a:p>
        </p:txBody>
      </p:sp>
    </p:spTree>
    <p:extLst>
      <p:ext uri="{BB962C8B-B14F-4D97-AF65-F5344CB8AC3E}">
        <p14:creationId xmlns:p14="http://schemas.microsoft.com/office/powerpoint/2010/main" val="1084107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sv-SE"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Click to edit Master text styles</a:t>
            </a:r>
          </a:p>
        </p:txBody>
      </p:sp>
      <p:sp>
        <p:nvSpPr>
          <p:cNvPr id="4" name="Date Placeholder 3"/>
          <p:cNvSpPr>
            <a:spLocks noGrp="1"/>
          </p:cNvSpPr>
          <p:nvPr>
            <p:ph type="dt" sz="half" idx="10"/>
          </p:nvPr>
        </p:nvSpPr>
        <p:spPr/>
        <p:txBody>
          <a:bodyPr/>
          <a:lstStyle/>
          <a:p>
            <a:fld id="{2352B011-3045-0C42-A43D-C5A3CDCB3341}" type="datetimeFigureOut">
              <a:rPr lang="en-US" smtClean="0"/>
              <a:t>11/3/2015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DDBECD-7D0D-0C44-BC00-30344C0A3029}" type="slidenum">
              <a:rPr lang="en-US" smtClean="0"/>
              <a:t>‹#›</a:t>
            </a:fld>
            <a:endParaRPr lang="en-US"/>
          </a:p>
        </p:txBody>
      </p:sp>
    </p:spTree>
    <p:extLst>
      <p:ext uri="{BB962C8B-B14F-4D97-AF65-F5344CB8AC3E}">
        <p14:creationId xmlns:p14="http://schemas.microsoft.com/office/powerpoint/2010/main" val="3383452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Date Placeholder 4"/>
          <p:cNvSpPr>
            <a:spLocks noGrp="1"/>
          </p:cNvSpPr>
          <p:nvPr>
            <p:ph type="dt" sz="half" idx="10"/>
          </p:nvPr>
        </p:nvSpPr>
        <p:spPr/>
        <p:txBody>
          <a:bodyPr/>
          <a:lstStyle/>
          <a:p>
            <a:fld id="{2352B011-3045-0C42-A43D-C5A3CDCB3341}" type="datetimeFigureOut">
              <a:rPr lang="en-US" smtClean="0"/>
              <a:t>11/3/2015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DDBECD-7D0D-0C44-BC00-30344C0A3029}" type="slidenum">
              <a:rPr lang="en-US" smtClean="0"/>
              <a:t>‹#›</a:t>
            </a:fld>
            <a:endParaRPr lang="en-US"/>
          </a:p>
        </p:txBody>
      </p:sp>
    </p:spTree>
    <p:extLst>
      <p:ext uri="{BB962C8B-B14F-4D97-AF65-F5344CB8AC3E}">
        <p14:creationId xmlns:p14="http://schemas.microsoft.com/office/powerpoint/2010/main" val="904942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7" name="Date Placeholder 6"/>
          <p:cNvSpPr>
            <a:spLocks noGrp="1"/>
          </p:cNvSpPr>
          <p:nvPr>
            <p:ph type="dt" sz="half" idx="10"/>
          </p:nvPr>
        </p:nvSpPr>
        <p:spPr/>
        <p:txBody>
          <a:bodyPr/>
          <a:lstStyle/>
          <a:p>
            <a:fld id="{2352B011-3045-0C42-A43D-C5A3CDCB3341}" type="datetimeFigureOut">
              <a:rPr lang="en-US" smtClean="0"/>
              <a:t>11/3/2015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DDBECD-7D0D-0C44-BC00-30344C0A3029}" type="slidenum">
              <a:rPr lang="en-US" smtClean="0"/>
              <a:t>‹#›</a:t>
            </a:fld>
            <a:endParaRPr lang="en-US"/>
          </a:p>
        </p:txBody>
      </p:sp>
    </p:spTree>
    <p:extLst>
      <p:ext uri="{BB962C8B-B14F-4D97-AF65-F5344CB8AC3E}">
        <p14:creationId xmlns:p14="http://schemas.microsoft.com/office/powerpoint/2010/main" val="889519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Date Placeholder 2"/>
          <p:cNvSpPr>
            <a:spLocks noGrp="1"/>
          </p:cNvSpPr>
          <p:nvPr>
            <p:ph type="dt" sz="half" idx="10"/>
          </p:nvPr>
        </p:nvSpPr>
        <p:spPr/>
        <p:txBody>
          <a:bodyPr/>
          <a:lstStyle/>
          <a:p>
            <a:fld id="{2352B011-3045-0C42-A43D-C5A3CDCB3341}" type="datetimeFigureOut">
              <a:rPr lang="en-US" smtClean="0"/>
              <a:t>11/3/2015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DDBECD-7D0D-0C44-BC00-30344C0A3029}" type="slidenum">
              <a:rPr lang="en-US" smtClean="0"/>
              <a:t>‹#›</a:t>
            </a:fld>
            <a:endParaRPr lang="en-US"/>
          </a:p>
        </p:txBody>
      </p:sp>
    </p:spTree>
    <p:extLst>
      <p:ext uri="{BB962C8B-B14F-4D97-AF65-F5344CB8AC3E}">
        <p14:creationId xmlns:p14="http://schemas.microsoft.com/office/powerpoint/2010/main" val="2872750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52B011-3045-0C42-A43D-C5A3CDCB3341}" type="datetimeFigureOut">
              <a:rPr lang="en-US" smtClean="0"/>
              <a:t>11/3/2015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DDBECD-7D0D-0C44-BC00-30344C0A3029}" type="slidenum">
              <a:rPr lang="en-US" smtClean="0"/>
              <a:t>‹#›</a:t>
            </a:fld>
            <a:endParaRPr lang="en-US"/>
          </a:p>
        </p:txBody>
      </p:sp>
    </p:spTree>
    <p:extLst>
      <p:ext uri="{BB962C8B-B14F-4D97-AF65-F5344CB8AC3E}">
        <p14:creationId xmlns:p14="http://schemas.microsoft.com/office/powerpoint/2010/main" val="2522506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sv-SE" smtClean="0"/>
              <a:t>Click to edit Master title style</a:t>
            </a:r>
            <a:endParaRPr lang="en-US"/>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Click to edit Master text styles</a:t>
            </a:r>
          </a:p>
        </p:txBody>
      </p:sp>
      <p:sp>
        <p:nvSpPr>
          <p:cNvPr id="5" name="Date Placeholder 4"/>
          <p:cNvSpPr>
            <a:spLocks noGrp="1"/>
          </p:cNvSpPr>
          <p:nvPr>
            <p:ph type="dt" sz="half" idx="10"/>
          </p:nvPr>
        </p:nvSpPr>
        <p:spPr/>
        <p:txBody>
          <a:bodyPr/>
          <a:lstStyle/>
          <a:p>
            <a:fld id="{2352B011-3045-0C42-A43D-C5A3CDCB3341}" type="datetimeFigureOut">
              <a:rPr lang="en-US" smtClean="0"/>
              <a:t>11/3/2015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DDBECD-7D0D-0C44-BC00-30344C0A3029}" type="slidenum">
              <a:rPr lang="en-US" smtClean="0"/>
              <a:t>‹#›</a:t>
            </a:fld>
            <a:endParaRPr lang="en-US"/>
          </a:p>
        </p:txBody>
      </p:sp>
    </p:spTree>
    <p:extLst>
      <p:ext uri="{BB962C8B-B14F-4D97-AF65-F5344CB8AC3E}">
        <p14:creationId xmlns:p14="http://schemas.microsoft.com/office/powerpoint/2010/main" val="1122699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sv-SE"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Click to edit Master text styles</a:t>
            </a:r>
          </a:p>
        </p:txBody>
      </p:sp>
      <p:sp>
        <p:nvSpPr>
          <p:cNvPr id="5" name="Date Placeholder 4"/>
          <p:cNvSpPr>
            <a:spLocks noGrp="1"/>
          </p:cNvSpPr>
          <p:nvPr>
            <p:ph type="dt" sz="half" idx="10"/>
          </p:nvPr>
        </p:nvSpPr>
        <p:spPr/>
        <p:txBody>
          <a:bodyPr/>
          <a:lstStyle/>
          <a:p>
            <a:fld id="{2352B011-3045-0C42-A43D-C5A3CDCB3341}" type="datetimeFigureOut">
              <a:rPr lang="en-US" smtClean="0"/>
              <a:t>11/3/2015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DDBECD-7D0D-0C44-BC00-30344C0A3029}" type="slidenum">
              <a:rPr lang="en-US" smtClean="0"/>
              <a:t>‹#›</a:t>
            </a:fld>
            <a:endParaRPr lang="en-US"/>
          </a:p>
        </p:txBody>
      </p:sp>
    </p:spTree>
    <p:extLst>
      <p:ext uri="{BB962C8B-B14F-4D97-AF65-F5344CB8AC3E}">
        <p14:creationId xmlns:p14="http://schemas.microsoft.com/office/powerpoint/2010/main" val="3534538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sv-SE"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352B011-3045-0C42-A43D-C5A3CDCB3341}" type="datetimeFigureOut">
              <a:rPr lang="en-US" smtClean="0"/>
              <a:t>11/3/2015</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0DDBECD-7D0D-0C44-BC00-30344C0A3029}" type="slidenum">
              <a:rPr lang="en-US" smtClean="0"/>
              <a:t>‹#›</a:t>
            </a:fld>
            <a:endParaRPr lang="en-US"/>
          </a:p>
        </p:txBody>
      </p:sp>
    </p:spTree>
    <p:extLst>
      <p:ext uri="{BB962C8B-B14F-4D97-AF65-F5344CB8AC3E}">
        <p14:creationId xmlns:p14="http://schemas.microsoft.com/office/powerpoint/2010/main" val="1784952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resentationsbild_0778.JPG"/>
          <p:cNvPicPr>
            <a:picLocks noGrp="1" noChangeAspect="1"/>
          </p:cNvPicPr>
          <p:nvPr>
            <p:ph idx="1"/>
          </p:nvPr>
        </p:nvPicPr>
        <p:blipFill rotWithShape="1">
          <a:blip r:embed="rId3">
            <a:extLst>
              <a:ext uri="{28A0092B-C50C-407E-A947-70E740481C1C}">
                <a14:useLocalDpi xmlns:a14="http://schemas.microsoft.com/office/drawing/2010/main" val="0"/>
              </a:ext>
            </a:extLst>
          </a:blip>
          <a:srcRect l="294" r="87" b="15858"/>
          <a:stretch/>
        </p:blipFill>
        <p:spPr>
          <a:xfrm>
            <a:off x="1592" y="0"/>
            <a:ext cx="9134475" cy="5143500"/>
          </a:xfrm>
          <a:prstGeom prst="rect">
            <a:avLst/>
          </a:prstGeom>
          <a:noFill/>
          <a:ln>
            <a:noFill/>
          </a:ln>
        </p:spPr>
      </p:pic>
      <p:sp>
        <p:nvSpPr>
          <p:cNvPr id="2" name="Title 1"/>
          <p:cNvSpPr>
            <a:spLocks noGrp="1"/>
          </p:cNvSpPr>
          <p:nvPr>
            <p:ph type="title"/>
          </p:nvPr>
        </p:nvSpPr>
        <p:spPr>
          <a:xfrm>
            <a:off x="1841500" y="393701"/>
            <a:ext cx="7002462" cy="2019299"/>
          </a:xfrm>
        </p:spPr>
        <p:txBody>
          <a:bodyPr>
            <a:noAutofit/>
          </a:bodyPr>
          <a:lstStyle/>
          <a:p>
            <a:pPr algn="r">
              <a:spcBef>
                <a:spcPts val="1000"/>
              </a:spcBef>
              <a:spcAft>
                <a:spcPts val="1000"/>
              </a:spcAft>
            </a:pPr>
            <a:r>
              <a:rPr lang="en-US" sz="2800" b="1" dirty="0"/>
              <a:t>Technology and social-ecological change: Scale mismatch, synergy and conflict in poor rural </a:t>
            </a:r>
            <a:r>
              <a:rPr lang="en-US" sz="2800" b="1" dirty="0" smtClean="0"/>
              <a:t>communities</a:t>
            </a:r>
            <a:br>
              <a:rPr lang="en-US" sz="2800" b="1" dirty="0" smtClean="0"/>
            </a:br>
            <a:r>
              <a:rPr lang="en-US" sz="2800" b="1" dirty="0" smtClean="0"/>
              <a:t/>
            </a:r>
            <a:br>
              <a:rPr lang="en-US" sz="2800" b="1" dirty="0" smtClean="0"/>
            </a:br>
            <a:r>
              <a:rPr lang="en-US" sz="2000" spc="100" dirty="0" smtClean="0">
                <a:latin typeface="Avenir Book"/>
                <a:cs typeface="Avenir Book"/>
              </a:rPr>
              <a:t>PECS CONFERENCE NOVEMBER 2015 </a:t>
            </a:r>
            <a:r>
              <a:rPr lang="en-US" sz="2000" b="1" dirty="0" smtClean="0"/>
              <a:t> </a:t>
            </a:r>
            <a:r>
              <a:rPr lang="en-US" sz="2000" dirty="0" smtClean="0">
                <a:latin typeface="Avenir Heavy"/>
                <a:cs typeface="Avenir Heavy"/>
              </a:rPr>
              <a:t/>
            </a:r>
            <a:br>
              <a:rPr lang="en-US" sz="2000" dirty="0" smtClean="0">
                <a:latin typeface="Avenir Heavy"/>
                <a:cs typeface="Avenir Heavy"/>
              </a:rPr>
            </a:br>
            <a:endParaRPr lang="en-US" sz="2000" dirty="0">
              <a:latin typeface="Avenir Book"/>
              <a:cs typeface="Avenir Book"/>
            </a:endParaRPr>
          </a:p>
        </p:txBody>
      </p:sp>
      <p:sp>
        <p:nvSpPr>
          <p:cNvPr id="5" name="TextBox 4"/>
          <p:cNvSpPr txBox="1"/>
          <p:nvPr/>
        </p:nvSpPr>
        <p:spPr>
          <a:xfrm>
            <a:off x="172724" y="3933342"/>
            <a:ext cx="7879790" cy="1040285"/>
          </a:xfrm>
          <a:prstGeom prst="rect">
            <a:avLst/>
          </a:prstGeom>
          <a:noFill/>
        </p:spPr>
        <p:txBody>
          <a:bodyPr wrap="square" rtlCol="0">
            <a:spAutoFit/>
          </a:bodyPr>
          <a:lstStyle/>
          <a:p>
            <a:pPr>
              <a:lnSpc>
                <a:spcPct val="130000"/>
              </a:lnSpc>
            </a:pPr>
            <a:r>
              <a:rPr lang="en-US" sz="1600" spc="100" dirty="0" smtClean="0">
                <a:solidFill>
                  <a:schemeClr val="bg1"/>
                </a:solidFill>
                <a:latin typeface="Avenir Book"/>
                <a:cs typeface="Avenir Book"/>
              </a:rPr>
              <a:t>Helene Ahlborg &amp; </a:t>
            </a:r>
            <a:r>
              <a:rPr lang="en-US" sz="1600" spc="100" dirty="0" err="1" smtClean="0">
                <a:solidFill>
                  <a:schemeClr val="bg1"/>
                </a:solidFill>
                <a:latin typeface="Avenir Book"/>
                <a:cs typeface="Avenir Book"/>
              </a:rPr>
              <a:t>Sverker</a:t>
            </a:r>
            <a:r>
              <a:rPr lang="en-US" sz="1600" spc="100" dirty="0" smtClean="0">
                <a:solidFill>
                  <a:schemeClr val="bg1"/>
                </a:solidFill>
                <a:latin typeface="Avenir Book"/>
                <a:cs typeface="Avenir Book"/>
              </a:rPr>
              <a:t> </a:t>
            </a:r>
            <a:r>
              <a:rPr lang="en-US" sz="1600" spc="100" dirty="0" err="1" smtClean="0">
                <a:solidFill>
                  <a:schemeClr val="bg1"/>
                </a:solidFill>
                <a:latin typeface="Avenir Book"/>
                <a:cs typeface="Avenir Book"/>
              </a:rPr>
              <a:t>Molander</a:t>
            </a:r>
            <a:endParaRPr lang="en-US" sz="1600" spc="100" dirty="0" smtClean="0">
              <a:solidFill>
                <a:schemeClr val="bg1"/>
              </a:solidFill>
              <a:latin typeface="Avenir Book"/>
              <a:cs typeface="Avenir Book"/>
            </a:endParaRPr>
          </a:p>
          <a:p>
            <a:pPr>
              <a:lnSpc>
                <a:spcPct val="130000"/>
              </a:lnSpc>
            </a:pPr>
            <a:r>
              <a:rPr lang="en-US" sz="1600" spc="100" dirty="0" smtClean="0">
                <a:solidFill>
                  <a:schemeClr val="bg1"/>
                </a:solidFill>
                <a:latin typeface="Avenir Book"/>
                <a:cs typeface="Avenir Book"/>
              </a:rPr>
              <a:t>Environmental Systems Analysis, Department of Energy and Environment </a:t>
            </a:r>
          </a:p>
          <a:p>
            <a:pPr>
              <a:lnSpc>
                <a:spcPct val="130000"/>
              </a:lnSpc>
            </a:pPr>
            <a:r>
              <a:rPr lang="en-US" sz="1600" spc="100" dirty="0" smtClean="0">
                <a:solidFill>
                  <a:schemeClr val="bg1"/>
                </a:solidFill>
                <a:latin typeface="Avenir Book"/>
                <a:cs typeface="Avenir Book"/>
              </a:rPr>
              <a:t>Chalmers University of Technology, Sweden</a:t>
            </a:r>
          </a:p>
        </p:txBody>
      </p:sp>
    </p:spTree>
    <p:extLst>
      <p:ext uri="{BB962C8B-B14F-4D97-AF65-F5344CB8AC3E}">
        <p14:creationId xmlns:p14="http://schemas.microsoft.com/office/powerpoint/2010/main" val="5434788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IMG_0464 - Version 2.JPG"/>
          <p:cNvPicPr>
            <a:picLocks noChangeAspect="1"/>
          </p:cNvPicPr>
          <p:nvPr/>
        </p:nvPicPr>
        <p:blipFill rotWithShape="1">
          <a:blip r:embed="rId3">
            <a:extLst>
              <a:ext uri="{28A0092B-C50C-407E-A947-70E740481C1C}">
                <a14:useLocalDpi xmlns:a14="http://schemas.microsoft.com/office/drawing/2010/main" val="0"/>
              </a:ext>
            </a:extLst>
          </a:blip>
          <a:srcRect l="2" t="519" b="41354"/>
          <a:stretch/>
        </p:blipFill>
        <p:spPr>
          <a:xfrm>
            <a:off x="4" y="812801"/>
            <a:ext cx="9144001" cy="3551385"/>
          </a:xfrm>
          <a:prstGeom prst="rect">
            <a:avLst/>
          </a:prstGeom>
        </p:spPr>
      </p:pic>
      <p:sp>
        <p:nvSpPr>
          <p:cNvPr id="7" name="TextBox 6"/>
          <p:cNvSpPr txBox="1"/>
          <p:nvPr/>
        </p:nvSpPr>
        <p:spPr>
          <a:xfrm>
            <a:off x="3" y="4494607"/>
            <a:ext cx="9144001" cy="400110"/>
          </a:xfrm>
          <a:prstGeom prst="rect">
            <a:avLst/>
          </a:prstGeom>
          <a:noFill/>
        </p:spPr>
        <p:txBody>
          <a:bodyPr wrap="square" rtlCol="0">
            <a:spAutoFit/>
          </a:bodyPr>
          <a:lstStyle/>
          <a:p>
            <a:pPr algn="ctr"/>
            <a:r>
              <a:rPr lang="en-US" sz="2000" spc="100" dirty="0" smtClean="0">
                <a:solidFill>
                  <a:srgbClr val="FFFFFF"/>
                </a:solidFill>
                <a:latin typeface="Avenir Book"/>
                <a:cs typeface="Avenir Book"/>
              </a:rPr>
              <a:t>Characterized by complexity, uncertainty, multiple actors, multi-layered</a:t>
            </a:r>
            <a:endParaRPr lang="en-US" sz="2000" spc="100" dirty="0">
              <a:solidFill>
                <a:srgbClr val="FFFFFF"/>
              </a:solidFill>
              <a:latin typeface="Avenir Book"/>
              <a:cs typeface="Avenir Book"/>
            </a:endParaRPr>
          </a:p>
        </p:txBody>
      </p:sp>
      <p:sp>
        <p:nvSpPr>
          <p:cNvPr id="13" name="Title 1"/>
          <p:cNvSpPr txBox="1">
            <a:spLocks/>
          </p:cNvSpPr>
          <p:nvPr/>
        </p:nvSpPr>
        <p:spPr>
          <a:xfrm>
            <a:off x="457200" y="-28971"/>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spc="100" dirty="0" smtClean="0">
                <a:solidFill>
                  <a:srgbClr val="FFFFFF"/>
                </a:solidFill>
                <a:latin typeface="Avenir Heavy"/>
                <a:cs typeface="Avenir Heavy"/>
              </a:rPr>
              <a:t>SOCIO-TECHNCIAL SYSTEMS</a:t>
            </a:r>
            <a:endParaRPr lang="en-US" sz="2400" spc="100" dirty="0">
              <a:solidFill>
                <a:srgbClr val="FFFFFF"/>
              </a:solidFill>
              <a:latin typeface="Avenir Heavy"/>
              <a:cs typeface="Avenir Heavy"/>
            </a:endParaRPr>
          </a:p>
        </p:txBody>
      </p:sp>
      <p:sp>
        <p:nvSpPr>
          <p:cNvPr id="5" name="Title 1"/>
          <p:cNvSpPr txBox="1">
            <a:spLocks/>
          </p:cNvSpPr>
          <p:nvPr/>
        </p:nvSpPr>
        <p:spPr>
          <a:xfrm>
            <a:off x="457200" y="253755"/>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400" spc="100" dirty="0">
              <a:solidFill>
                <a:srgbClr val="FFFFFF"/>
              </a:solidFill>
              <a:latin typeface="Avenir Heavy"/>
              <a:cs typeface="Avenir Heavy"/>
            </a:endParaRPr>
          </a:p>
        </p:txBody>
      </p:sp>
    </p:spTree>
    <p:extLst>
      <p:ext uri="{BB962C8B-B14F-4D97-AF65-F5344CB8AC3E}">
        <p14:creationId xmlns:p14="http://schemas.microsoft.com/office/powerpoint/2010/main" val="120092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1" nodeType="click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2" nodeType="clickEffect" nodePh="1">
                                  <p:stCondLst>
                                    <p:cond delay="0"/>
                                  </p:stCondLst>
                                  <p:endCondLst>
                                    <p:cond evt="begin" delay="0">
                                      <p:tn val="15"/>
                                    </p:cond>
                                  </p:end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1"/>
      <p:bldP spid="5" grpId="2"/>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94879"/>
            <a:ext cx="8229600" cy="857250"/>
          </a:xfrm>
        </p:spPr>
        <p:txBody>
          <a:bodyPr>
            <a:noAutofit/>
          </a:bodyPr>
          <a:lstStyle/>
          <a:p>
            <a:r>
              <a:rPr lang="en-US" sz="2400" spc="100" dirty="0" smtClean="0">
                <a:solidFill>
                  <a:srgbClr val="000000"/>
                </a:solidFill>
                <a:latin typeface="Avenir Heavy"/>
                <a:cs typeface="Avenir Heavy"/>
              </a:rPr>
              <a:t>Socio-technical scholars propose </a:t>
            </a:r>
            <a:endParaRPr lang="en-US" sz="2400" spc="100" dirty="0">
              <a:solidFill>
                <a:srgbClr val="000000"/>
              </a:solidFill>
              <a:latin typeface="Avenir Heavy"/>
              <a:cs typeface="Avenir Heavy"/>
            </a:endParaRPr>
          </a:p>
        </p:txBody>
      </p:sp>
      <p:sp>
        <p:nvSpPr>
          <p:cNvPr id="3" name="Content Placeholder 2"/>
          <p:cNvSpPr>
            <a:spLocks noGrp="1"/>
          </p:cNvSpPr>
          <p:nvPr>
            <p:ph idx="1"/>
          </p:nvPr>
        </p:nvSpPr>
        <p:spPr>
          <a:xfrm>
            <a:off x="1092200" y="1108976"/>
            <a:ext cx="6972300" cy="3412224"/>
          </a:xfrm>
        </p:spPr>
        <p:txBody>
          <a:bodyPr>
            <a:noAutofit/>
          </a:bodyPr>
          <a:lstStyle/>
          <a:p>
            <a:pPr marL="0" indent="0">
              <a:buNone/>
            </a:pPr>
            <a:r>
              <a:rPr lang="en-US" sz="2000" dirty="0" err="1" smtClean="0">
                <a:latin typeface="Avenir Book"/>
                <a:cs typeface="Avenir Book"/>
              </a:rPr>
              <a:t>Wolsink</a:t>
            </a:r>
            <a:r>
              <a:rPr lang="en-US" sz="2000" dirty="0" smtClean="0">
                <a:latin typeface="Avenir Book"/>
                <a:cs typeface="Avenir Book"/>
              </a:rPr>
              <a:t> (2012): </a:t>
            </a:r>
            <a:r>
              <a:rPr lang="en-US" sz="2000" i="1" dirty="0" smtClean="0">
                <a:latin typeface="Avenir Book"/>
                <a:cs typeface="Avenir Book"/>
              </a:rPr>
              <a:t>“ The baseline is that </a:t>
            </a:r>
            <a:r>
              <a:rPr lang="en-US" sz="2000" i="1" dirty="0" err="1" smtClean="0">
                <a:latin typeface="Avenir Book"/>
                <a:cs typeface="Avenir Book"/>
              </a:rPr>
              <a:t>microgrids</a:t>
            </a:r>
            <a:r>
              <a:rPr lang="en-US" sz="2000" i="1" dirty="0" smtClean="0">
                <a:latin typeface="Avenir Book"/>
                <a:cs typeface="Avenir Book"/>
              </a:rPr>
              <a:t> (…) should be considered as common property”</a:t>
            </a:r>
            <a:r>
              <a:rPr lang="en-US" sz="2000" dirty="0" smtClean="0">
                <a:latin typeface="Avenir Book"/>
                <a:cs typeface="Avenir Book"/>
              </a:rPr>
              <a:t> </a:t>
            </a:r>
          </a:p>
          <a:p>
            <a:pPr marL="0" indent="0">
              <a:buNone/>
            </a:pPr>
            <a:endParaRPr lang="en-US" sz="2000" dirty="0" smtClean="0">
              <a:latin typeface="Avenir Book"/>
              <a:cs typeface="Avenir Book"/>
            </a:endParaRPr>
          </a:p>
          <a:p>
            <a:pPr marL="0" indent="0">
              <a:buNone/>
            </a:pPr>
            <a:r>
              <a:rPr lang="en-US" sz="2000" i="1" dirty="0" smtClean="0">
                <a:latin typeface="Avenir Book"/>
                <a:cs typeface="Avenir Book"/>
              </a:rPr>
              <a:t>“The options for achieving optimal use of renewable energy (…) can be viewed as a governance issue related to sustainable management of a CPR”</a:t>
            </a:r>
            <a:endParaRPr lang="en-US" sz="2000" i="1" dirty="0">
              <a:latin typeface="Avenir Book"/>
              <a:cs typeface="Avenir Book"/>
            </a:endParaRPr>
          </a:p>
          <a:p>
            <a:pPr marL="0" indent="0">
              <a:buNone/>
            </a:pPr>
            <a:endParaRPr lang="en-US" sz="2000" dirty="0" smtClean="0">
              <a:latin typeface="Avenir Book"/>
              <a:cs typeface="Avenir Book"/>
            </a:endParaRPr>
          </a:p>
          <a:p>
            <a:pPr marL="0" indent="0">
              <a:buNone/>
            </a:pPr>
            <a:r>
              <a:rPr lang="en-US" sz="2000" dirty="0" smtClean="0">
                <a:latin typeface="Avenir Book"/>
                <a:cs typeface="Avenir Book"/>
              </a:rPr>
              <a:t>Small-scale electric grids are said to be </a:t>
            </a:r>
            <a:r>
              <a:rPr lang="en-US" sz="2000" dirty="0" err="1" smtClean="0">
                <a:latin typeface="Avenir Book"/>
                <a:cs typeface="Avenir Book"/>
              </a:rPr>
              <a:t>rivalrous</a:t>
            </a:r>
            <a:r>
              <a:rPr lang="en-US" sz="2000" dirty="0" smtClean="0">
                <a:latin typeface="Avenir Book"/>
                <a:cs typeface="Avenir Book"/>
              </a:rPr>
              <a:t> and non-excludable, hence CPR theory can help explain success and failure</a:t>
            </a:r>
          </a:p>
          <a:p>
            <a:pPr marL="0" indent="0">
              <a:buNone/>
            </a:pPr>
            <a:r>
              <a:rPr lang="en-US" sz="2000" b="1" dirty="0" smtClean="0">
                <a:latin typeface="Avenir Book"/>
                <a:cs typeface="Avenir Book"/>
              </a:rPr>
              <a:t>In our view, this statement needs to be modified</a:t>
            </a:r>
          </a:p>
        </p:txBody>
      </p:sp>
    </p:spTree>
    <p:extLst>
      <p:ext uri="{BB962C8B-B14F-4D97-AF65-F5344CB8AC3E}">
        <p14:creationId xmlns:p14="http://schemas.microsoft.com/office/powerpoint/2010/main" val="418053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IMG_1925.JPG"/>
          <p:cNvPicPr>
            <a:picLocks noChangeAspect="1"/>
          </p:cNvPicPr>
          <p:nvPr/>
        </p:nvPicPr>
        <p:blipFill rotWithShape="1">
          <a:blip r:embed="rId3">
            <a:extLst>
              <a:ext uri="{28A0092B-C50C-407E-A947-70E740481C1C}">
                <a14:useLocalDpi xmlns:a14="http://schemas.microsoft.com/office/drawing/2010/main" val="0"/>
              </a:ext>
            </a:extLst>
          </a:blip>
          <a:srcRect t="15532" b="26224"/>
          <a:stretch/>
        </p:blipFill>
        <p:spPr>
          <a:xfrm>
            <a:off x="-2221" y="0"/>
            <a:ext cx="9146221" cy="3551386"/>
          </a:xfrm>
          <a:prstGeom prst="rect">
            <a:avLst/>
          </a:prstGeom>
        </p:spPr>
      </p:pic>
      <p:pic>
        <p:nvPicPr>
          <p:cNvPr id="7" name="Content Placeholder 5" descr="DSC05096Mawengidam.JPG"/>
          <p:cNvPicPr>
            <a:picLocks noGrp="1" noChangeAspect="1"/>
          </p:cNvPicPr>
          <p:nvPr>
            <p:ph idx="1"/>
          </p:nvPr>
        </p:nvPicPr>
        <p:blipFill rotWithShape="1">
          <a:blip r:embed="rId4">
            <a:extLst>
              <a:ext uri="{28A0092B-C50C-407E-A947-70E740481C1C}">
                <a14:useLocalDpi xmlns:a14="http://schemas.microsoft.com/office/drawing/2010/main" val="0"/>
              </a:ext>
            </a:extLst>
          </a:blip>
          <a:srcRect t="20516" r="26234" b="21952"/>
          <a:stretch/>
        </p:blipFill>
        <p:spPr>
          <a:xfrm>
            <a:off x="3073400" y="0"/>
            <a:ext cx="6070600" cy="3551386"/>
          </a:xfrm>
        </p:spPr>
      </p:pic>
      <p:sp>
        <p:nvSpPr>
          <p:cNvPr id="8" name="TextBox 7"/>
          <p:cNvSpPr txBox="1"/>
          <p:nvPr/>
        </p:nvSpPr>
        <p:spPr>
          <a:xfrm>
            <a:off x="-2221" y="3732607"/>
            <a:ext cx="9144001" cy="1323439"/>
          </a:xfrm>
          <a:prstGeom prst="rect">
            <a:avLst/>
          </a:prstGeom>
          <a:noFill/>
        </p:spPr>
        <p:txBody>
          <a:bodyPr wrap="square" rtlCol="0">
            <a:spAutoFit/>
          </a:bodyPr>
          <a:lstStyle/>
          <a:p>
            <a:pPr algn="ctr"/>
            <a:r>
              <a:rPr lang="en-US" sz="2000" spc="100" dirty="0" smtClean="0">
                <a:solidFill>
                  <a:srgbClr val="FFFFFF"/>
                </a:solidFill>
                <a:latin typeface="Avenir Book"/>
                <a:cs typeface="Avenir Book"/>
              </a:rPr>
              <a:t>In well-functioning micro-grids, access and use is regulated</a:t>
            </a:r>
          </a:p>
          <a:p>
            <a:pPr algn="ctr"/>
            <a:endParaRPr lang="en-US" sz="2000" spc="100" dirty="0" smtClean="0">
              <a:solidFill>
                <a:srgbClr val="FFFFFF"/>
              </a:solidFill>
              <a:latin typeface="Avenir Book"/>
              <a:cs typeface="Avenir Book"/>
            </a:endParaRPr>
          </a:p>
          <a:p>
            <a:pPr algn="ctr"/>
            <a:r>
              <a:rPr lang="en-US" sz="2000" spc="100" dirty="0" smtClean="0">
                <a:solidFill>
                  <a:srgbClr val="FFFFFF"/>
                </a:solidFill>
                <a:latin typeface="Avenir Book"/>
                <a:cs typeface="Avenir Book"/>
              </a:rPr>
              <a:t>Poorly functioning grids can develop CPR-like dynamics – as negative outcome due to a combination of factors</a:t>
            </a:r>
            <a:endParaRPr lang="en-US" sz="2000" spc="100" dirty="0">
              <a:solidFill>
                <a:srgbClr val="FFFFFF"/>
              </a:solidFill>
              <a:latin typeface="Avenir Book"/>
              <a:cs typeface="Avenir Book"/>
            </a:endParaRPr>
          </a:p>
        </p:txBody>
      </p:sp>
    </p:spTree>
    <p:extLst>
      <p:ext uri="{BB962C8B-B14F-4D97-AF65-F5344CB8AC3E}">
        <p14:creationId xmlns:p14="http://schemas.microsoft.com/office/powerpoint/2010/main" val="132677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3311.JPG"/>
          <p:cNvPicPr>
            <a:picLocks noGrp="1" noChangeAspect="1"/>
          </p:cNvPicPr>
          <p:nvPr>
            <p:ph idx="1"/>
          </p:nvPr>
        </p:nvPicPr>
        <p:blipFill rotWithShape="1">
          <a:blip r:embed="rId3">
            <a:extLst>
              <a:ext uri="{28A0092B-C50C-407E-A947-70E740481C1C}">
                <a14:useLocalDpi xmlns:a14="http://schemas.microsoft.com/office/drawing/2010/main" val="0"/>
              </a:ext>
            </a:extLst>
          </a:blip>
          <a:srcRect l="10138" t="11146" r="20000" b="26562"/>
          <a:stretch/>
        </p:blipFill>
        <p:spPr>
          <a:xfrm>
            <a:off x="2755900" y="0"/>
            <a:ext cx="6388100" cy="3797300"/>
          </a:xfrm>
        </p:spPr>
      </p:pic>
      <p:pic>
        <p:nvPicPr>
          <p:cNvPr id="6" name="Content Placeholder 5" descr="DSC04777Itete.JPG"/>
          <p:cNvPicPr>
            <a:picLocks noChangeAspect="1"/>
          </p:cNvPicPr>
          <p:nvPr/>
        </p:nvPicPr>
        <p:blipFill rotWithShape="1">
          <a:blip r:embed="rId4">
            <a:extLst>
              <a:ext uri="{28A0092B-C50C-407E-A947-70E740481C1C}">
                <a14:useLocalDpi xmlns:a14="http://schemas.microsoft.com/office/drawing/2010/main" val="0"/>
              </a:ext>
            </a:extLst>
          </a:blip>
          <a:srcRect l="35277" t="27037" r="14724" b="17592"/>
          <a:stretch/>
        </p:blipFill>
        <p:spPr>
          <a:xfrm>
            <a:off x="0" y="0"/>
            <a:ext cx="4572000" cy="3797300"/>
          </a:xfrm>
          <a:prstGeom prst="rect">
            <a:avLst/>
          </a:prstGeom>
        </p:spPr>
      </p:pic>
      <p:sp>
        <p:nvSpPr>
          <p:cNvPr id="7" name="TextBox 6"/>
          <p:cNvSpPr txBox="1"/>
          <p:nvPr/>
        </p:nvSpPr>
        <p:spPr>
          <a:xfrm>
            <a:off x="-2221" y="3808807"/>
            <a:ext cx="9144001" cy="1190069"/>
          </a:xfrm>
          <a:prstGeom prst="rect">
            <a:avLst/>
          </a:prstGeom>
          <a:noFill/>
        </p:spPr>
        <p:txBody>
          <a:bodyPr wrap="square" rtlCol="0">
            <a:spAutoFit/>
          </a:bodyPr>
          <a:lstStyle/>
          <a:p>
            <a:pPr algn="ctr">
              <a:lnSpc>
                <a:spcPct val="120000"/>
              </a:lnSpc>
            </a:pPr>
            <a:r>
              <a:rPr lang="en-US" sz="2000" spc="100" dirty="0" smtClean="0">
                <a:solidFill>
                  <a:srgbClr val="FFFFFF"/>
                </a:solidFill>
                <a:latin typeface="Avenir Book"/>
                <a:cs typeface="Avenir Book"/>
              </a:rPr>
              <a:t>Socio-technical systems </a:t>
            </a:r>
            <a:r>
              <a:rPr lang="en-US" sz="2000" spc="100" dirty="0" smtClean="0">
                <a:solidFill>
                  <a:srgbClr val="FFFFFF"/>
                </a:solidFill>
                <a:latin typeface="Avenir Book"/>
                <a:cs typeface="Avenir Book"/>
                <a:sym typeface="Wingdings"/>
              </a:rPr>
              <a:t></a:t>
            </a:r>
            <a:r>
              <a:rPr lang="en-US" sz="2000" spc="100" dirty="0" smtClean="0">
                <a:solidFill>
                  <a:srgbClr val="FFFFFF"/>
                </a:solidFill>
                <a:latin typeface="Avenir Book"/>
                <a:cs typeface="Avenir Book"/>
              </a:rPr>
              <a:t> CPRs </a:t>
            </a:r>
          </a:p>
          <a:p>
            <a:pPr algn="ctr">
              <a:lnSpc>
                <a:spcPct val="120000"/>
              </a:lnSpc>
            </a:pPr>
            <a:r>
              <a:rPr lang="en-US" sz="2000" spc="100" dirty="0" smtClean="0">
                <a:solidFill>
                  <a:srgbClr val="FFFFFF"/>
                </a:solidFill>
                <a:latin typeface="Avenir Book"/>
                <a:cs typeface="Avenir Book"/>
              </a:rPr>
              <a:t>Results in scale mismatch, conflict of interest, potential synergies</a:t>
            </a:r>
          </a:p>
          <a:p>
            <a:pPr algn="ctr">
              <a:lnSpc>
                <a:spcPct val="120000"/>
              </a:lnSpc>
            </a:pPr>
            <a:r>
              <a:rPr lang="en-US" sz="2000" spc="100" dirty="0" smtClean="0">
                <a:solidFill>
                  <a:srgbClr val="FFFFFF"/>
                </a:solidFill>
                <a:latin typeface="Avenir Book"/>
                <a:cs typeface="Avenir Book"/>
              </a:rPr>
              <a:t>A new dynamic develops: socio-technical-ecological systems </a:t>
            </a:r>
          </a:p>
        </p:txBody>
      </p:sp>
    </p:spTree>
    <p:extLst>
      <p:ext uri="{BB962C8B-B14F-4D97-AF65-F5344CB8AC3E}">
        <p14:creationId xmlns:p14="http://schemas.microsoft.com/office/powerpoint/2010/main" val="72752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13997</TotalTime>
  <Words>865</Words>
  <Application>Microsoft Office PowerPoint</Application>
  <PresentationFormat>On-screen Show (16:9)</PresentationFormat>
  <Paragraphs>48</Paragraphs>
  <Slides>5</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Arial</vt:lpstr>
      <vt:lpstr>Avenir Book</vt:lpstr>
      <vt:lpstr>Avenir Heavy</vt:lpstr>
      <vt:lpstr>Calibri</vt:lpstr>
      <vt:lpstr>Wingdings</vt:lpstr>
      <vt:lpstr>Office Theme</vt:lpstr>
      <vt:lpstr>Technology and social-ecological change: Scale mismatch, synergy and conflict in poor rural communities  PECS CONFERENCE NOVEMBER 2015   </vt:lpstr>
      <vt:lpstr>PowerPoint Presentation</vt:lpstr>
      <vt:lpstr>Socio-technical scholars propose </vt:lpstr>
      <vt:lpstr>PowerPoint Presentation</vt:lpstr>
      <vt:lpstr>PowerPoint Presentation</vt:lpstr>
    </vt:vector>
  </TitlesOfParts>
  <Manager/>
  <Company>Chalmers</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Helene Ahlborg</dc:creator>
  <cp:keywords/>
  <dc:description/>
  <cp:lastModifiedBy>user</cp:lastModifiedBy>
  <cp:revision>149</cp:revision>
  <dcterms:created xsi:type="dcterms:W3CDTF">2015-04-27T09:34:11Z</dcterms:created>
  <dcterms:modified xsi:type="dcterms:W3CDTF">2015-11-03T12:44:25Z</dcterms:modified>
  <cp:category/>
</cp:coreProperties>
</file>