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19"/>
  </p:notesMasterIdLst>
  <p:sldIdLst>
    <p:sldId id="256" r:id="rId4"/>
    <p:sldId id="294" r:id="rId5"/>
    <p:sldId id="322" r:id="rId6"/>
    <p:sldId id="343" r:id="rId7"/>
    <p:sldId id="339" r:id="rId8"/>
    <p:sldId id="348" r:id="rId9"/>
    <p:sldId id="341" r:id="rId10"/>
    <p:sldId id="320" r:id="rId11"/>
    <p:sldId id="321" r:id="rId12"/>
    <p:sldId id="340" r:id="rId13"/>
    <p:sldId id="342" r:id="rId14"/>
    <p:sldId id="345" r:id="rId15"/>
    <p:sldId id="347" r:id="rId16"/>
    <p:sldId id="338" r:id="rId17"/>
    <p:sldId id="312" r:id="rId18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57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78" y="-60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E2B12-1E53-4975-8AC4-5B7C4A269C24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BA09-69B9-4115-9793-23020C574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8" y="430723"/>
            <a:ext cx="7557667" cy="1080558"/>
          </a:xfrm>
          <a:prstGeom prst="rect">
            <a:avLst/>
          </a:prstGeom>
        </p:spPr>
        <p:txBody>
          <a:bodyPr lIns="86420" tIns="43210" rIns="86420" bIns="4321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58" y="1512782"/>
            <a:ext cx="7557667" cy="4278711"/>
          </a:xfrm>
          <a:prstGeom prst="rect">
            <a:avLst/>
          </a:prstGeom>
        </p:spPr>
        <p:txBody>
          <a:bodyPr lIns="86420" tIns="43210" rIns="86420" bIns="432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220785" y="6160684"/>
            <a:ext cx="2736242" cy="303157"/>
          </a:xfrm>
          <a:prstGeom prst="rect">
            <a:avLst/>
          </a:prstGeom>
          <a:ln/>
        </p:spPr>
        <p:txBody>
          <a:bodyPr lIns="86420" tIns="43210" rIns="86420" bIns="4321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158045" y="6160684"/>
            <a:ext cx="2047680" cy="303157"/>
          </a:xfrm>
          <a:prstGeom prst="rect">
            <a:avLst/>
          </a:prstGeom>
          <a:ln/>
        </p:spPr>
        <p:txBody>
          <a:bodyPr lIns="86420" tIns="43210" rIns="86420" bIns="43210"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831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cafs.cgiar.or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7" y="1463676"/>
            <a:ext cx="4813323" cy="4537074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1463676"/>
            <a:ext cx="47602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Seeds of good </a:t>
            </a:r>
            <a:r>
              <a:rPr lang="en-GB" sz="2800" dirty="0" err="1" smtClean="0">
                <a:solidFill>
                  <a:schemeClr val="bg1"/>
                </a:solidFill>
                <a:latin typeface="FoundrySterling-Book"/>
              </a:rPr>
              <a:t>Anthropocenes</a:t>
            </a:r>
            <a:endParaRPr lang="en-GB" sz="28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GB" sz="2800" i="1" dirty="0" smtClean="0">
                <a:solidFill>
                  <a:schemeClr val="bg1"/>
                </a:solidFill>
                <a:latin typeface="FoundrySterling-Book"/>
              </a:rPr>
              <a:t>GAME SESSION</a:t>
            </a:r>
          </a:p>
          <a:p>
            <a:endParaRPr lang="en-US" sz="1400" i="1" dirty="0">
              <a:solidFill>
                <a:schemeClr val="bg1"/>
              </a:solidFill>
              <a:latin typeface="FoundrySterling-Book"/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Joost </a:t>
            </a:r>
            <a:r>
              <a:rPr lang="en-GB" sz="1400" dirty="0" smtClean="0">
                <a:solidFill>
                  <a:schemeClr val="bg1"/>
                </a:solidFill>
              </a:rPr>
              <a:t>Vervoort, </a:t>
            </a:r>
            <a:r>
              <a:rPr lang="en-GB" sz="1400" dirty="0">
                <a:solidFill>
                  <a:schemeClr val="bg1"/>
                </a:solidFill>
              </a:rPr>
              <a:t>Garry Peterson, Tanja </a:t>
            </a:r>
            <a:r>
              <a:rPr lang="en-GB" sz="1400" dirty="0" err="1">
                <a:solidFill>
                  <a:schemeClr val="bg1"/>
                </a:solidFill>
              </a:rPr>
              <a:t>Hichert</a:t>
            </a:r>
            <a:r>
              <a:rPr lang="en-GB" sz="1400" dirty="0">
                <a:solidFill>
                  <a:schemeClr val="bg1"/>
                </a:solidFill>
              </a:rPr>
              <a:t>, Steve Carpenter, Per Olsson, My </a:t>
            </a:r>
            <a:r>
              <a:rPr lang="en-GB" sz="1400" dirty="0" err="1">
                <a:solidFill>
                  <a:schemeClr val="bg1"/>
                </a:solidFill>
              </a:rPr>
              <a:t>Sellberg</a:t>
            </a:r>
            <a:r>
              <a:rPr lang="en-GB" sz="1400" dirty="0">
                <a:solidFill>
                  <a:schemeClr val="bg1"/>
                </a:solidFill>
              </a:rPr>
              <a:t>, Uno </a:t>
            </a:r>
            <a:r>
              <a:rPr lang="en-GB" sz="1400" dirty="0" err="1">
                <a:solidFill>
                  <a:schemeClr val="bg1"/>
                </a:solidFill>
              </a:rPr>
              <a:t>Svedin</a:t>
            </a:r>
            <a:r>
              <a:rPr lang="en-GB" sz="1400" dirty="0">
                <a:solidFill>
                  <a:schemeClr val="bg1"/>
                </a:solidFill>
              </a:rPr>
              <a:t>, Owen Gaffney, Oonsie Biggs, Elena Bennett, Hanna </a:t>
            </a:r>
            <a:r>
              <a:rPr lang="en-GB" sz="1400" dirty="0" err="1">
                <a:solidFill>
                  <a:schemeClr val="bg1"/>
                </a:solidFill>
              </a:rPr>
              <a:t>Wetterstrand</a:t>
            </a:r>
            <a:r>
              <a:rPr lang="en-GB" sz="1400" dirty="0">
                <a:solidFill>
                  <a:schemeClr val="bg1"/>
                </a:solidFill>
              </a:rPr>
              <a:t>, Albert </a:t>
            </a:r>
            <a:r>
              <a:rPr lang="en-GB" sz="1400" dirty="0" err="1">
                <a:solidFill>
                  <a:schemeClr val="bg1"/>
                </a:solidFill>
              </a:rPr>
              <a:t>Norström</a:t>
            </a:r>
            <a:r>
              <a:rPr lang="en-GB" sz="1400" dirty="0">
                <a:solidFill>
                  <a:schemeClr val="bg1"/>
                </a:solidFill>
              </a:rPr>
              <a:t>, Kim </a:t>
            </a:r>
            <a:r>
              <a:rPr lang="en-GB" sz="1400" dirty="0" smtClean="0">
                <a:solidFill>
                  <a:schemeClr val="bg1"/>
                </a:solidFill>
              </a:rPr>
              <a:t>Nicholas</a:t>
            </a:r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esponsiblebusiness.eu/download/attachments/983050/Dia30+(Small).JPG?version=1&amp;modificationDate=12639107430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91565"/>
            <a:ext cx="6681311" cy="491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1276"/>
            <a:ext cx="8640763" cy="64833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oundrySterling-Book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696078" y="1389605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6041233" y="1304921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328614" y="2333624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6838952" y="3481386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119690" y="0"/>
            <a:ext cx="34218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Players of seed initiatives scramble to create coalitions to develop combined ideas – what can be done in 20 years? 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5" name="Trapezoid 34"/>
          <p:cNvSpPr/>
          <p:nvPr/>
        </p:nvSpPr>
        <p:spPr>
          <a:xfrm>
            <a:off x="5815015" y="2008730"/>
            <a:ext cx="1042989" cy="955479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apezoid 36"/>
          <p:cNvSpPr/>
          <p:nvPr/>
        </p:nvSpPr>
        <p:spPr>
          <a:xfrm>
            <a:off x="6631783" y="4178121"/>
            <a:ext cx="1435892" cy="1146353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241752" y="161925"/>
            <a:ext cx="458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Phase 2: Coalitions</a:t>
            </a:r>
            <a:endParaRPr lang="en-GB" sz="2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7979572" y="3925710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iley Face 49"/>
          <p:cNvSpPr/>
          <p:nvPr/>
        </p:nvSpPr>
        <p:spPr>
          <a:xfrm>
            <a:off x="5398295" y="1314116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1" name="Smiley Face 50"/>
          <p:cNvSpPr/>
          <p:nvPr/>
        </p:nvSpPr>
        <p:spPr>
          <a:xfrm>
            <a:off x="7605714" y="2880813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iley Face 51"/>
          <p:cNvSpPr/>
          <p:nvPr/>
        </p:nvSpPr>
        <p:spPr>
          <a:xfrm>
            <a:off x="142874" y="3171823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247647" y="5534023"/>
            <a:ext cx="31337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oundrySterling-Book"/>
              </a:rPr>
              <a:t>TIME: 20 MINUTES</a:t>
            </a:r>
            <a:endParaRPr lang="en-GB" b="1" dirty="0">
              <a:solidFill>
                <a:srgbClr val="FFFF00"/>
              </a:solidFill>
              <a:latin typeface="FoundrySterling-Book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7615242" y="3524250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196827" y="4305300"/>
            <a:ext cx="34218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Flip-charts: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Presenting ideas to fit (or go against) context</a:t>
            </a:r>
            <a:endParaRPr lang="en-GB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" name="Arc 3"/>
          <p:cNvSpPr/>
          <p:nvPr/>
        </p:nvSpPr>
        <p:spPr>
          <a:xfrm>
            <a:off x="739035" y="1304921"/>
            <a:ext cx="4659260" cy="995367"/>
          </a:xfrm>
          <a:prstGeom prst="arc">
            <a:avLst>
              <a:gd name="adj1" fmla="val 10949373"/>
              <a:gd name="adj2" fmla="val 21035530"/>
            </a:avLst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 flipV="1">
            <a:off x="623889" y="3409948"/>
            <a:ext cx="4659260" cy="1274940"/>
          </a:xfrm>
          <a:prstGeom prst="arc">
            <a:avLst>
              <a:gd name="adj1" fmla="val 10949373"/>
              <a:gd name="adj2" fmla="val 21035530"/>
            </a:avLst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91353" y="2300288"/>
            <a:ext cx="358376" cy="90011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85898" y="2395328"/>
            <a:ext cx="34218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(Representatives of the social scenario and of the Anthropocene challenges can be coaxed to help coalitions think; or fill in new seeds)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6822" y="5543548"/>
            <a:ext cx="34218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Single seed proposals allowed (but not preferred)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0052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1276"/>
            <a:ext cx="8640763" cy="64833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oundrySterling-Book"/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897335" y="238295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1595" y="1140914"/>
            <a:ext cx="2247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Anthropocene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Scenario second: 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0 to 10 rating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8" name="Trapezoid 37"/>
          <p:cNvSpPr/>
          <p:nvPr/>
        </p:nvSpPr>
        <p:spPr>
          <a:xfrm>
            <a:off x="2635646" y="2526262"/>
            <a:ext cx="776288" cy="381000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rapezoid 38"/>
          <p:cNvSpPr/>
          <p:nvPr/>
        </p:nvSpPr>
        <p:spPr>
          <a:xfrm>
            <a:off x="2340371" y="3459276"/>
            <a:ext cx="776288" cy="381000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iley Face 39"/>
          <p:cNvSpPr/>
          <p:nvPr/>
        </p:nvSpPr>
        <p:spPr>
          <a:xfrm>
            <a:off x="241752" y="4143375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97333" y="3975038"/>
            <a:ext cx="2247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Social scenario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First: 0 to 10 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rating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1752" y="161925"/>
            <a:ext cx="550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Phase </a:t>
            </a:r>
            <a:r>
              <a:rPr lang="en-GB" sz="2800" dirty="0">
                <a:solidFill>
                  <a:schemeClr val="bg1"/>
                </a:solidFill>
                <a:latin typeface="FoundrySterling-Book"/>
              </a:rPr>
              <a:t>3</a:t>
            </a:r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: Presentation of seeds - evaluation of feasibility</a:t>
            </a:r>
            <a:endParaRPr lang="en-GB" sz="2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1487885" y="244530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iley Face 49"/>
          <p:cNvSpPr/>
          <p:nvPr/>
        </p:nvSpPr>
        <p:spPr>
          <a:xfrm>
            <a:off x="2045096" y="2387713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1" name="Smiley Face 50"/>
          <p:cNvSpPr/>
          <p:nvPr/>
        </p:nvSpPr>
        <p:spPr>
          <a:xfrm>
            <a:off x="1144983" y="3296420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iley Face 51"/>
          <p:cNvSpPr/>
          <p:nvPr/>
        </p:nvSpPr>
        <p:spPr>
          <a:xfrm>
            <a:off x="711595" y="3221151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64259" y="2992549"/>
            <a:ext cx="0" cy="38100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7" y="3911714"/>
            <a:ext cx="1816894" cy="1095375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46" y="1366504"/>
            <a:ext cx="1789535" cy="1213740"/>
          </a:xfrm>
          <a:prstGeom prst="rect">
            <a:avLst/>
          </a:prstGeom>
          <a:noFill/>
          <a:ln>
            <a:noFill/>
          </a:ln>
          <a:effectLst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145233" y="2996549"/>
            <a:ext cx="2247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Link scenarios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647" y="5534023"/>
            <a:ext cx="38862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oundrySterling-Book"/>
              </a:rPr>
              <a:t>TIME: 25 minutes presentation and evaluation</a:t>
            </a:r>
            <a:endParaRPr lang="en-GB" b="1" dirty="0">
              <a:solidFill>
                <a:srgbClr val="FFFF00"/>
              </a:solidFill>
              <a:latin typeface="FoundrySterling-Book"/>
            </a:endParaRPr>
          </a:p>
        </p:txBody>
      </p:sp>
      <p:sp>
        <p:nvSpPr>
          <p:cNvPr id="42" name="Smiley Face 41"/>
          <p:cNvSpPr/>
          <p:nvPr/>
        </p:nvSpPr>
        <p:spPr>
          <a:xfrm>
            <a:off x="6696078" y="1389605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iley Face 42"/>
          <p:cNvSpPr/>
          <p:nvPr/>
        </p:nvSpPr>
        <p:spPr>
          <a:xfrm>
            <a:off x="6041233" y="1304921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/>
          <p:cNvSpPr/>
          <p:nvPr/>
        </p:nvSpPr>
        <p:spPr>
          <a:xfrm>
            <a:off x="5815015" y="2008730"/>
            <a:ext cx="1042989" cy="955479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miley Face 53"/>
          <p:cNvSpPr/>
          <p:nvPr/>
        </p:nvSpPr>
        <p:spPr>
          <a:xfrm>
            <a:off x="6838952" y="3481386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apezoid 55"/>
          <p:cNvSpPr/>
          <p:nvPr/>
        </p:nvSpPr>
        <p:spPr>
          <a:xfrm>
            <a:off x="6631783" y="4178121"/>
            <a:ext cx="1435892" cy="1146353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miley Face 56"/>
          <p:cNvSpPr/>
          <p:nvPr/>
        </p:nvSpPr>
        <p:spPr>
          <a:xfrm>
            <a:off x="7615242" y="3524250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iley Face 24"/>
          <p:cNvSpPr/>
          <p:nvPr/>
        </p:nvSpPr>
        <p:spPr>
          <a:xfrm>
            <a:off x="416320" y="4670334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1276"/>
            <a:ext cx="8640763" cy="64833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oundrySterling-Book"/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897335" y="238295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1595" y="1140914"/>
            <a:ext cx="2247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Anthropocene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Scenario second: 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0 to 10 rating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8" name="Trapezoid 37"/>
          <p:cNvSpPr/>
          <p:nvPr/>
        </p:nvSpPr>
        <p:spPr>
          <a:xfrm>
            <a:off x="2635646" y="2526262"/>
            <a:ext cx="776288" cy="381000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rapezoid 38"/>
          <p:cNvSpPr/>
          <p:nvPr/>
        </p:nvSpPr>
        <p:spPr>
          <a:xfrm>
            <a:off x="2340371" y="3459276"/>
            <a:ext cx="776288" cy="381000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iley Face 39"/>
          <p:cNvSpPr/>
          <p:nvPr/>
        </p:nvSpPr>
        <p:spPr>
          <a:xfrm>
            <a:off x="1583133" y="3303568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97333" y="3975038"/>
            <a:ext cx="2247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Social scenario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First: 0 to 10 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rating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1752" y="161925"/>
            <a:ext cx="5504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Phase </a:t>
            </a:r>
            <a:r>
              <a:rPr lang="en-GB" sz="2800" dirty="0">
                <a:solidFill>
                  <a:schemeClr val="bg1"/>
                </a:solidFill>
                <a:latin typeface="FoundrySterling-Book"/>
              </a:rPr>
              <a:t>3</a:t>
            </a:r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: Presentation of seeds - evaluation of feasibility</a:t>
            </a:r>
            <a:endParaRPr lang="en-GB" sz="2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1487885" y="244530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iley Face 49"/>
          <p:cNvSpPr/>
          <p:nvPr/>
        </p:nvSpPr>
        <p:spPr>
          <a:xfrm>
            <a:off x="2045096" y="2387713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1" name="Smiley Face 50"/>
          <p:cNvSpPr/>
          <p:nvPr/>
        </p:nvSpPr>
        <p:spPr>
          <a:xfrm>
            <a:off x="1144983" y="3296420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iley Face 51"/>
          <p:cNvSpPr/>
          <p:nvPr/>
        </p:nvSpPr>
        <p:spPr>
          <a:xfrm>
            <a:off x="711595" y="3221151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64259" y="2992549"/>
            <a:ext cx="0" cy="38100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7" y="3911714"/>
            <a:ext cx="1816894" cy="1095375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46" y="1366504"/>
            <a:ext cx="1789535" cy="1213740"/>
          </a:xfrm>
          <a:prstGeom prst="rect">
            <a:avLst/>
          </a:prstGeom>
          <a:noFill/>
          <a:ln>
            <a:noFill/>
          </a:ln>
          <a:effectLst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145233" y="2996549"/>
            <a:ext cx="2247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Link scenarios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647" y="5534023"/>
            <a:ext cx="38862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oundrySterling-Book"/>
              </a:rPr>
              <a:t>TIME: 5 minutes for results and 30 scenario imagining; </a:t>
            </a:r>
            <a:r>
              <a:rPr lang="en-GB" b="1" i="1" dirty="0" smtClean="0">
                <a:solidFill>
                  <a:srgbClr val="FFFF00"/>
                </a:solidFill>
                <a:latin typeface="FoundrySterling-Book"/>
              </a:rPr>
              <a:t>10 minutes for reflection on process</a:t>
            </a:r>
            <a:endParaRPr lang="en-GB" b="1" i="1" dirty="0">
              <a:solidFill>
                <a:srgbClr val="FFFF00"/>
              </a:solidFill>
              <a:latin typeface="FoundrySterling-Book"/>
            </a:endParaRPr>
          </a:p>
        </p:txBody>
      </p:sp>
      <p:sp>
        <p:nvSpPr>
          <p:cNvPr id="42" name="Smiley Face 41"/>
          <p:cNvSpPr/>
          <p:nvPr/>
        </p:nvSpPr>
        <p:spPr>
          <a:xfrm>
            <a:off x="6696078" y="1389605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Smiley Face 42"/>
          <p:cNvSpPr/>
          <p:nvPr/>
        </p:nvSpPr>
        <p:spPr>
          <a:xfrm>
            <a:off x="6041233" y="1304921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rapezoid 43"/>
          <p:cNvSpPr/>
          <p:nvPr/>
        </p:nvSpPr>
        <p:spPr>
          <a:xfrm>
            <a:off x="5815015" y="2008730"/>
            <a:ext cx="1042989" cy="955479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Smiley Face 53"/>
          <p:cNvSpPr/>
          <p:nvPr/>
        </p:nvSpPr>
        <p:spPr>
          <a:xfrm>
            <a:off x="6838952" y="3481386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rapezoid 55"/>
          <p:cNvSpPr/>
          <p:nvPr/>
        </p:nvSpPr>
        <p:spPr>
          <a:xfrm>
            <a:off x="6631783" y="4178121"/>
            <a:ext cx="1435892" cy="1146353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Smiley Face 56"/>
          <p:cNvSpPr/>
          <p:nvPr/>
        </p:nvSpPr>
        <p:spPr>
          <a:xfrm>
            <a:off x="7615242" y="3524250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81" y="5065971"/>
            <a:ext cx="662739" cy="76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870850" y="3161347"/>
            <a:ext cx="1627527" cy="14784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920799" y="3239451"/>
            <a:ext cx="14489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Social acceptability (0-10) + expected impact (0-10); </a:t>
            </a:r>
          </a:p>
        </p:txBody>
      </p:sp>
    </p:spTree>
    <p:extLst>
      <p:ext uri="{BB962C8B-B14F-4D97-AF65-F5344CB8AC3E}">
        <p14:creationId xmlns:p14="http://schemas.microsoft.com/office/powerpoint/2010/main" val="42300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67" y="1140820"/>
            <a:ext cx="749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From games to the database and project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2216550"/>
            <a:ext cx="73877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Feed individual rounds back to the </a:t>
            </a:r>
            <a:r>
              <a:rPr lang="en-US" sz="2000" b="1" dirty="0" smtClean="0">
                <a:latin typeface="FoundrySterling-Book"/>
              </a:rPr>
              <a:t>database </a:t>
            </a:r>
            <a:r>
              <a:rPr lang="en-US" sz="2000" dirty="0" smtClean="0">
                <a:latin typeface="FoundrySterling-Book"/>
              </a:rPr>
              <a:t>(Utrecht app)</a:t>
            </a:r>
            <a:endParaRPr lang="en-US" sz="2000" b="1" dirty="0" smtClean="0">
              <a:latin typeface="FoundrySterling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Let seed initiatives </a:t>
            </a:r>
            <a:r>
              <a:rPr lang="en-US" sz="2000" b="1" dirty="0" smtClean="0">
                <a:latin typeface="FoundrySterling-Book"/>
              </a:rPr>
              <a:t>know</a:t>
            </a:r>
            <a:r>
              <a:rPr lang="en-US" sz="2000" dirty="0" smtClean="0">
                <a:latin typeface="FoundrySterling-Book"/>
              </a:rPr>
              <a:t> how people are thinking about their seeds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Able to</a:t>
            </a:r>
            <a:r>
              <a:rPr lang="en-US" sz="2000" b="1" dirty="0" smtClean="0">
                <a:latin typeface="FoundrySterling-Book"/>
              </a:rPr>
              <a:t> aggregate </a:t>
            </a:r>
            <a:r>
              <a:rPr lang="en-US" sz="2000" dirty="0" smtClean="0">
                <a:latin typeface="FoundrySterling-Book"/>
              </a:rPr>
              <a:t>seed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Create </a:t>
            </a:r>
            <a:r>
              <a:rPr lang="en-US" sz="2000" b="1" dirty="0" smtClean="0">
                <a:latin typeface="FoundrySterling-Book"/>
              </a:rPr>
              <a:t>macro-scenarios</a:t>
            </a:r>
            <a:r>
              <a:rPr lang="en-US" sz="2000" dirty="0" smtClean="0">
                <a:latin typeface="FoundrySterling-Book"/>
              </a:rPr>
              <a:t> out of game building blocks!</a:t>
            </a:r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97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54" y="978300"/>
            <a:ext cx="76353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800" dirty="0" smtClean="0"/>
          </a:p>
          <a:p>
            <a:pPr algn="ctr"/>
            <a:r>
              <a:rPr lang="en-GB" sz="1800" dirty="0" smtClean="0"/>
              <a:t>Thank you!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Steffen, W. e. a. 20015. </a:t>
            </a:r>
            <a:r>
              <a:rPr lang="en-US" sz="1400" b="1" dirty="0" smtClean="0"/>
              <a:t>Planetary boundaries: Guiding human development on a changing planet</a:t>
            </a:r>
            <a:r>
              <a:rPr lang="en-US" sz="1400" dirty="0" smtClean="0"/>
              <a:t>. Science </a:t>
            </a:r>
            <a:r>
              <a:rPr lang="en-US" sz="1400" b="1" dirty="0" smtClean="0"/>
              <a:t>347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Vervoort</a:t>
            </a:r>
            <a:r>
              <a:rPr lang="en-US" sz="1400" dirty="0"/>
              <a:t>, J. M., D. H. </a:t>
            </a:r>
            <a:r>
              <a:rPr lang="en-US" sz="1400" dirty="0" err="1"/>
              <a:t>Keuskamp</a:t>
            </a:r>
            <a:r>
              <a:rPr lang="en-US" sz="1400" dirty="0"/>
              <a:t>, K. Kok, R. van </a:t>
            </a:r>
            <a:r>
              <a:rPr lang="en-US" sz="1400" dirty="0" err="1"/>
              <a:t>Lammeren</a:t>
            </a:r>
            <a:r>
              <a:rPr lang="en-US" sz="1400" dirty="0"/>
              <a:t>, T. Stolk, T. </a:t>
            </a:r>
            <a:r>
              <a:rPr lang="en-US" sz="1400" dirty="0" err="1"/>
              <a:t>Veldkamp</a:t>
            </a:r>
            <a:r>
              <a:rPr lang="en-US" sz="1400" dirty="0"/>
              <a:t>, J. </a:t>
            </a:r>
            <a:r>
              <a:rPr lang="en-US" sz="1400" dirty="0" err="1"/>
              <a:t>Rekveld</a:t>
            </a:r>
            <a:r>
              <a:rPr lang="en-US" sz="1400" dirty="0"/>
              <a:t>, R. </a:t>
            </a:r>
            <a:r>
              <a:rPr lang="en-US" sz="1400" dirty="0" err="1"/>
              <a:t>Schelfhout</a:t>
            </a:r>
            <a:r>
              <a:rPr lang="en-US" sz="1400" dirty="0"/>
              <a:t>, B. </a:t>
            </a:r>
            <a:r>
              <a:rPr lang="en-US" sz="1400" dirty="0" err="1"/>
              <a:t>Teklenburg</a:t>
            </a:r>
            <a:r>
              <a:rPr lang="en-US" sz="1400" dirty="0"/>
              <a:t>, A. </a:t>
            </a:r>
            <a:r>
              <a:rPr lang="en-US" sz="1400" dirty="0" err="1"/>
              <a:t>Cavalheiro</a:t>
            </a:r>
            <a:r>
              <a:rPr lang="en-US" sz="1400" dirty="0"/>
              <a:t> Borges, </a:t>
            </a:r>
            <a:r>
              <a:rPr lang="en-US" sz="1400" dirty="0" err="1"/>
              <a:t>Jáno</a:t>
            </a:r>
            <a:r>
              <a:rPr lang="en-US" sz="1400" dirty="0"/>
              <a:t>, S. </a:t>
            </a:r>
            <a:r>
              <a:rPr lang="en-US" sz="1400" dirty="0" err="1"/>
              <a:t>kóva</a:t>
            </a:r>
            <a:r>
              <a:rPr lang="en-US" sz="1400" dirty="0"/>
              <a:t>, W. Wits, N. </a:t>
            </a:r>
            <a:r>
              <a:rPr lang="en-US" sz="1400" dirty="0" err="1"/>
              <a:t>Assmann</a:t>
            </a:r>
            <a:r>
              <a:rPr lang="en-US" sz="1400" dirty="0"/>
              <a:t>, E. Abdi </a:t>
            </a:r>
            <a:r>
              <a:rPr lang="en-US" sz="1400" dirty="0" err="1"/>
              <a:t>Dezfouli</a:t>
            </a:r>
            <a:r>
              <a:rPr lang="en-US" sz="1400" dirty="0"/>
              <a:t>, K. Cunningham, B. </a:t>
            </a:r>
            <a:r>
              <a:rPr lang="en-US" sz="1400" dirty="0" err="1"/>
              <a:t>Nordeman</a:t>
            </a:r>
            <a:r>
              <a:rPr lang="en-US" sz="1400" dirty="0"/>
              <a:t>, and H. Rowlands. 2014a. </a:t>
            </a:r>
            <a:r>
              <a:rPr lang="en-US" sz="1400" b="1" dirty="0"/>
              <a:t>A sense of change: media designers and artists communicating about complexity in social-ecological systems</a:t>
            </a:r>
            <a:r>
              <a:rPr lang="en-US" sz="1400" dirty="0"/>
              <a:t>. Ecology and Society </a:t>
            </a:r>
            <a:r>
              <a:rPr lang="en-US" sz="1400" b="1" dirty="0"/>
              <a:t>19</a:t>
            </a:r>
            <a:r>
              <a:rPr lang="en-US" sz="1400" dirty="0"/>
              <a:t>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Vervoort, J. M., K. Kok, P. J. Beers, R. Van </a:t>
            </a:r>
            <a:r>
              <a:rPr lang="en-US" sz="1400" dirty="0" err="1"/>
              <a:t>Lammeren</a:t>
            </a:r>
            <a:r>
              <a:rPr lang="en-US" sz="1400" dirty="0"/>
              <a:t>, and R. Janssen. 2012. </a:t>
            </a:r>
            <a:r>
              <a:rPr lang="en-US" sz="1400" b="1" dirty="0"/>
              <a:t>Combining analytic and experiential communication in participatory scenario development</a:t>
            </a:r>
            <a:r>
              <a:rPr lang="en-US" sz="1400" dirty="0"/>
              <a:t>. Landscape and Urban Planning </a:t>
            </a:r>
            <a:r>
              <a:rPr lang="en-US" sz="1400" b="1" dirty="0"/>
              <a:t>107</a:t>
            </a:r>
            <a:r>
              <a:rPr lang="en-US" sz="1400" dirty="0"/>
              <a:t>:203-213.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Vervoort, J. M., K. Kok, R. van </a:t>
            </a:r>
            <a:r>
              <a:rPr lang="en-US" sz="1400" dirty="0" err="1"/>
              <a:t>Lammeren</a:t>
            </a:r>
            <a:r>
              <a:rPr lang="en-US" sz="1400" dirty="0"/>
              <a:t>, and T. </a:t>
            </a:r>
            <a:r>
              <a:rPr lang="en-US" sz="1400" dirty="0" err="1"/>
              <a:t>Veldkamp</a:t>
            </a:r>
            <a:r>
              <a:rPr lang="en-US" sz="1400" dirty="0"/>
              <a:t>. 2010. </a:t>
            </a:r>
            <a:r>
              <a:rPr lang="en-US" sz="1400" b="1" dirty="0"/>
              <a:t>Stepping into futures: Exploring the potential of interactive media for participatory scenarios on social-ecological systems</a:t>
            </a:r>
            <a:r>
              <a:rPr lang="en-US" sz="1400" dirty="0"/>
              <a:t>. Futures </a:t>
            </a:r>
            <a:r>
              <a:rPr lang="en-US" sz="1400" b="1" dirty="0"/>
              <a:t>42</a:t>
            </a:r>
            <a:r>
              <a:rPr lang="en-US" sz="1400" dirty="0"/>
              <a:t>:604-616.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Vervoort, J. M., P. K. Thornton, P. </a:t>
            </a:r>
            <a:r>
              <a:rPr lang="en-US" sz="1400" dirty="0" err="1"/>
              <a:t>Kristjanson</a:t>
            </a:r>
            <a:r>
              <a:rPr lang="en-US" sz="1400" dirty="0"/>
              <a:t>, W. </a:t>
            </a:r>
            <a:r>
              <a:rPr lang="en-US" sz="1400" dirty="0" err="1"/>
              <a:t>Förch</a:t>
            </a:r>
            <a:r>
              <a:rPr lang="en-US" sz="1400" dirty="0"/>
              <a:t>, P. J. </a:t>
            </a:r>
            <a:r>
              <a:rPr lang="en-US" sz="1400" dirty="0" err="1"/>
              <a:t>Ericksen</a:t>
            </a:r>
            <a:r>
              <a:rPr lang="en-US" sz="1400" dirty="0"/>
              <a:t>, K. Kok, J. S. I. Ingram, M. Herrero, A. Palazzo, A. E. S. Helfgott, A. Wilkinson, P. </a:t>
            </a:r>
            <a:r>
              <a:rPr lang="en-US" sz="1400" dirty="0" err="1"/>
              <a:t>Havlík</a:t>
            </a:r>
            <a:r>
              <a:rPr lang="en-US" sz="1400" dirty="0"/>
              <a:t>, D. Mason-</a:t>
            </a:r>
            <a:r>
              <a:rPr lang="en-US" sz="1400" dirty="0" err="1"/>
              <a:t>D'Croz</a:t>
            </a:r>
            <a:r>
              <a:rPr lang="en-US" sz="1400" dirty="0"/>
              <a:t>, and C. </a:t>
            </a:r>
            <a:r>
              <a:rPr lang="en-US" sz="1400" dirty="0" err="1"/>
              <a:t>Jost</a:t>
            </a:r>
            <a:r>
              <a:rPr lang="en-US" sz="1400" dirty="0"/>
              <a:t>. 2014b. </a:t>
            </a:r>
            <a:r>
              <a:rPr lang="en-US" sz="1400" b="1" dirty="0"/>
              <a:t>Challenges to scenario-guided adaptive action on food security under climate change</a:t>
            </a:r>
            <a:r>
              <a:rPr lang="en-US" sz="1400" dirty="0"/>
              <a:t>. Global Environmental Change.</a:t>
            </a:r>
            <a:endParaRPr lang="en-GB" sz="1400" dirty="0"/>
          </a:p>
          <a:p>
            <a:pPr algn="ctr"/>
            <a:r>
              <a:rPr lang="en-GB" sz="1800" b="1" dirty="0" smtClean="0"/>
              <a:t>Good-anthropocenes.org</a:t>
            </a:r>
          </a:p>
          <a:p>
            <a:pPr algn="ctr"/>
            <a:r>
              <a:rPr lang="en-GB" sz="1800" b="1" dirty="0" smtClean="0"/>
              <a:t>Joost.vervoort@eci.ox.ac.uk</a:t>
            </a:r>
            <a:endParaRPr lang="en-GB" sz="1800" b="1" dirty="0"/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7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978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The Anthropocene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1" y="2321160"/>
            <a:ext cx="77115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FoundrySterling-Book"/>
              </a:rPr>
              <a:t>1945: Bye </a:t>
            </a:r>
            <a:r>
              <a:rPr lang="en-GB" sz="2000" dirty="0">
                <a:latin typeface="FoundrySterling-Book"/>
              </a:rPr>
              <a:t>bye, sweet Holocene!</a:t>
            </a:r>
          </a:p>
          <a:p>
            <a:endParaRPr lang="en-GB" sz="2000" dirty="0" smtClean="0">
              <a:latin typeface="FoundrySterling-Book"/>
            </a:endParaRPr>
          </a:p>
          <a:p>
            <a:r>
              <a:rPr lang="en-GB" sz="2000" dirty="0" smtClean="0">
                <a:latin typeface="FoundrySterling-Book"/>
              </a:rPr>
              <a:t>‘Human activity detectably affects the </a:t>
            </a:r>
            <a:r>
              <a:rPr lang="en-GB" sz="2000" b="1" dirty="0" smtClean="0">
                <a:latin typeface="FoundrySterling-Book"/>
              </a:rPr>
              <a:t>functioning</a:t>
            </a:r>
            <a:r>
              <a:rPr lang="en-GB" sz="2000" dirty="0" smtClean="0">
                <a:latin typeface="FoundrySterling-Book"/>
              </a:rPr>
              <a:t> of the earth system and pushes it </a:t>
            </a:r>
            <a:r>
              <a:rPr lang="en-GB" sz="2000" b="1" dirty="0" smtClean="0">
                <a:latin typeface="FoundrySterling-Book"/>
              </a:rPr>
              <a:t>beyond</a:t>
            </a:r>
            <a:r>
              <a:rPr lang="en-GB" sz="2000" dirty="0" smtClean="0">
                <a:latin typeface="FoundrySterling-Book"/>
              </a:rPr>
              <a:t> the boundaries of its natural variability’ </a:t>
            </a:r>
          </a:p>
          <a:p>
            <a:r>
              <a:rPr lang="en-GB" sz="2000" dirty="0" smtClean="0">
                <a:latin typeface="FoundrySterling-Book"/>
              </a:rPr>
              <a:t>(Steffen, Hamilton and others)</a:t>
            </a:r>
          </a:p>
          <a:p>
            <a:endParaRPr lang="en-GB" sz="2000" dirty="0">
              <a:latin typeface="FoundrySterling-Book"/>
            </a:endParaRPr>
          </a:p>
          <a:p>
            <a:r>
              <a:rPr lang="en-GB" sz="2000" dirty="0" smtClean="0">
                <a:latin typeface="FoundrySterling-Book"/>
              </a:rPr>
              <a:t>Humans as geological force – from influencing to </a:t>
            </a:r>
            <a:r>
              <a:rPr lang="en-GB" sz="2000" b="1" dirty="0" smtClean="0">
                <a:latin typeface="FoundrySterling-Book"/>
              </a:rPr>
              <a:t>dominating</a:t>
            </a:r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48" y="1195450"/>
            <a:ext cx="2145814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3220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Thinking </a:t>
            </a:r>
            <a:r>
              <a:rPr lang="en-US" sz="3200" dirty="0" err="1" smtClean="0">
                <a:latin typeface="FoundrySterling-Book"/>
              </a:rPr>
              <a:t>Anthropocenes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754" y="2082145"/>
            <a:ext cx="77115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A fundamental change in the </a:t>
            </a:r>
            <a:r>
              <a:rPr lang="en-GB" sz="2000" b="1" dirty="0" smtClean="0">
                <a:latin typeface="FoundrySterling-Book"/>
              </a:rPr>
              <a:t>relationship</a:t>
            </a:r>
            <a:r>
              <a:rPr lang="en-GB" sz="2000" dirty="0" smtClean="0">
                <a:latin typeface="FoundrySterling-Book"/>
              </a:rPr>
              <a:t> between humans and the earth system - A fundamental change in </a:t>
            </a:r>
            <a:r>
              <a:rPr lang="en-GB" sz="2000" b="1" dirty="0" smtClean="0">
                <a:latin typeface="FoundrySterling-Book"/>
              </a:rPr>
              <a:t>what it means </a:t>
            </a:r>
            <a:r>
              <a:rPr lang="en-GB" sz="2000" dirty="0" smtClean="0">
                <a:latin typeface="FoundrySterling-Book"/>
              </a:rPr>
              <a:t>to be human!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What scenarios?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Traps: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latin typeface="FoundrySterling-Book"/>
            </a:endParaRP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Downplaying and ignoring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Wishful thinking; ‘eco-modernist techno-optimism’ 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Fatalism</a:t>
            </a:r>
          </a:p>
          <a:p>
            <a:pPr lvl="1"/>
            <a:endParaRPr lang="en-US" sz="2000" b="1" dirty="0" smtClean="0">
              <a:latin typeface="FoundrySterling-Book"/>
            </a:endParaRPr>
          </a:p>
          <a:p>
            <a:pPr lvl="1"/>
            <a:r>
              <a:rPr lang="en-US" sz="2000" dirty="0" smtClean="0">
                <a:latin typeface="FoundrySterling-Book"/>
              </a:rPr>
              <a:t>Hard to imagine other scenarios</a:t>
            </a:r>
          </a:p>
          <a:p>
            <a:pPr lvl="1"/>
            <a:r>
              <a:rPr lang="en-US" sz="2000" dirty="0" smtClean="0">
                <a:latin typeface="FoundrySterling-Book"/>
              </a:rPr>
              <a:t>Multiple ‘good </a:t>
            </a:r>
            <a:r>
              <a:rPr lang="en-US" sz="2000" dirty="0" err="1" smtClean="0">
                <a:latin typeface="FoundrySterling-Book"/>
              </a:rPr>
              <a:t>anthropocenes</a:t>
            </a:r>
            <a:r>
              <a:rPr lang="en-US" sz="2000" dirty="0" smtClean="0">
                <a:latin typeface="FoundrySterling-Book"/>
              </a:rPr>
              <a:t>’ from different perspectives</a:t>
            </a:r>
            <a:endParaRPr lang="en-US" sz="2000" dirty="0">
              <a:latin typeface="FoundrySterling-Book"/>
            </a:endParaRPr>
          </a:p>
          <a:p>
            <a:pPr lvl="1"/>
            <a:endParaRPr lang="en-GB" sz="2000" dirty="0" smtClean="0">
              <a:latin typeface="FoundrySterling-Book"/>
            </a:endParaRPr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5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3220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Seeds of good </a:t>
            </a:r>
            <a:r>
              <a:rPr lang="en-US" sz="3200" dirty="0" err="1" smtClean="0">
                <a:latin typeface="FoundrySterling-Book"/>
              </a:rPr>
              <a:t>Anthropocenes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754" y="2082145"/>
            <a:ext cx="7711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Avoiding traps by focusing on </a:t>
            </a:r>
            <a:r>
              <a:rPr lang="en-US" sz="2000" b="1" dirty="0" smtClean="0">
                <a:latin typeface="FoundrySterling-Book"/>
              </a:rPr>
              <a:t>pockets of transformative futures</a:t>
            </a:r>
            <a:r>
              <a:rPr lang="en-US" sz="2000" dirty="0" smtClean="0">
                <a:latin typeface="FoundrySterling-Book"/>
              </a:rPr>
              <a:t> in the face of Anthropocene challenges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US" sz="2000" smtClean="0">
                <a:latin typeface="FoundrySterling-Book"/>
              </a:rPr>
              <a:t>‘Seed’ initiatives </a:t>
            </a:r>
            <a:r>
              <a:rPr lang="en-US" sz="2000" dirty="0" smtClean="0">
                <a:latin typeface="FoundrySterling-Book"/>
              </a:rPr>
              <a:t>with </a:t>
            </a:r>
            <a:r>
              <a:rPr lang="en-US" sz="2000" dirty="0">
                <a:latin typeface="FoundrySterling-Book"/>
              </a:rPr>
              <a:t>the potential for </a:t>
            </a:r>
            <a:r>
              <a:rPr lang="en-US" sz="2000" b="1" dirty="0">
                <a:latin typeface="FoundrySterling-Book"/>
              </a:rPr>
              <a:t>global impact </a:t>
            </a:r>
            <a:r>
              <a:rPr lang="en-US" sz="2000" dirty="0">
                <a:latin typeface="FoundrySterling-Book"/>
              </a:rPr>
              <a:t>in the face of the </a:t>
            </a:r>
            <a:r>
              <a:rPr lang="en-US" sz="2000" dirty="0" smtClean="0">
                <a:latin typeface="FoundrySterling-Book"/>
              </a:rPr>
              <a:t>Anthropocene (transition towns; robin hood hedge funds; new energy initiatives..) – </a:t>
            </a:r>
            <a:r>
              <a:rPr lang="en-US" sz="2000" dirty="0">
                <a:latin typeface="FoundrySterling-Book"/>
              </a:rPr>
              <a:t>new ways of doing, thinking</a:t>
            </a:r>
            <a:r>
              <a:rPr lang="en-US" sz="2000">
                <a:latin typeface="FoundrySterling-Book"/>
              </a:rPr>
              <a:t>, </a:t>
            </a:r>
            <a:r>
              <a:rPr lang="en-US" sz="2000" smtClean="0">
                <a:latin typeface="FoundrySterling-Book"/>
              </a:rPr>
              <a:t>institutions, </a:t>
            </a:r>
            <a:r>
              <a:rPr lang="en-US" sz="2000" dirty="0">
                <a:latin typeface="FoundrySterling-Book"/>
              </a:rPr>
              <a:t>technology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oundrySterling-Book"/>
              </a:rPr>
              <a:t>Not mainstream</a:t>
            </a:r>
            <a:r>
              <a:rPr lang="en-US" sz="2000" dirty="0" smtClean="0">
                <a:latin typeface="FoundrySterling-Book"/>
              </a:rPr>
              <a:t>, at the margins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oundrySterling-Book"/>
              </a:rPr>
              <a:t>Must already </a:t>
            </a:r>
            <a:r>
              <a:rPr lang="en-US" sz="2000" b="1" dirty="0">
                <a:latin typeface="FoundrySterling-Book"/>
              </a:rPr>
              <a:t>exist</a:t>
            </a:r>
            <a:r>
              <a:rPr lang="en-US" sz="2000" dirty="0">
                <a:latin typeface="FoundrySterling-Book"/>
              </a:rPr>
              <a:t>, at least partially or in </a:t>
            </a:r>
            <a:r>
              <a:rPr lang="en-US" sz="2000" dirty="0" smtClean="0">
                <a:latin typeface="FoundrySterling-Book"/>
              </a:rPr>
              <a:t>prototype</a:t>
            </a:r>
          </a:p>
          <a:p>
            <a:pPr marL="7750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In the face of </a:t>
            </a:r>
            <a:r>
              <a:rPr lang="en-US" sz="2000" b="1" dirty="0" smtClean="0">
                <a:latin typeface="FoundrySterling-Book"/>
              </a:rPr>
              <a:t>Anthropocene challenges</a:t>
            </a:r>
            <a:endParaRPr lang="en-US" sz="2000" b="1" dirty="0">
              <a:latin typeface="FoundrySterling-Book"/>
            </a:endParaRPr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67" y="1140820"/>
            <a:ext cx="749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Why a game? 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1943956"/>
            <a:ext cx="73877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FoundrySterling-Book"/>
              </a:rPr>
              <a:t>Combine</a:t>
            </a:r>
            <a:r>
              <a:rPr lang="en-US" sz="2000" dirty="0">
                <a:latin typeface="FoundrySterling-Book"/>
              </a:rPr>
              <a:t> seeds</a:t>
            </a:r>
            <a:r>
              <a:rPr lang="en-US" sz="2000" dirty="0" smtClean="0">
                <a:latin typeface="FoundrySterling-Book"/>
              </a:rPr>
              <a:t>; combining seeds with </a:t>
            </a:r>
            <a:r>
              <a:rPr lang="en-US" sz="2000" b="1" dirty="0" err="1" smtClean="0">
                <a:latin typeface="FoundrySterling-Book"/>
              </a:rPr>
              <a:t>Anthropocenes</a:t>
            </a:r>
            <a:r>
              <a:rPr lang="en-US" sz="2000" dirty="0" smtClean="0">
                <a:latin typeface="FoundrySterling-Book"/>
              </a:rPr>
              <a:t>; </a:t>
            </a:r>
            <a:r>
              <a:rPr lang="en-US" sz="2000" dirty="0">
                <a:latin typeface="FoundrySterling-Book"/>
              </a:rPr>
              <a:t>potential – randomness </a:t>
            </a:r>
            <a:r>
              <a:rPr lang="en-US" sz="2000" dirty="0">
                <a:latin typeface="FoundrySterling-Book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FoundrySterling-Book"/>
                <a:sym typeface="Wingdings" panose="05000000000000000000" pitchFamily="2" charset="2"/>
              </a:rPr>
              <a:t>imagining truly new </a:t>
            </a:r>
            <a:r>
              <a:rPr lang="en-US" sz="2000" dirty="0" smtClean="0">
                <a:latin typeface="FoundrySterling-Book"/>
              </a:rPr>
              <a:t>scenarios</a:t>
            </a:r>
            <a:endParaRPr lang="en-US" sz="2000" dirty="0">
              <a:latin typeface="FoundrySterling-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FoundrySterling-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oundrySterling-Book"/>
              </a:rPr>
              <a:t>Experiential</a:t>
            </a:r>
            <a:r>
              <a:rPr lang="en-US" sz="2000" dirty="0" smtClean="0">
                <a:latin typeface="FoundrySterling-Book"/>
              </a:rPr>
              <a:t> futures through role playing</a:t>
            </a:r>
            <a:endParaRPr lang="en-US" sz="2000" dirty="0">
              <a:latin typeface="FoundrySterling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FoundrySterling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oundrySterling-Book"/>
              </a:rPr>
              <a:t>Empowerment/creativity, ‘</a:t>
            </a:r>
            <a:r>
              <a:rPr lang="en-US" sz="2000" b="1" dirty="0" err="1" smtClean="0">
                <a:latin typeface="FoundrySterling-Book"/>
              </a:rPr>
              <a:t>gameful</a:t>
            </a:r>
            <a:r>
              <a:rPr lang="en-US" sz="2000" dirty="0" smtClean="0">
                <a:latin typeface="FoundrySterling-Book"/>
              </a:rPr>
              <a:t>’ attitude in the face of change; self-efficacy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FoundrySterling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oundrySterling-Book"/>
              </a:rPr>
              <a:t>For seed initiatives; Future Earth researchers + 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FoundrySterling-Book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FoundrySterling-Book"/>
              </a:rPr>
              <a:t>Link to database!  </a:t>
            </a:r>
            <a:endParaRPr lang="en-GB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Different </a:t>
            </a:r>
            <a:r>
              <a:rPr lang="en-GB" sz="2000" b="1" dirty="0" smtClean="0"/>
              <a:t>versions</a:t>
            </a:r>
            <a:r>
              <a:rPr lang="en-GB" sz="2000" dirty="0" smtClean="0"/>
              <a:t>: board game; workshop format; on-line – development with Utrecht games lab; GCU games lab; </a:t>
            </a:r>
            <a:r>
              <a:rPr lang="en-GB" sz="2000" dirty="0" err="1" smtClean="0"/>
              <a:t>Transmango</a:t>
            </a:r>
            <a:r>
              <a:rPr lang="en-GB" sz="2000" dirty="0" smtClean="0"/>
              <a:t>; students and conferences</a:t>
            </a:r>
            <a:endParaRPr lang="en-GB" sz="2000" dirty="0"/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467" y="1140820"/>
            <a:ext cx="749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oundrySterling-Book"/>
              </a:rPr>
              <a:t>Game steps</a:t>
            </a:r>
            <a:endParaRPr lang="en-US" sz="32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1943956"/>
            <a:ext cx="7387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Dividing roles: seeds, Anthropocene, social context; roles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Filling in character sheets; setting the scene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Creating coalitions and ideas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Evaluating ideas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Results and discussing the scenario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FoundrySterling-Book"/>
              </a:rPr>
              <a:t>Feedback on the process</a:t>
            </a:r>
            <a:endParaRPr lang="en-GB" sz="2000" dirty="0"/>
          </a:p>
        </p:txBody>
      </p:sp>
      <p:pic>
        <p:nvPicPr>
          <p:cNvPr id="4" name="Billede 4" descr="CCAFS_new_logo_transp_RGB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172"/>
            <a:ext cx="1698642" cy="5094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64" y="82510"/>
            <a:ext cx="527579" cy="6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41276"/>
            <a:ext cx="8640763" cy="64833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oundrySterling-Book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6848478" y="2100699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6041233" y="1304921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6296030" y="3649776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897335" y="238295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6838952" y="3481386"/>
            <a:ext cx="590550" cy="61912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11595" y="1140914"/>
            <a:ext cx="2247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Anthropocene </a:t>
            </a:r>
          </a:p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players make scenario + characters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31783" y="696573"/>
            <a:ext cx="1838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Players of seed initiatives make character sheets (discuss in pairs) 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4" name="Trapezoid 33"/>
          <p:cNvSpPr/>
          <p:nvPr/>
        </p:nvSpPr>
        <p:spPr>
          <a:xfrm>
            <a:off x="6296030" y="4210049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apezoid 34"/>
          <p:cNvSpPr/>
          <p:nvPr/>
        </p:nvSpPr>
        <p:spPr>
          <a:xfrm>
            <a:off x="5948364" y="1835346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apezoid 35"/>
          <p:cNvSpPr/>
          <p:nvPr/>
        </p:nvSpPr>
        <p:spPr>
          <a:xfrm>
            <a:off x="6810377" y="2647948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apezoid 36"/>
          <p:cNvSpPr/>
          <p:nvPr/>
        </p:nvSpPr>
        <p:spPr>
          <a:xfrm>
            <a:off x="6810377" y="4029074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rapezoid 37"/>
          <p:cNvSpPr/>
          <p:nvPr/>
        </p:nvSpPr>
        <p:spPr>
          <a:xfrm>
            <a:off x="2635646" y="2526262"/>
            <a:ext cx="776288" cy="381000"/>
          </a:xfrm>
          <a:prstGeom prst="trapezoi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rapezoid 38"/>
          <p:cNvSpPr/>
          <p:nvPr/>
        </p:nvSpPr>
        <p:spPr>
          <a:xfrm>
            <a:off x="2340371" y="3459276"/>
            <a:ext cx="776288" cy="381000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Smiley Face 39"/>
          <p:cNvSpPr/>
          <p:nvPr/>
        </p:nvSpPr>
        <p:spPr>
          <a:xfrm>
            <a:off x="1583133" y="3303568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89765" y="3941742"/>
            <a:ext cx="2247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Social scenario players make scenario + characters, groups?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1752" y="161925"/>
            <a:ext cx="458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Phase </a:t>
            </a:r>
            <a:r>
              <a:rPr lang="en-GB" sz="2800" dirty="0">
                <a:solidFill>
                  <a:schemeClr val="bg1"/>
                </a:solidFill>
                <a:latin typeface="FoundrySterling-Book"/>
              </a:rPr>
              <a:t>1</a:t>
            </a:r>
            <a:r>
              <a:rPr lang="en-GB" sz="2800" dirty="0" smtClean="0">
                <a:solidFill>
                  <a:schemeClr val="bg1"/>
                </a:solidFill>
                <a:latin typeface="FoundrySterling-Book"/>
              </a:rPr>
              <a:t>: Seeds + setting the  scenario scene</a:t>
            </a:r>
            <a:endParaRPr lang="en-GB" sz="28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5" name="Trapezoid 44"/>
          <p:cNvSpPr/>
          <p:nvPr/>
        </p:nvSpPr>
        <p:spPr>
          <a:xfrm>
            <a:off x="7286628" y="5162549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rapezoid 45"/>
          <p:cNvSpPr/>
          <p:nvPr/>
        </p:nvSpPr>
        <p:spPr>
          <a:xfrm>
            <a:off x="7439028" y="5314949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rapezoid 46"/>
          <p:cNvSpPr/>
          <p:nvPr/>
        </p:nvSpPr>
        <p:spPr>
          <a:xfrm>
            <a:off x="7591428" y="5505449"/>
            <a:ext cx="776288" cy="381000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5288758" y="5353049"/>
            <a:ext cx="1838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Supplementary seeds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1487885" y="2445302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Smiley Face 49"/>
          <p:cNvSpPr/>
          <p:nvPr/>
        </p:nvSpPr>
        <p:spPr>
          <a:xfrm>
            <a:off x="2045096" y="2387713"/>
            <a:ext cx="590550" cy="619125"/>
          </a:xfrm>
          <a:prstGeom prst="smileyFac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1" name="Smiley Face 50"/>
          <p:cNvSpPr/>
          <p:nvPr/>
        </p:nvSpPr>
        <p:spPr>
          <a:xfrm>
            <a:off x="1144983" y="3296420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miley Face 51"/>
          <p:cNvSpPr/>
          <p:nvPr/>
        </p:nvSpPr>
        <p:spPr>
          <a:xfrm>
            <a:off x="711595" y="3221151"/>
            <a:ext cx="590550" cy="619125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64259" y="2992549"/>
            <a:ext cx="0" cy="38100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7" y="3911714"/>
            <a:ext cx="1816894" cy="1095375"/>
          </a:xfrm>
          <a:prstGeom prst="rect">
            <a:avLst/>
          </a:prstGeom>
          <a:noFill/>
          <a:ln>
            <a:noFill/>
          </a:ln>
          <a:effectLst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46" y="1366504"/>
            <a:ext cx="1789535" cy="1213740"/>
          </a:xfrm>
          <a:prstGeom prst="rect">
            <a:avLst/>
          </a:prstGeom>
          <a:noFill/>
          <a:ln>
            <a:noFill/>
          </a:ln>
          <a:effectLst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145233" y="2996549"/>
            <a:ext cx="2247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Link scenarios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7647" y="5534023"/>
            <a:ext cx="38862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  <a:latin typeface="FoundrySterling-Book"/>
              </a:rPr>
              <a:t>TIME: 20 MINUTES PREP; 10  MINUTES COMMUNICATION; </a:t>
            </a:r>
          </a:p>
          <a:p>
            <a:r>
              <a:rPr lang="en-GB" b="1" dirty="0" smtClean="0">
                <a:solidFill>
                  <a:srgbClr val="FFFF00"/>
                </a:solidFill>
                <a:latin typeface="FoundrySterling-Book"/>
              </a:rPr>
              <a:t>10 MINUTES PRESENTATION</a:t>
            </a:r>
            <a:endParaRPr lang="en-GB" b="1" dirty="0">
              <a:solidFill>
                <a:srgbClr val="FFFF00"/>
              </a:solidFill>
              <a:latin typeface="FoundrySterling-Boo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7860" y="3173520"/>
            <a:ext cx="18383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FoundrySterling-Book"/>
              </a:rPr>
              <a:t>Players start forming coalitions </a:t>
            </a:r>
            <a:endParaRPr lang="en-GB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050" y="228600"/>
            <a:ext cx="16192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Realistic role playing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8640763" cy="648335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6420" tIns="43210" rIns="86420" bIns="43210" numCol="1" rtlCol="0" anchor="t" anchorCtr="0" compatLnSpc="1">
            <a:prstTxWarp prst="textNoShape">
              <a:avLst/>
            </a:prstTxWarp>
          </a:bodyPr>
          <a:lstStyle/>
          <a:p>
            <a:pPr algn="ctr" defTabSz="864199" fontAlgn="base"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112"/>
            <a:ext cx="8640763" cy="60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640763" cy="5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" y="5909503"/>
            <a:ext cx="19621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Steffen et al. 2015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543675" y="685800"/>
            <a:ext cx="186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‘Planetary boundaries’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9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924</Words>
  <Application>Microsoft Office PowerPoint</Application>
  <PresentationFormat>Custom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Joost Vervoort</cp:lastModifiedBy>
  <cp:revision>565</cp:revision>
  <dcterms:created xsi:type="dcterms:W3CDTF">2014-03-20T14:30:16Z</dcterms:created>
  <dcterms:modified xsi:type="dcterms:W3CDTF">2015-11-04T08:09:59Z</dcterms:modified>
</cp:coreProperties>
</file>