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handoutMasterIdLst>
    <p:handoutMasterId r:id="rId19"/>
  </p:handoutMasterIdLst>
  <p:sldIdLst>
    <p:sldId id="266" r:id="rId2"/>
    <p:sldId id="373" r:id="rId3"/>
    <p:sldId id="388" r:id="rId4"/>
    <p:sldId id="375" r:id="rId5"/>
    <p:sldId id="376" r:id="rId6"/>
    <p:sldId id="377" r:id="rId7"/>
    <p:sldId id="378" r:id="rId8"/>
    <p:sldId id="390" r:id="rId9"/>
    <p:sldId id="392" r:id="rId10"/>
    <p:sldId id="379" r:id="rId11"/>
    <p:sldId id="395" r:id="rId12"/>
    <p:sldId id="393" r:id="rId13"/>
    <p:sldId id="396" r:id="rId14"/>
    <p:sldId id="387" r:id="rId15"/>
    <p:sldId id="397" r:id="rId16"/>
    <p:sldId id="398" r:id="rId17"/>
  </p:sldIdLst>
  <p:sldSz cx="9144000" cy="6858000" type="screen4x3"/>
  <p:notesSz cx="6797675" cy="9928225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Thomas Klenke" initials="TK" lastIdx="13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26EB6"/>
    <a:srgbClr val="93A9D8"/>
    <a:srgbClr val="84BE5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Keine Formatvorlage, Tabellenraster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351" autoAdjust="0"/>
    <p:restoredTop sz="73890" autoAdjust="0"/>
  </p:normalViewPr>
  <p:slideViewPr>
    <p:cSldViewPr showGuides="1">
      <p:cViewPr>
        <p:scale>
          <a:sx n="77" d="100"/>
          <a:sy n="77" d="100"/>
        </p:scale>
        <p:origin x="-1098" y="108"/>
      </p:cViewPr>
      <p:guideLst>
        <p:guide orient="horz" pos="1842"/>
        <p:guide pos="521"/>
      </p:guideLst>
    </p:cSldViewPr>
  </p:slideViewPr>
  <p:outlineViewPr>
    <p:cViewPr>
      <p:scale>
        <a:sx n="33" d="100"/>
        <a:sy n="33" d="100"/>
      </p:scale>
      <p:origin x="0" y="102"/>
    </p:cViewPr>
  </p:outlin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49" d="100"/>
          <a:sy n="49" d="100"/>
        </p:scale>
        <p:origin x="-2970" y="-90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D65079E-D331-469D-9546-CB3682686330}" type="datetimeFigureOut">
              <a:rPr lang="en-US" smtClean="0"/>
              <a:t>11/3/2015</a:t>
            </a:fld>
            <a:endParaRPr lang="en-US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C9CFA5E-AF3B-4B49-A121-903B3EAE73BC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08182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 dirty="0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43EBD25-6165-449D-896A-18C5A30293CD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6919194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3EBD25-6165-449D-896A-18C5A30293CD}" type="slidenum">
              <a:rPr lang="de-DE" smtClean="0"/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10847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795053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755576" y="1844824"/>
            <a:ext cx="8075240" cy="4525963"/>
          </a:xfrm>
        </p:spPr>
        <p:txBody>
          <a:bodyPr/>
          <a:lstStyle>
            <a:lvl1pPr>
              <a:defRPr sz="1800">
                <a:solidFill>
                  <a:srgbClr val="126EB6"/>
                </a:solidFill>
              </a:defRPr>
            </a:lvl1pPr>
            <a:lvl2pPr>
              <a:defRPr sz="1800">
                <a:solidFill>
                  <a:srgbClr val="126EB6"/>
                </a:solidFill>
              </a:defRPr>
            </a:lvl2pPr>
            <a:lvl3pPr>
              <a:defRPr sz="1800">
                <a:solidFill>
                  <a:srgbClr val="126EB6"/>
                </a:solidFill>
              </a:defRPr>
            </a:lvl3pPr>
            <a:lvl4pPr>
              <a:defRPr sz="1800">
                <a:solidFill>
                  <a:srgbClr val="126EB6"/>
                </a:solidFill>
              </a:defRPr>
            </a:lvl4pPr>
            <a:lvl5pPr>
              <a:defRPr sz="1800">
                <a:solidFill>
                  <a:srgbClr val="126EB6"/>
                </a:solidFill>
              </a:defRPr>
            </a:lvl5pPr>
          </a:lstStyle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55576" y="980728"/>
            <a:ext cx="8064896" cy="782960"/>
          </a:xfrm>
        </p:spPr>
        <p:txBody>
          <a:bodyPr>
            <a:normAutofit/>
          </a:bodyPr>
          <a:lstStyle>
            <a:lvl1pPr algn="l">
              <a:defRPr sz="2400" b="1">
                <a:solidFill>
                  <a:srgbClr val="126EB6"/>
                </a:solidFill>
              </a:defRPr>
            </a:lvl1pPr>
          </a:lstStyle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7931860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3519106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915816" y="274638"/>
            <a:ext cx="5770984" cy="1143000"/>
          </a:xfrm>
        </p:spPr>
        <p:txBody>
          <a:bodyPr/>
          <a:lstStyle/>
          <a:p>
            <a:r>
              <a:rPr lang="de-DE" dirty="0" smtClean="0"/>
              <a:t>Titelmasterformat durch Klicken bearbeite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611560" y="1556792"/>
            <a:ext cx="38842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4008" y="155679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2424278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915816" y="274638"/>
            <a:ext cx="5688632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e-DE" dirty="0" smtClean="0"/>
              <a:t>Titelmasterformat durch Klicken bearbeite</a:t>
            </a:r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611560" y="1535113"/>
            <a:ext cx="388582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11560" y="2174875"/>
            <a:ext cx="388582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395942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dirty="0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395942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004643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915816" y="274638"/>
            <a:ext cx="5770984" cy="1143000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334434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588521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908719"/>
            <a:ext cx="5486400" cy="381885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33F869-291B-4B6C-B0EC-EBFAEB68644C}" type="datetimeFigureOut">
              <a:rPr lang="de-DE" smtClean="0"/>
              <a:t>03.11.2015</a:t>
            </a:fld>
            <a:endParaRPr lang="de-DE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de-DE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9DA2431-3F29-4202-9370-A48E2CCF0F9B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622882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2.pn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2915816" y="274638"/>
            <a:ext cx="5770984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noProof="0" dirty="0" err="1" smtClean="0"/>
              <a:t>Titelmasterformat</a:t>
            </a:r>
            <a:r>
              <a:rPr lang="en-US" noProof="0" dirty="0" smtClean="0"/>
              <a:t> </a:t>
            </a:r>
            <a:r>
              <a:rPr lang="en-US" noProof="0" dirty="0" err="1" smtClean="0"/>
              <a:t>durch</a:t>
            </a:r>
            <a:r>
              <a:rPr lang="en-US" noProof="0" dirty="0" smtClean="0"/>
              <a:t> </a:t>
            </a:r>
            <a:r>
              <a:rPr lang="en-US" noProof="0" dirty="0" err="1" smtClean="0"/>
              <a:t>Klicken</a:t>
            </a:r>
            <a:r>
              <a:rPr lang="en-US" noProof="0" dirty="0" smtClean="0"/>
              <a:t> </a:t>
            </a:r>
            <a:r>
              <a:rPr lang="en-US" noProof="0" dirty="0" err="1" smtClean="0"/>
              <a:t>bearbeiten</a:t>
            </a:r>
            <a:endParaRPr lang="en-US" noProof="0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611560" y="1600200"/>
            <a:ext cx="807524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dirty="0" err="1" smtClean="0"/>
              <a:t>Textmasterformat</a:t>
            </a:r>
            <a:r>
              <a:rPr lang="en-US" noProof="0" dirty="0" smtClean="0"/>
              <a:t> </a:t>
            </a:r>
            <a:r>
              <a:rPr lang="en-US" noProof="0" dirty="0" err="1" smtClean="0"/>
              <a:t>bearbeiten</a:t>
            </a:r>
            <a:endParaRPr lang="en-US" noProof="0" dirty="0" smtClean="0"/>
          </a:p>
          <a:p>
            <a:pPr lvl="1"/>
            <a:r>
              <a:rPr lang="en-US" noProof="0" dirty="0" err="1" smtClean="0"/>
              <a:t>Zweite</a:t>
            </a:r>
            <a:r>
              <a:rPr lang="en-US" noProof="0" dirty="0" smtClean="0"/>
              <a:t> </a:t>
            </a:r>
            <a:r>
              <a:rPr lang="en-US" noProof="0" dirty="0" err="1" smtClean="0"/>
              <a:t>Ebene</a:t>
            </a:r>
            <a:endParaRPr lang="en-US" noProof="0" dirty="0" smtClean="0"/>
          </a:p>
          <a:p>
            <a:pPr lvl="2"/>
            <a:r>
              <a:rPr lang="en-US" noProof="0" dirty="0" err="1" smtClean="0"/>
              <a:t>Dritte</a:t>
            </a:r>
            <a:r>
              <a:rPr lang="en-US" noProof="0" dirty="0" smtClean="0"/>
              <a:t> </a:t>
            </a:r>
            <a:r>
              <a:rPr lang="en-US" noProof="0" dirty="0" err="1" smtClean="0"/>
              <a:t>Ebene</a:t>
            </a:r>
            <a:endParaRPr lang="en-US" noProof="0" dirty="0" smtClean="0"/>
          </a:p>
          <a:p>
            <a:pPr lvl="3"/>
            <a:r>
              <a:rPr lang="en-US" noProof="0" dirty="0" err="1" smtClean="0"/>
              <a:t>Vierte</a:t>
            </a:r>
            <a:r>
              <a:rPr lang="en-US" noProof="0" dirty="0" smtClean="0"/>
              <a:t> </a:t>
            </a:r>
            <a:r>
              <a:rPr lang="en-US" noProof="0" dirty="0" err="1" smtClean="0"/>
              <a:t>Ebene</a:t>
            </a:r>
            <a:endParaRPr lang="en-US" noProof="0" dirty="0" smtClean="0"/>
          </a:p>
          <a:p>
            <a:pPr lvl="4"/>
            <a:r>
              <a:rPr lang="en-US" noProof="0" dirty="0" err="1" smtClean="0"/>
              <a:t>Fünfte</a:t>
            </a:r>
            <a:r>
              <a:rPr lang="en-US" noProof="0" dirty="0" smtClean="0"/>
              <a:t> </a:t>
            </a:r>
            <a:r>
              <a:rPr lang="en-US" noProof="0" dirty="0" err="1" smtClean="0"/>
              <a:t>Ebene</a:t>
            </a:r>
            <a:endParaRPr lang="en-US" noProof="0" dirty="0"/>
          </a:p>
        </p:txBody>
      </p:sp>
      <p:sp>
        <p:nvSpPr>
          <p:cNvPr id="7" name="Rechteck 6"/>
          <p:cNvSpPr/>
          <p:nvPr userDrawn="1"/>
        </p:nvSpPr>
        <p:spPr>
          <a:xfrm>
            <a:off x="107504" y="0"/>
            <a:ext cx="432048" cy="6858000"/>
          </a:xfrm>
          <a:prstGeom prst="rect">
            <a:avLst/>
          </a:prstGeom>
          <a:solidFill>
            <a:srgbClr val="126EB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19" name="Rechteck 18"/>
          <p:cNvSpPr/>
          <p:nvPr userDrawn="1"/>
        </p:nvSpPr>
        <p:spPr>
          <a:xfrm>
            <a:off x="8922522" y="5719831"/>
            <a:ext cx="157528" cy="1100002"/>
          </a:xfrm>
          <a:prstGeom prst="rect">
            <a:avLst/>
          </a:prstGeom>
          <a:solidFill>
            <a:srgbClr val="126EB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pic>
        <p:nvPicPr>
          <p:cNvPr id="20" name="Grafik 19"/>
          <p:cNvPicPr>
            <a:picLocks noChangeAspect="1"/>
          </p:cNvPicPr>
          <p:nvPr userDrawn="1"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62" b="-1"/>
          <a:stretch/>
        </p:blipFill>
        <p:spPr>
          <a:xfrm rot="10800000">
            <a:off x="6962388" y="6453835"/>
            <a:ext cx="2038898" cy="143815"/>
          </a:xfrm>
          <a:prstGeom prst="rect">
            <a:avLst/>
          </a:prstGeom>
        </p:spPr>
      </p:pic>
      <p:pic>
        <p:nvPicPr>
          <p:cNvPr id="1033" name="Picture 9"/>
          <p:cNvPicPr>
            <a:picLocks noChangeAspect="1" noChangeArrowheads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2388" y="5965449"/>
            <a:ext cx="1943366" cy="4883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365292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7" r:id="rId8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Untertitel 11"/>
          <p:cNvSpPr>
            <a:spLocks noGrp="1"/>
          </p:cNvSpPr>
          <p:nvPr>
            <p:ph type="subTitle" idx="1"/>
          </p:nvPr>
        </p:nvSpPr>
        <p:spPr>
          <a:xfrm>
            <a:off x="899592" y="4437112"/>
            <a:ext cx="6400800" cy="1752600"/>
          </a:xfrm>
        </p:spPr>
        <p:txBody>
          <a:bodyPr>
            <a:normAutofit/>
          </a:bodyPr>
          <a:lstStyle/>
          <a:p>
            <a:pPr algn="l">
              <a:lnSpc>
                <a:spcPct val="110000"/>
              </a:lnSpc>
            </a:pPr>
            <a:r>
              <a:rPr lang="de-DE" sz="1600" dirty="0" smtClean="0">
                <a:solidFill>
                  <a:schemeClr val="tx1"/>
                </a:solidFill>
              </a:rPr>
              <a:t>Leena Karrasch</a:t>
            </a:r>
            <a:endParaRPr lang="de-DE" sz="1600" baseline="30000" dirty="0" smtClean="0">
              <a:solidFill>
                <a:schemeClr val="tx1"/>
              </a:solidFill>
            </a:endParaRPr>
          </a:p>
          <a:p>
            <a:pPr algn="l">
              <a:lnSpc>
                <a:spcPct val="110000"/>
              </a:lnSpc>
            </a:pPr>
            <a:r>
              <a:rPr lang="en-US" sz="1600" dirty="0" smtClean="0">
                <a:solidFill>
                  <a:schemeClr val="tx1"/>
                </a:solidFill>
              </a:rPr>
              <a:t>COAST </a:t>
            </a:r>
            <a:r>
              <a:rPr lang="en-US" sz="1600" dirty="0">
                <a:solidFill>
                  <a:schemeClr val="tx1"/>
                </a:solidFill>
              </a:rPr>
              <a:t>– </a:t>
            </a:r>
            <a:r>
              <a:rPr lang="en-US" sz="1600" dirty="0" smtClean="0">
                <a:solidFill>
                  <a:schemeClr val="tx1"/>
                </a:solidFill>
              </a:rPr>
              <a:t>Centre </a:t>
            </a:r>
            <a:r>
              <a:rPr lang="en-US" sz="1600" dirty="0">
                <a:solidFill>
                  <a:schemeClr val="tx1"/>
                </a:solidFill>
              </a:rPr>
              <a:t>for </a:t>
            </a:r>
            <a:r>
              <a:rPr lang="en-US" sz="1600" dirty="0" smtClean="0">
                <a:solidFill>
                  <a:schemeClr val="tx1"/>
                </a:solidFill>
              </a:rPr>
              <a:t>Environmental </a:t>
            </a:r>
            <a:r>
              <a:rPr lang="en-US" sz="1600" dirty="0">
                <a:solidFill>
                  <a:schemeClr val="tx1"/>
                </a:solidFill>
              </a:rPr>
              <a:t>and Sustainability </a:t>
            </a:r>
            <a:r>
              <a:rPr lang="en-US" sz="1600" dirty="0" smtClean="0">
                <a:solidFill>
                  <a:schemeClr val="tx1"/>
                </a:solidFill>
              </a:rPr>
              <a:t>Research </a:t>
            </a:r>
          </a:p>
          <a:p>
            <a:pPr algn="l">
              <a:lnSpc>
                <a:spcPct val="110000"/>
              </a:lnSpc>
            </a:pPr>
            <a:r>
              <a:rPr lang="en-US" sz="1600" dirty="0" smtClean="0">
                <a:solidFill>
                  <a:schemeClr val="tx1"/>
                </a:solidFill>
              </a:rPr>
              <a:t>Carl </a:t>
            </a:r>
            <a:r>
              <a:rPr lang="en-US" sz="1600" dirty="0">
                <a:solidFill>
                  <a:schemeClr val="tx1"/>
                </a:solidFill>
              </a:rPr>
              <a:t>von Ossietzky </a:t>
            </a:r>
            <a:r>
              <a:rPr lang="en-US" sz="1600" dirty="0" smtClean="0">
                <a:solidFill>
                  <a:schemeClr val="tx1"/>
                </a:solidFill>
              </a:rPr>
              <a:t>University Oldenburg, Germany</a:t>
            </a:r>
            <a:endParaRPr lang="en-US" sz="1600" dirty="0">
              <a:solidFill>
                <a:schemeClr val="tx1"/>
              </a:solidFill>
            </a:endParaRPr>
          </a:p>
          <a:p>
            <a:pPr algn="l">
              <a:lnSpc>
                <a:spcPct val="110000"/>
              </a:lnSpc>
            </a:pPr>
            <a:r>
              <a:rPr lang="en-US" sz="1600" dirty="0">
                <a:solidFill>
                  <a:srgbClr val="126EB6"/>
                </a:solidFill>
              </a:rPr>
              <a:t> </a:t>
            </a:r>
          </a:p>
          <a:p>
            <a:endParaRPr lang="en-US" sz="1600" dirty="0">
              <a:solidFill>
                <a:srgbClr val="126EB6"/>
              </a:solidFill>
            </a:endParaRPr>
          </a:p>
        </p:txBody>
      </p:sp>
      <p:sp>
        <p:nvSpPr>
          <p:cNvPr id="7" name="Titel 6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US" sz="2400" b="1" dirty="0">
                <a:solidFill>
                  <a:srgbClr val="126EB6"/>
                </a:solidFill>
              </a:rPr>
              <a:t>Land use-based approach to the </a:t>
            </a:r>
            <a:r>
              <a:rPr lang="en-US" sz="2400" b="1" dirty="0" smtClean="0">
                <a:solidFill>
                  <a:srgbClr val="126EB6"/>
                </a:solidFill>
              </a:rPr>
              <a:t>assessment </a:t>
            </a:r>
            <a:r>
              <a:rPr lang="en-US" sz="2400" b="1" dirty="0">
                <a:solidFill>
                  <a:srgbClr val="126EB6"/>
                </a:solidFill>
              </a:rPr>
              <a:t>of ecosystem services in participatory coastal </a:t>
            </a:r>
            <a:r>
              <a:rPr lang="en-US" sz="2400" b="1" dirty="0" smtClean="0">
                <a:solidFill>
                  <a:srgbClr val="126EB6"/>
                </a:solidFill>
              </a:rPr>
              <a:t>management</a:t>
            </a:r>
            <a:endParaRPr lang="en-US" sz="1800" b="1" dirty="0">
              <a:solidFill>
                <a:srgbClr val="126EB6"/>
              </a:solidFill>
            </a:endParaRPr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V="1">
            <a:off x="398206" y="772254"/>
            <a:ext cx="2448272" cy="157732"/>
          </a:xfrm>
          <a:prstGeom prst="rect">
            <a:avLst/>
          </a:prstGeom>
        </p:spPr>
      </p:pic>
      <p:pic>
        <p:nvPicPr>
          <p:cNvPr id="5" name="Grafik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1598" y="155080"/>
            <a:ext cx="1370822" cy="512280"/>
          </a:xfrm>
          <a:prstGeom prst="rect">
            <a:avLst/>
          </a:prstGeom>
        </p:spPr>
      </p:pic>
      <p:pic>
        <p:nvPicPr>
          <p:cNvPr id="6" name="Grafik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260" y="207536"/>
            <a:ext cx="694590" cy="4155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4343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1"/>
          </p:nvPr>
        </p:nvSpPr>
        <p:spPr>
          <a:xfrm>
            <a:off x="755576" y="1268760"/>
            <a:ext cx="8075240" cy="5102027"/>
          </a:xfrm>
        </p:spPr>
        <p:txBody>
          <a:bodyPr>
            <a:normAutofit/>
          </a:bodyPr>
          <a:lstStyle/>
          <a:p>
            <a:r>
              <a:rPr lang="en-US" sz="2200" b="1" dirty="0" smtClean="0"/>
              <a:t>Contrary</a:t>
            </a:r>
            <a:r>
              <a:rPr lang="en-US" sz="2200" dirty="0" smtClean="0"/>
              <a:t> opinions:</a:t>
            </a:r>
          </a:p>
          <a:p>
            <a:endParaRPr lang="de-DE" sz="2200" dirty="0" smtClean="0"/>
          </a:p>
          <a:p>
            <a:pPr marL="355600" indent="0">
              <a:buNone/>
            </a:pPr>
            <a:r>
              <a:rPr lang="de-DE" sz="2200" dirty="0" smtClean="0"/>
              <a:t>(i) </a:t>
            </a:r>
            <a:r>
              <a:rPr lang="en-US" sz="2200" dirty="0"/>
              <a:t>Protection-function of the dike vs. </a:t>
            </a:r>
            <a:r>
              <a:rPr lang="en-US" sz="2200" dirty="0" smtClean="0"/>
              <a:t>considering </a:t>
            </a:r>
            <a:r>
              <a:rPr lang="en-US" sz="2200" dirty="0"/>
              <a:t>the dike itself</a:t>
            </a:r>
          </a:p>
          <a:p>
            <a:endParaRPr lang="en-US" sz="2200" dirty="0" smtClean="0"/>
          </a:p>
          <a:p>
            <a:pPr marL="0" indent="0">
              <a:buNone/>
            </a:pPr>
            <a:endParaRPr lang="de-DE" sz="2200" dirty="0"/>
          </a:p>
          <a:p>
            <a:pPr marL="0" indent="0">
              <a:buNone/>
            </a:pPr>
            <a:endParaRPr lang="en-US" sz="2000" dirty="0" smtClean="0"/>
          </a:p>
          <a:p>
            <a:pPr marL="0" indent="355600">
              <a:buNone/>
            </a:pPr>
            <a:r>
              <a:rPr lang="de-DE" sz="2200" dirty="0" smtClean="0"/>
              <a:t>(ii) Different </a:t>
            </a:r>
            <a:r>
              <a:rPr lang="en-US" sz="2200" dirty="0" smtClean="0"/>
              <a:t>perception</a:t>
            </a:r>
            <a:r>
              <a:rPr lang="de-DE" sz="2200" dirty="0" smtClean="0"/>
              <a:t>s</a:t>
            </a:r>
            <a:endParaRPr lang="en-US" sz="2200" dirty="0" smtClean="0"/>
          </a:p>
          <a:p>
            <a:pPr marL="0" indent="0">
              <a:buNone/>
            </a:pPr>
            <a:endParaRPr lang="en-US" sz="2200" dirty="0" smtClean="0"/>
          </a:p>
          <a:p>
            <a:endParaRPr lang="en-US" sz="2200" dirty="0" smtClean="0"/>
          </a:p>
          <a:p>
            <a:endParaRPr lang="en-US" sz="2200" dirty="0"/>
          </a:p>
        </p:txBody>
      </p:sp>
      <p:sp>
        <p:nvSpPr>
          <p:cNvPr id="4" name="Textfeld 3"/>
          <p:cNvSpPr txBox="1"/>
          <p:nvPr/>
        </p:nvSpPr>
        <p:spPr>
          <a:xfrm>
            <a:off x="1162306" y="2641884"/>
            <a:ext cx="2750400" cy="288000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txBody>
          <a:bodyPr wrap="square" rtlCol="0" anchor="ctr" anchorCtr="0">
            <a:spAutoFit/>
          </a:bodyPr>
          <a:lstStyle/>
          <a:p>
            <a:r>
              <a:rPr lang="en-US" dirty="0" smtClean="0"/>
              <a:t>Dikes</a:t>
            </a:r>
            <a:endParaRPr lang="en-US" dirty="0"/>
          </a:p>
        </p:txBody>
      </p:sp>
      <p:sp>
        <p:nvSpPr>
          <p:cNvPr id="5" name="Textfeld 4"/>
          <p:cNvSpPr txBox="1"/>
          <p:nvPr/>
        </p:nvSpPr>
        <p:spPr>
          <a:xfrm>
            <a:off x="4586746" y="2636912"/>
            <a:ext cx="2750400" cy="288000"/>
          </a:xfrm>
          <a:prstGeom prst="rect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txBody>
          <a:bodyPr wrap="square" rtlCol="0" anchor="ctr" anchorCtr="0">
            <a:spAutoFit/>
          </a:bodyPr>
          <a:lstStyle/>
          <a:p>
            <a:r>
              <a:rPr lang="en-US" dirty="0" smtClean="0"/>
              <a:t>Water supply</a:t>
            </a:r>
            <a:endParaRPr lang="en-US" dirty="0"/>
          </a:p>
        </p:txBody>
      </p:sp>
      <p:sp>
        <p:nvSpPr>
          <p:cNvPr id="7" name="Textfeld 6"/>
          <p:cNvSpPr txBox="1"/>
          <p:nvPr/>
        </p:nvSpPr>
        <p:spPr>
          <a:xfrm>
            <a:off x="1162306" y="5353471"/>
            <a:ext cx="2750400" cy="288000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txBody>
          <a:bodyPr wrap="square" rtlCol="0" anchor="ctr" anchorCtr="0">
            <a:spAutoFit/>
          </a:bodyPr>
          <a:lstStyle/>
          <a:p>
            <a:r>
              <a:rPr lang="en-US" dirty="0" smtClean="0"/>
              <a:t>Grassland</a:t>
            </a:r>
            <a:endParaRPr lang="en-US" dirty="0"/>
          </a:p>
        </p:txBody>
      </p:sp>
      <p:sp>
        <p:nvSpPr>
          <p:cNvPr id="8" name="Textfeld 7"/>
          <p:cNvSpPr txBox="1"/>
          <p:nvPr/>
        </p:nvSpPr>
        <p:spPr>
          <a:xfrm>
            <a:off x="4586746" y="5348499"/>
            <a:ext cx="2750400" cy="288000"/>
          </a:xfrm>
          <a:prstGeom prst="rect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txBody>
          <a:bodyPr wrap="square" rtlCol="0" anchor="ctr" anchorCtr="0">
            <a:spAutoFit/>
          </a:bodyPr>
          <a:lstStyle/>
          <a:p>
            <a:r>
              <a:rPr lang="en-US" dirty="0" smtClean="0"/>
              <a:t>Erosion control</a:t>
            </a:r>
            <a:endParaRPr lang="en-US" dirty="0"/>
          </a:p>
        </p:txBody>
      </p:sp>
      <p:sp>
        <p:nvSpPr>
          <p:cNvPr id="13" name="Textfeld 12"/>
          <p:cNvSpPr txBox="1"/>
          <p:nvPr/>
        </p:nvSpPr>
        <p:spPr>
          <a:xfrm>
            <a:off x="1162306" y="4094489"/>
            <a:ext cx="2750400" cy="288000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txBody>
          <a:bodyPr wrap="square" rtlCol="0" anchor="ctr" anchorCtr="0">
            <a:spAutoFit/>
          </a:bodyPr>
          <a:lstStyle/>
          <a:p>
            <a:r>
              <a:rPr lang="en-US" dirty="0" smtClean="0"/>
              <a:t>Reed stands in polder areas</a:t>
            </a:r>
            <a:endParaRPr lang="en-US" dirty="0"/>
          </a:p>
        </p:txBody>
      </p:sp>
      <p:sp>
        <p:nvSpPr>
          <p:cNvPr id="14" name="Textfeld 13"/>
          <p:cNvSpPr txBox="1"/>
          <p:nvPr/>
        </p:nvSpPr>
        <p:spPr>
          <a:xfrm>
            <a:off x="4586746" y="4125266"/>
            <a:ext cx="3225614" cy="288000"/>
          </a:xfrm>
          <a:prstGeom prst="rect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txBody>
          <a:bodyPr wrap="square" rtlCol="0" anchor="ctr" anchorCtr="0">
            <a:spAutoFit/>
          </a:bodyPr>
          <a:lstStyle/>
          <a:p>
            <a:r>
              <a:rPr lang="en-US" sz="1400" dirty="0" smtClean="0"/>
              <a:t>Community identification and connection</a:t>
            </a:r>
            <a:endParaRPr lang="en-US" sz="1400" dirty="0"/>
          </a:p>
        </p:txBody>
      </p:sp>
      <p:cxnSp>
        <p:nvCxnSpPr>
          <p:cNvPr id="17" name="Gerade Verbindung mit Pfeil 16"/>
          <p:cNvCxnSpPr>
            <a:stCxn id="4" idx="3"/>
            <a:endCxn id="5" idx="1"/>
          </p:cNvCxnSpPr>
          <p:nvPr/>
        </p:nvCxnSpPr>
        <p:spPr>
          <a:xfrm flipV="1">
            <a:off x="3912706" y="2780912"/>
            <a:ext cx="674040" cy="4972"/>
          </a:xfrm>
          <a:prstGeom prst="straightConnector1">
            <a:avLst/>
          </a:prstGeom>
          <a:ln w="31750">
            <a:solidFill>
              <a:schemeClr val="tx1"/>
            </a:solidFill>
            <a:prstDash val="dash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Gerade Verbindung mit Pfeil 18"/>
          <p:cNvCxnSpPr>
            <a:stCxn id="13" idx="3"/>
            <a:endCxn id="14" idx="1"/>
          </p:cNvCxnSpPr>
          <p:nvPr/>
        </p:nvCxnSpPr>
        <p:spPr>
          <a:xfrm>
            <a:off x="3912706" y="4238489"/>
            <a:ext cx="674040" cy="30777"/>
          </a:xfrm>
          <a:prstGeom prst="straightConnector1">
            <a:avLst/>
          </a:prstGeom>
          <a:ln w="31750">
            <a:solidFill>
              <a:schemeClr val="tx1"/>
            </a:solidFill>
            <a:prstDash val="dash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Gerade Verbindung mit Pfeil 20"/>
          <p:cNvCxnSpPr>
            <a:stCxn id="7" idx="3"/>
            <a:endCxn id="8" idx="1"/>
          </p:cNvCxnSpPr>
          <p:nvPr/>
        </p:nvCxnSpPr>
        <p:spPr>
          <a:xfrm flipV="1">
            <a:off x="3912706" y="5492499"/>
            <a:ext cx="674040" cy="4972"/>
          </a:xfrm>
          <a:prstGeom prst="straightConnector1">
            <a:avLst/>
          </a:prstGeom>
          <a:ln w="31750">
            <a:solidFill>
              <a:schemeClr val="tx1"/>
            </a:solidFill>
            <a:prstDash val="dash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itel 2"/>
          <p:cNvSpPr txBox="1">
            <a:spLocks/>
          </p:cNvSpPr>
          <p:nvPr/>
        </p:nvSpPr>
        <p:spPr>
          <a:xfrm>
            <a:off x="755576" y="332656"/>
            <a:ext cx="8064896" cy="7829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400" b="1" kern="1200">
                <a:solidFill>
                  <a:srgbClr val="126EB6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 smtClean="0"/>
              <a:t>Results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554683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1"/>
          </p:nvPr>
        </p:nvSpPr>
        <p:spPr>
          <a:xfrm>
            <a:off x="755576" y="1268760"/>
            <a:ext cx="8075240" cy="5102027"/>
          </a:xfrm>
        </p:spPr>
        <p:txBody>
          <a:bodyPr>
            <a:normAutofit/>
          </a:bodyPr>
          <a:lstStyle/>
          <a:p>
            <a:r>
              <a:rPr lang="en-US" sz="2200" b="1" dirty="0" smtClean="0"/>
              <a:t>Disagreements</a:t>
            </a:r>
            <a:r>
              <a:rPr lang="en-US" sz="2200" dirty="0" smtClean="0"/>
              <a:t>:</a:t>
            </a:r>
          </a:p>
          <a:p>
            <a:pPr marL="365125" indent="0">
              <a:buNone/>
            </a:pPr>
            <a:r>
              <a:rPr lang="en-US" sz="2200" dirty="0" smtClean="0"/>
              <a:t>The main reason is the different background and therefore different understanding / demands of the stakeholders.</a:t>
            </a:r>
          </a:p>
          <a:p>
            <a:endParaRPr lang="en-US" sz="2200" dirty="0"/>
          </a:p>
        </p:txBody>
      </p:sp>
      <p:sp>
        <p:nvSpPr>
          <p:cNvPr id="22" name="Textfeld 21"/>
          <p:cNvSpPr txBox="1"/>
          <p:nvPr/>
        </p:nvSpPr>
        <p:spPr>
          <a:xfrm>
            <a:off x="906488" y="3329405"/>
            <a:ext cx="2750400" cy="288000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txBody>
          <a:bodyPr wrap="square" rtlCol="0" anchor="ctr" anchorCtr="0">
            <a:spAutoFit/>
          </a:bodyPr>
          <a:lstStyle/>
          <a:p>
            <a:r>
              <a:rPr lang="en-US" dirty="0" smtClean="0"/>
              <a:t>Buildings</a:t>
            </a:r>
            <a:endParaRPr lang="en-US" dirty="0"/>
          </a:p>
        </p:txBody>
      </p:sp>
      <p:sp>
        <p:nvSpPr>
          <p:cNvPr id="23" name="Textfeld 22"/>
          <p:cNvSpPr txBox="1"/>
          <p:nvPr/>
        </p:nvSpPr>
        <p:spPr>
          <a:xfrm>
            <a:off x="4618958" y="2996952"/>
            <a:ext cx="2750400" cy="288000"/>
          </a:xfrm>
          <a:prstGeom prst="rect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txBody>
          <a:bodyPr wrap="square" rtlCol="0" anchor="ctr" anchorCtr="0">
            <a:spAutoFit/>
          </a:bodyPr>
          <a:lstStyle/>
          <a:p>
            <a:r>
              <a:rPr lang="en-US" dirty="0" smtClean="0"/>
              <a:t>Livestock</a:t>
            </a:r>
            <a:endParaRPr lang="en-US" dirty="0"/>
          </a:p>
        </p:txBody>
      </p:sp>
      <p:sp>
        <p:nvSpPr>
          <p:cNvPr id="24" name="Textfeld 23"/>
          <p:cNvSpPr txBox="1"/>
          <p:nvPr/>
        </p:nvSpPr>
        <p:spPr>
          <a:xfrm>
            <a:off x="4618689" y="3304729"/>
            <a:ext cx="2750400" cy="288000"/>
          </a:xfrm>
          <a:prstGeom prst="rect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txBody>
          <a:bodyPr wrap="square" rtlCol="0" anchor="ctr" anchorCtr="0">
            <a:spAutoFit/>
          </a:bodyPr>
          <a:lstStyle/>
          <a:p>
            <a:r>
              <a:rPr lang="en-US" dirty="0" smtClean="0"/>
              <a:t>Energy</a:t>
            </a:r>
            <a:endParaRPr lang="en-US" dirty="0"/>
          </a:p>
        </p:txBody>
      </p:sp>
      <p:sp>
        <p:nvSpPr>
          <p:cNvPr id="25" name="Textfeld 24"/>
          <p:cNvSpPr txBox="1"/>
          <p:nvPr/>
        </p:nvSpPr>
        <p:spPr>
          <a:xfrm>
            <a:off x="4618958" y="3612506"/>
            <a:ext cx="2750400" cy="288000"/>
          </a:xfrm>
          <a:prstGeom prst="rect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txBody>
          <a:bodyPr wrap="square" rtlCol="0" anchor="ctr" anchorCtr="0">
            <a:spAutoFit/>
          </a:bodyPr>
          <a:lstStyle/>
          <a:p>
            <a:r>
              <a:rPr lang="en-US" dirty="0" smtClean="0"/>
              <a:t>Water supply</a:t>
            </a:r>
            <a:endParaRPr lang="en-US" dirty="0"/>
          </a:p>
        </p:txBody>
      </p:sp>
      <p:cxnSp>
        <p:nvCxnSpPr>
          <p:cNvPr id="26" name="Gerade Verbindung mit Pfeil 25"/>
          <p:cNvCxnSpPr>
            <a:stCxn id="22" idx="3"/>
            <a:endCxn id="25" idx="1"/>
          </p:cNvCxnSpPr>
          <p:nvPr/>
        </p:nvCxnSpPr>
        <p:spPr>
          <a:xfrm>
            <a:off x="3656888" y="3473405"/>
            <a:ext cx="962070" cy="283101"/>
          </a:xfrm>
          <a:prstGeom prst="straightConnector1">
            <a:avLst/>
          </a:prstGeom>
          <a:ln w="317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Gerade Verbindung mit Pfeil 26"/>
          <p:cNvCxnSpPr>
            <a:stCxn id="22" idx="3"/>
            <a:endCxn id="23" idx="1"/>
          </p:cNvCxnSpPr>
          <p:nvPr/>
        </p:nvCxnSpPr>
        <p:spPr>
          <a:xfrm flipV="1">
            <a:off x="3656888" y="3140952"/>
            <a:ext cx="962070" cy="332453"/>
          </a:xfrm>
          <a:prstGeom prst="straightConnector1">
            <a:avLst/>
          </a:prstGeom>
          <a:ln w="317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Gerade Verbindung mit Pfeil 27"/>
          <p:cNvCxnSpPr>
            <a:stCxn id="22" idx="3"/>
            <a:endCxn id="24" idx="1"/>
          </p:cNvCxnSpPr>
          <p:nvPr/>
        </p:nvCxnSpPr>
        <p:spPr>
          <a:xfrm flipV="1">
            <a:off x="3656888" y="3448729"/>
            <a:ext cx="961801" cy="24676"/>
          </a:xfrm>
          <a:prstGeom prst="straightConnector1">
            <a:avLst/>
          </a:prstGeom>
          <a:ln w="317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Gerade Verbindung 8"/>
          <p:cNvCxnSpPr/>
          <p:nvPr/>
        </p:nvCxnSpPr>
        <p:spPr>
          <a:xfrm>
            <a:off x="4015580" y="3227785"/>
            <a:ext cx="134" cy="178564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Gerade Verbindung 32"/>
          <p:cNvCxnSpPr/>
          <p:nvPr/>
        </p:nvCxnSpPr>
        <p:spPr>
          <a:xfrm>
            <a:off x="4067944" y="3215447"/>
            <a:ext cx="134" cy="178564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Gerade Verbindung 33"/>
          <p:cNvCxnSpPr/>
          <p:nvPr/>
        </p:nvCxnSpPr>
        <p:spPr>
          <a:xfrm>
            <a:off x="4167980" y="3380185"/>
            <a:ext cx="134" cy="178564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Gerade Verbindung 34"/>
          <p:cNvCxnSpPr/>
          <p:nvPr/>
        </p:nvCxnSpPr>
        <p:spPr>
          <a:xfrm>
            <a:off x="4220344" y="3367847"/>
            <a:ext cx="134" cy="178564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Gerade Verbindung 35"/>
          <p:cNvCxnSpPr/>
          <p:nvPr/>
        </p:nvCxnSpPr>
        <p:spPr>
          <a:xfrm>
            <a:off x="3995936" y="3538468"/>
            <a:ext cx="134" cy="178564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Gerade Verbindung 36"/>
          <p:cNvCxnSpPr/>
          <p:nvPr/>
        </p:nvCxnSpPr>
        <p:spPr>
          <a:xfrm>
            <a:off x="4048300" y="3526130"/>
            <a:ext cx="134" cy="178564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feld 37"/>
          <p:cNvSpPr txBox="1"/>
          <p:nvPr/>
        </p:nvSpPr>
        <p:spPr>
          <a:xfrm>
            <a:off x="899592" y="4633391"/>
            <a:ext cx="2750400" cy="288000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txBody>
          <a:bodyPr wrap="square" rtlCol="0" anchor="ctr" anchorCtr="0">
            <a:spAutoFit/>
          </a:bodyPr>
          <a:lstStyle/>
          <a:p>
            <a:r>
              <a:rPr lang="en-US" dirty="0" smtClean="0"/>
              <a:t>Agricultural land use</a:t>
            </a:r>
          </a:p>
        </p:txBody>
      </p:sp>
      <p:sp>
        <p:nvSpPr>
          <p:cNvPr id="39" name="Textfeld 38"/>
          <p:cNvSpPr txBox="1"/>
          <p:nvPr/>
        </p:nvSpPr>
        <p:spPr>
          <a:xfrm>
            <a:off x="4612064" y="4628419"/>
            <a:ext cx="2750400" cy="288000"/>
          </a:xfrm>
          <a:prstGeom prst="rect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txBody>
          <a:bodyPr wrap="square" rtlCol="0" anchor="ctr" anchorCtr="0">
            <a:spAutoFit/>
          </a:bodyPr>
          <a:lstStyle/>
          <a:p>
            <a:r>
              <a:rPr lang="en-US" dirty="0" smtClean="0"/>
              <a:t>Biodiversity</a:t>
            </a:r>
            <a:endParaRPr lang="en-US" dirty="0"/>
          </a:p>
        </p:txBody>
      </p:sp>
      <p:cxnSp>
        <p:nvCxnSpPr>
          <p:cNvPr id="40" name="Gerade Verbindung mit Pfeil 39"/>
          <p:cNvCxnSpPr>
            <a:stCxn id="38" idx="3"/>
            <a:endCxn id="39" idx="1"/>
          </p:cNvCxnSpPr>
          <p:nvPr/>
        </p:nvCxnSpPr>
        <p:spPr>
          <a:xfrm flipV="1">
            <a:off x="3649992" y="4772419"/>
            <a:ext cx="962072" cy="4972"/>
          </a:xfrm>
          <a:prstGeom prst="straightConnector1">
            <a:avLst/>
          </a:prstGeom>
          <a:ln w="317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extfeld 40"/>
          <p:cNvSpPr txBox="1"/>
          <p:nvPr/>
        </p:nvSpPr>
        <p:spPr>
          <a:xfrm>
            <a:off x="899592" y="4921391"/>
            <a:ext cx="2750400" cy="92333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 anchor="ctr" anchorCtr="0">
            <a:spAutoFit/>
          </a:bodyPr>
          <a:lstStyle/>
          <a:p>
            <a:r>
              <a:rPr lang="en-US" dirty="0" smtClean="0"/>
              <a:t>Farmer</a:t>
            </a:r>
            <a:r>
              <a:rPr lang="en-US" dirty="0"/>
              <a:t>: yes</a:t>
            </a:r>
          </a:p>
          <a:p>
            <a:r>
              <a:rPr lang="en-US" dirty="0"/>
              <a:t>Nature conservationists: no</a:t>
            </a:r>
          </a:p>
          <a:p>
            <a:r>
              <a:rPr lang="en-US" dirty="0"/>
              <a:t>Other: </a:t>
            </a:r>
            <a:r>
              <a:rPr lang="en-US" dirty="0" smtClean="0"/>
              <a:t>medium</a:t>
            </a:r>
            <a:endParaRPr lang="en-US" dirty="0"/>
          </a:p>
        </p:txBody>
      </p:sp>
      <p:cxnSp>
        <p:nvCxnSpPr>
          <p:cNvPr id="21" name="Gerade Verbindung 20"/>
          <p:cNvCxnSpPr/>
          <p:nvPr/>
        </p:nvCxnSpPr>
        <p:spPr>
          <a:xfrm>
            <a:off x="4004330" y="4693025"/>
            <a:ext cx="134" cy="178564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Gerade Verbindung 28"/>
          <p:cNvCxnSpPr/>
          <p:nvPr/>
        </p:nvCxnSpPr>
        <p:spPr>
          <a:xfrm>
            <a:off x="4067944" y="4690596"/>
            <a:ext cx="134" cy="178564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itel 2"/>
          <p:cNvSpPr txBox="1">
            <a:spLocks/>
          </p:cNvSpPr>
          <p:nvPr/>
        </p:nvSpPr>
        <p:spPr>
          <a:xfrm>
            <a:off x="755576" y="332656"/>
            <a:ext cx="8064896" cy="7829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400" b="1" kern="1200">
                <a:solidFill>
                  <a:srgbClr val="126EB6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 smtClean="0"/>
              <a:t>Results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358604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1"/>
          </p:nvPr>
        </p:nvSpPr>
        <p:spPr>
          <a:xfrm>
            <a:off x="755576" y="1215381"/>
            <a:ext cx="8075240" cy="4525963"/>
          </a:xfrm>
        </p:spPr>
        <p:txBody>
          <a:bodyPr>
            <a:normAutofit/>
          </a:bodyPr>
          <a:lstStyle/>
          <a:p>
            <a:r>
              <a:rPr lang="de-DE" sz="2200" b="1" dirty="0" smtClean="0"/>
              <a:t>Trade-offs:</a:t>
            </a:r>
          </a:p>
          <a:p>
            <a:pPr marL="0" indent="365125">
              <a:buNone/>
            </a:pPr>
            <a:r>
              <a:rPr lang="de-DE" sz="2200" dirty="0" smtClean="0"/>
              <a:t>1) </a:t>
            </a:r>
            <a:r>
              <a:rPr lang="de-DE" sz="2200" dirty="0" err="1" smtClean="0"/>
              <a:t>Between</a:t>
            </a:r>
            <a:r>
              <a:rPr lang="de-DE" sz="2200" dirty="0" smtClean="0"/>
              <a:t> different </a:t>
            </a:r>
            <a:r>
              <a:rPr lang="de-DE" sz="2200" dirty="0" err="1" smtClean="0"/>
              <a:t>ecosystem</a:t>
            </a:r>
            <a:r>
              <a:rPr lang="de-DE" sz="2200" dirty="0" smtClean="0"/>
              <a:t> </a:t>
            </a:r>
            <a:r>
              <a:rPr lang="de-DE" sz="2200" dirty="0" err="1" smtClean="0"/>
              <a:t>services</a:t>
            </a:r>
            <a:r>
              <a:rPr lang="de-DE" sz="2200" dirty="0" smtClean="0"/>
              <a:t> </a:t>
            </a:r>
          </a:p>
          <a:p>
            <a:endParaRPr lang="de-DE" sz="2200" dirty="0"/>
          </a:p>
          <a:p>
            <a:endParaRPr lang="de-DE" sz="2200" dirty="0" smtClean="0"/>
          </a:p>
          <a:p>
            <a:endParaRPr lang="de-DE" sz="2200" dirty="0" smtClean="0"/>
          </a:p>
          <a:p>
            <a:pPr marL="0" indent="0">
              <a:buNone/>
            </a:pPr>
            <a:endParaRPr lang="de-DE" sz="2200" dirty="0"/>
          </a:p>
        </p:txBody>
      </p:sp>
      <p:sp>
        <p:nvSpPr>
          <p:cNvPr id="10" name="Textfeld 9"/>
          <p:cNvSpPr txBox="1"/>
          <p:nvPr/>
        </p:nvSpPr>
        <p:spPr>
          <a:xfrm>
            <a:off x="844720" y="2892426"/>
            <a:ext cx="2200304" cy="288000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txBody>
          <a:bodyPr wrap="square" rtlCol="0" anchor="ctr" anchorCtr="0">
            <a:spAutoFit/>
          </a:bodyPr>
          <a:lstStyle/>
          <a:p>
            <a:r>
              <a:rPr lang="en-US" sz="1600" dirty="0" smtClean="0"/>
              <a:t>Arable fields</a:t>
            </a:r>
            <a:endParaRPr lang="en-US" sz="1600" dirty="0"/>
          </a:p>
        </p:txBody>
      </p:sp>
      <p:sp>
        <p:nvSpPr>
          <p:cNvPr id="11" name="Textfeld 10"/>
          <p:cNvSpPr txBox="1"/>
          <p:nvPr/>
        </p:nvSpPr>
        <p:spPr>
          <a:xfrm>
            <a:off x="4068212" y="2564904"/>
            <a:ext cx="2142835" cy="288000"/>
          </a:xfrm>
          <a:prstGeom prst="rect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txBody>
          <a:bodyPr wrap="square" rtlCol="0" anchor="ctr" anchorCtr="0">
            <a:spAutoFit/>
          </a:bodyPr>
          <a:lstStyle/>
          <a:p>
            <a:r>
              <a:rPr lang="en-US" sz="1600" dirty="0" smtClean="0"/>
              <a:t>Crops</a:t>
            </a:r>
            <a:endParaRPr lang="en-US" sz="1600" dirty="0"/>
          </a:p>
        </p:txBody>
      </p:sp>
      <p:sp>
        <p:nvSpPr>
          <p:cNvPr id="12" name="Textfeld 11"/>
          <p:cNvSpPr txBox="1"/>
          <p:nvPr/>
        </p:nvSpPr>
        <p:spPr>
          <a:xfrm>
            <a:off x="4067944" y="2872681"/>
            <a:ext cx="2143103" cy="288000"/>
          </a:xfrm>
          <a:prstGeom prst="rect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txBody>
          <a:bodyPr wrap="square" rtlCol="0" anchor="ctr" anchorCtr="0">
            <a:spAutoFit/>
          </a:bodyPr>
          <a:lstStyle/>
          <a:p>
            <a:r>
              <a:rPr lang="en-US" sz="1600" dirty="0" smtClean="0"/>
              <a:t>Livestock</a:t>
            </a:r>
            <a:endParaRPr lang="en-US" sz="1600" dirty="0"/>
          </a:p>
        </p:txBody>
      </p:sp>
      <p:sp>
        <p:nvSpPr>
          <p:cNvPr id="15" name="Textfeld 14"/>
          <p:cNvSpPr txBox="1"/>
          <p:nvPr/>
        </p:nvSpPr>
        <p:spPr>
          <a:xfrm>
            <a:off x="4068212" y="3972544"/>
            <a:ext cx="2142835" cy="288000"/>
          </a:xfrm>
          <a:prstGeom prst="rect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txBody>
          <a:bodyPr wrap="square" rtlCol="0" anchor="ctr" anchorCtr="0">
            <a:spAutoFit/>
          </a:bodyPr>
          <a:lstStyle/>
          <a:p>
            <a:r>
              <a:rPr lang="en-US" sz="1600" dirty="0" smtClean="0"/>
              <a:t>Soil fertility</a:t>
            </a:r>
            <a:endParaRPr lang="en-US" sz="1600" dirty="0"/>
          </a:p>
        </p:txBody>
      </p:sp>
      <p:sp>
        <p:nvSpPr>
          <p:cNvPr id="16" name="Textfeld 15"/>
          <p:cNvSpPr txBox="1"/>
          <p:nvPr/>
        </p:nvSpPr>
        <p:spPr>
          <a:xfrm>
            <a:off x="844720" y="3200203"/>
            <a:ext cx="2200304" cy="288000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txBody>
          <a:bodyPr wrap="square" rtlCol="0" anchor="ctr" anchorCtr="0">
            <a:spAutoFit/>
          </a:bodyPr>
          <a:lstStyle/>
          <a:p>
            <a:r>
              <a:rPr lang="de-DE" sz="1600" dirty="0" smtClean="0"/>
              <a:t>Meadows </a:t>
            </a:r>
            <a:r>
              <a:rPr lang="de-DE" sz="1600" dirty="0" err="1" smtClean="0"/>
              <a:t>and</a:t>
            </a:r>
            <a:r>
              <a:rPr lang="de-DE" sz="1600" dirty="0" smtClean="0"/>
              <a:t> </a:t>
            </a:r>
            <a:r>
              <a:rPr lang="de-DE" sz="1600" dirty="0" err="1" smtClean="0"/>
              <a:t>pastures</a:t>
            </a:r>
            <a:endParaRPr lang="en-US" sz="1600" dirty="0"/>
          </a:p>
        </p:txBody>
      </p:sp>
      <p:cxnSp>
        <p:nvCxnSpPr>
          <p:cNvPr id="17" name="Gerade Verbindung mit Pfeil 16"/>
          <p:cNvCxnSpPr>
            <a:stCxn id="10" idx="3"/>
            <a:endCxn id="11" idx="1"/>
          </p:cNvCxnSpPr>
          <p:nvPr/>
        </p:nvCxnSpPr>
        <p:spPr>
          <a:xfrm flipV="1">
            <a:off x="3045024" y="2708904"/>
            <a:ext cx="1023188" cy="327522"/>
          </a:xfrm>
          <a:prstGeom prst="straightConnector1">
            <a:avLst/>
          </a:prstGeom>
          <a:ln w="317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Gerade Verbindung mit Pfeil 17"/>
          <p:cNvCxnSpPr>
            <a:stCxn id="10" idx="3"/>
            <a:endCxn id="12" idx="1"/>
          </p:cNvCxnSpPr>
          <p:nvPr/>
        </p:nvCxnSpPr>
        <p:spPr>
          <a:xfrm flipV="1">
            <a:off x="3045024" y="3016681"/>
            <a:ext cx="1022920" cy="19745"/>
          </a:xfrm>
          <a:prstGeom prst="straightConnector1">
            <a:avLst/>
          </a:prstGeom>
          <a:ln w="317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Gerade Verbindung mit Pfeil 18"/>
          <p:cNvCxnSpPr>
            <a:stCxn id="16" idx="3"/>
            <a:endCxn id="12" idx="1"/>
          </p:cNvCxnSpPr>
          <p:nvPr/>
        </p:nvCxnSpPr>
        <p:spPr>
          <a:xfrm flipV="1">
            <a:off x="3045024" y="3016681"/>
            <a:ext cx="1022920" cy="327522"/>
          </a:xfrm>
          <a:prstGeom prst="straightConnector1">
            <a:avLst/>
          </a:prstGeom>
          <a:ln w="317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Gerade Verbindung mit Pfeil 19"/>
          <p:cNvCxnSpPr>
            <a:stCxn id="16" idx="3"/>
            <a:endCxn id="15" idx="1"/>
          </p:cNvCxnSpPr>
          <p:nvPr/>
        </p:nvCxnSpPr>
        <p:spPr>
          <a:xfrm>
            <a:off x="3045024" y="3344203"/>
            <a:ext cx="1023188" cy="772341"/>
          </a:xfrm>
          <a:prstGeom prst="straightConnector1">
            <a:avLst/>
          </a:prstGeom>
          <a:ln w="317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Gerade Verbindung mit Pfeil 20"/>
          <p:cNvCxnSpPr>
            <a:endCxn id="11" idx="1"/>
          </p:cNvCxnSpPr>
          <p:nvPr/>
        </p:nvCxnSpPr>
        <p:spPr>
          <a:xfrm flipV="1">
            <a:off x="3909119" y="2708904"/>
            <a:ext cx="159093" cy="288000"/>
          </a:xfrm>
          <a:prstGeom prst="straightConnector1">
            <a:avLst/>
          </a:prstGeom>
          <a:ln w="317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Gerade Verbindung mit Pfeil 22"/>
          <p:cNvCxnSpPr>
            <a:stCxn id="10" idx="3"/>
            <a:endCxn id="15" idx="1"/>
          </p:cNvCxnSpPr>
          <p:nvPr/>
        </p:nvCxnSpPr>
        <p:spPr>
          <a:xfrm>
            <a:off x="3045024" y="3036426"/>
            <a:ext cx="1023188" cy="1080118"/>
          </a:xfrm>
          <a:prstGeom prst="straightConnector1">
            <a:avLst/>
          </a:prstGeom>
          <a:ln w="317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feld 25"/>
          <p:cNvSpPr txBox="1"/>
          <p:nvPr/>
        </p:nvSpPr>
        <p:spPr>
          <a:xfrm>
            <a:off x="5940152" y="3356989"/>
            <a:ext cx="1368152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Necessary  for</a:t>
            </a:r>
            <a:endParaRPr lang="en-US" sz="1600" dirty="0"/>
          </a:p>
        </p:txBody>
      </p:sp>
      <p:sp>
        <p:nvSpPr>
          <p:cNvPr id="30" name="Textfeld 29"/>
          <p:cNvSpPr txBox="1"/>
          <p:nvPr/>
        </p:nvSpPr>
        <p:spPr>
          <a:xfrm>
            <a:off x="7417392" y="3180458"/>
            <a:ext cx="1403079" cy="83099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Intensification leads to decrease</a:t>
            </a:r>
            <a:endParaRPr lang="en-US" sz="1600" dirty="0"/>
          </a:p>
        </p:txBody>
      </p:sp>
      <p:sp>
        <p:nvSpPr>
          <p:cNvPr id="62" name="Nach links gekrümmter Pfeil 61"/>
          <p:cNvSpPr/>
          <p:nvPr/>
        </p:nvSpPr>
        <p:spPr>
          <a:xfrm flipV="1">
            <a:off x="6588224" y="2718793"/>
            <a:ext cx="720080" cy="1422413"/>
          </a:xfrm>
          <a:prstGeom prst="curvedLeftArrow">
            <a:avLst>
              <a:gd name="adj1" fmla="val 25000"/>
              <a:gd name="adj2" fmla="val 50000"/>
              <a:gd name="adj3" fmla="val 2414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>
              <a:solidFill>
                <a:schemeClr val="tx1"/>
              </a:solidFill>
            </a:endParaRPr>
          </a:p>
        </p:txBody>
      </p:sp>
      <p:sp>
        <p:nvSpPr>
          <p:cNvPr id="65" name="Nach links gekrümmter Pfeil 64"/>
          <p:cNvSpPr/>
          <p:nvPr/>
        </p:nvSpPr>
        <p:spPr>
          <a:xfrm>
            <a:off x="8244408" y="2799670"/>
            <a:ext cx="720080" cy="1422413"/>
          </a:xfrm>
          <a:prstGeom prst="curvedLeftArrow">
            <a:avLst>
              <a:gd name="adj1" fmla="val 25000"/>
              <a:gd name="adj2" fmla="val 50000"/>
              <a:gd name="adj3" fmla="val 2414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>
              <a:solidFill>
                <a:schemeClr val="tx1"/>
              </a:solidFill>
            </a:endParaRPr>
          </a:p>
        </p:txBody>
      </p:sp>
      <p:sp>
        <p:nvSpPr>
          <p:cNvPr id="22" name="Titel 2"/>
          <p:cNvSpPr txBox="1">
            <a:spLocks/>
          </p:cNvSpPr>
          <p:nvPr/>
        </p:nvSpPr>
        <p:spPr>
          <a:xfrm>
            <a:off x="755576" y="332656"/>
            <a:ext cx="8064896" cy="7829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400" b="1" kern="1200">
                <a:solidFill>
                  <a:srgbClr val="126EB6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 smtClean="0"/>
              <a:t>Results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743365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1"/>
          </p:nvPr>
        </p:nvSpPr>
        <p:spPr>
          <a:xfrm>
            <a:off x="755576" y="1252873"/>
            <a:ext cx="8075240" cy="4525963"/>
          </a:xfrm>
        </p:spPr>
        <p:txBody>
          <a:bodyPr>
            <a:normAutofit/>
          </a:bodyPr>
          <a:lstStyle/>
          <a:p>
            <a:r>
              <a:rPr lang="de-DE" sz="2200" b="1" dirty="0" smtClean="0"/>
              <a:t>Trade-offs</a:t>
            </a:r>
            <a:r>
              <a:rPr lang="de-DE" sz="2200" dirty="0" smtClean="0"/>
              <a:t>:</a:t>
            </a:r>
          </a:p>
          <a:p>
            <a:pPr marL="0" indent="365125">
              <a:buNone/>
            </a:pPr>
            <a:r>
              <a:rPr lang="de-DE" sz="2200" dirty="0" smtClean="0"/>
              <a:t>2) Due </a:t>
            </a:r>
            <a:r>
              <a:rPr lang="de-DE" sz="2200" dirty="0" err="1" smtClean="0"/>
              <a:t>to</a:t>
            </a:r>
            <a:r>
              <a:rPr lang="de-DE" sz="2200" dirty="0" smtClean="0"/>
              <a:t> </a:t>
            </a:r>
            <a:r>
              <a:rPr lang="de-DE" sz="2200" dirty="0" err="1" smtClean="0"/>
              <a:t>spatial</a:t>
            </a:r>
            <a:r>
              <a:rPr lang="de-DE" sz="2200" dirty="0" smtClean="0"/>
              <a:t> </a:t>
            </a:r>
            <a:r>
              <a:rPr lang="de-DE" sz="2200" dirty="0" err="1" smtClean="0"/>
              <a:t>mismatches</a:t>
            </a:r>
            <a:r>
              <a:rPr lang="de-DE" sz="2200" dirty="0" smtClean="0"/>
              <a:t>:</a:t>
            </a:r>
            <a:endParaRPr lang="en-US" sz="2200" dirty="0"/>
          </a:p>
        </p:txBody>
      </p:sp>
      <p:sp>
        <p:nvSpPr>
          <p:cNvPr id="31" name="Textfeld 30"/>
          <p:cNvSpPr txBox="1"/>
          <p:nvPr/>
        </p:nvSpPr>
        <p:spPr>
          <a:xfrm>
            <a:off x="827584" y="3289956"/>
            <a:ext cx="2592288" cy="288000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Reed stands in polder areas</a:t>
            </a:r>
            <a:endParaRPr lang="en-US" sz="1600" dirty="0"/>
          </a:p>
        </p:txBody>
      </p:sp>
      <p:sp>
        <p:nvSpPr>
          <p:cNvPr id="32" name="Textfeld 31"/>
          <p:cNvSpPr txBox="1"/>
          <p:nvPr/>
        </p:nvSpPr>
        <p:spPr>
          <a:xfrm>
            <a:off x="4355976" y="3284984"/>
            <a:ext cx="2202694" cy="288000"/>
          </a:xfrm>
          <a:prstGeom prst="rect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txBody>
          <a:bodyPr wrap="square" rtlCol="0" anchor="ctr" anchorCtr="0">
            <a:spAutoFit/>
          </a:bodyPr>
          <a:lstStyle/>
          <a:p>
            <a:r>
              <a:rPr lang="en-US" sz="1600" dirty="0" smtClean="0"/>
              <a:t>Carbon sequestration</a:t>
            </a:r>
            <a:endParaRPr lang="en-US" sz="1600" dirty="0"/>
          </a:p>
        </p:txBody>
      </p:sp>
      <p:cxnSp>
        <p:nvCxnSpPr>
          <p:cNvPr id="33" name="Gerade Verbindung mit Pfeil 32"/>
          <p:cNvCxnSpPr>
            <a:stCxn id="31" idx="3"/>
            <a:endCxn id="32" idx="1"/>
          </p:cNvCxnSpPr>
          <p:nvPr/>
        </p:nvCxnSpPr>
        <p:spPr>
          <a:xfrm flipV="1">
            <a:off x="3419872" y="3428984"/>
            <a:ext cx="936104" cy="4972"/>
          </a:xfrm>
          <a:prstGeom prst="straightConnector1">
            <a:avLst/>
          </a:prstGeom>
          <a:ln w="317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feld 33"/>
          <p:cNvSpPr txBox="1"/>
          <p:nvPr/>
        </p:nvSpPr>
        <p:spPr>
          <a:xfrm>
            <a:off x="827584" y="2929916"/>
            <a:ext cx="2592288" cy="288000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Extensively used wetlands</a:t>
            </a:r>
            <a:endParaRPr lang="en-US" sz="1600" dirty="0"/>
          </a:p>
        </p:txBody>
      </p:sp>
      <p:sp>
        <p:nvSpPr>
          <p:cNvPr id="35" name="Textfeld 34"/>
          <p:cNvSpPr txBox="1"/>
          <p:nvPr/>
        </p:nvSpPr>
        <p:spPr>
          <a:xfrm>
            <a:off x="4355976" y="2924944"/>
            <a:ext cx="2202694" cy="288000"/>
          </a:xfrm>
          <a:prstGeom prst="rect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Biodiversity</a:t>
            </a:r>
            <a:endParaRPr lang="en-US" sz="1600" dirty="0"/>
          </a:p>
        </p:txBody>
      </p:sp>
      <p:cxnSp>
        <p:nvCxnSpPr>
          <p:cNvPr id="36" name="Gerade Verbindung mit Pfeil 35"/>
          <p:cNvCxnSpPr>
            <a:stCxn id="34" idx="3"/>
            <a:endCxn id="35" idx="1"/>
          </p:cNvCxnSpPr>
          <p:nvPr/>
        </p:nvCxnSpPr>
        <p:spPr>
          <a:xfrm flipV="1">
            <a:off x="3419872" y="3068944"/>
            <a:ext cx="936104" cy="4972"/>
          </a:xfrm>
          <a:prstGeom prst="straightConnector1">
            <a:avLst/>
          </a:prstGeom>
          <a:ln w="317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Textfeld 43"/>
          <p:cNvSpPr txBox="1"/>
          <p:nvPr/>
        </p:nvSpPr>
        <p:spPr>
          <a:xfrm>
            <a:off x="789849" y="4044554"/>
            <a:ext cx="2592288" cy="288000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Arable fields</a:t>
            </a:r>
            <a:endParaRPr lang="en-US" sz="1600" dirty="0"/>
          </a:p>
        </p:txBody>
      </p:sp>
      <p:sp>
        <p:nvSpPr>
          <p:cNvPr id="45" name="Textfeld 44"/>
          <p:cNvSpPr txBox="1"/>
          <p:nvPr/>
        </p:nvSpPr>
        <p:spPr>
          <a:xfrm>
            <a:off x="4352192" y="4044553"/>
            <a:ext cx="2142835" cy="288000"/>
          </a:xfrm>
          <a:prstGeom prst="rect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Crops</a:t>
            </a:r>
            <a:endParaRPr lang="en-US" sz="1600" dirty="0"/>
          </a:p>
        </p:txBody>
      </p:sp>
      <p:sp>
        <p:nvSpPr>
          <p:cNvPr id="46" name="Textfeld 45"/>
          <p:cNvSpPr txBox="1"/>
          <p:nvPr/>
        </p:nvSpPr>
        <p:spPr>
          <a:xfrm>
            <a:off x="4351924" y="4352330"/>
            <a:ext cx="2143103" cy="288000"/>
          </a:xfrm>
          <a:prstGeom prst="rect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Livestock</a:t>
            </a:r>
            <a:endParaRPr lang="en-US" sz="1600" dirty="0"/>
          </a:p>
        </p:txBody>
      </p:sp>
      <p:sp>
        <p:nvSpPr>
          <p:cNvPr id="47" name="Textfeld 46"/>
          <p:cNvSpPr txBox="1"/>
          <p:nvPr/>
        </p:nvSpPr>
        <p:spPr>
          <a:xfrm>
            <a:off x="789849" y="4352331"/>
            <a:ext cx="2592288" cy="288000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de-DE" sz="1600" dirty="0" smtClean="0"/>
              <a:t>Meadows </a:t>
            </a:r>
            <a:r>
              <a:rPr lang="de-DE" sz="1600" dirty="0" err="1" smtClean="0"/>
              <a:t>and</a:t>
            </a:r>
            <a:r>
              <a:rPr lang="de-DE" sz="1600" dirty="0" smtClean="0"/>
              <a:t> </a:t>
            </a:r>
            <a:r>
              <a:rPr lang="de-DE" sz="1600" dirty="0" err="1" smtClean="0"/>
              <a:t>pastures</a:t>
            </a:r>
            <a:endParaRPr lang="en-US" sz="1600" dirty="0"/>
          </a:p>
        </p:txBody>
      </p:sp>
      <p:cxnSp>
        <p:nvCxnSpPr>
          <p:cNvPr id="49" name="Gerade Verbindung mit Pfeil 48"/>
          <p:cNvCxnSpPr>
            <a:stCxn id="44" idx="3"/>
            <a:endCxn id="45" idx="1"/>
          </p:cNvCxnSpPr>
          <p:nvPr/>
        </p:nvCxnSpPr>
        <p:spPr>
          <a:xfrm flipV="1">
            <a:off x="3382137" y="4188553"/>
            <a:ext cx="970055" cy="1"/>
          </a:xfrm>
          <a:prstGeom prst="straightConnector1">
            <a:avLst/>
          </a:prstGeom>
          <a:ln w="317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Gerade Verbindung mit Pfeil 50"/>
          <p:cNvCxnSpPr>
            <a:stCxn id="44" idx="3"/>
            <a:endCxn id="46" idx="1"/>
          </p:cNvCxnSpPr>
          <p:nvPr/>
        </p:nvCxnSpPr>
        <p:spPr>
          <a:xfrm>
            <a:off x="3382137" y="4188554"/>
            <a:ext cx="969787" cy="307776"/>
          </a:xfrm>
          <a:prstGeom prst="straightConnector1">
            <a:avLst/>
          </a:prstGeom>
          <a:ln w="317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Gerade Verbindung mit Pfeil 52"/>
          <p:cNvCxnSpPr>
            <a:stCxn id="47" idx="3"/>
            <a:endCxn id="45" idx="1"/>
          </p:cNvCxnSpPr>
          <p:nvPr/>
        </p:nvCxnSpPr>
        <p:spPr>
          <a:xfrm flipV="1">
            <a:off x="3382137" y="4188553"/>
            <a:ext cx="970055" cy="307778"/>
          </a:xfrm>
          <a:prstGeom prst="straightConnector1">
            <a:avLst/>
          </a:prstGeom>
          <a:ln w="317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Gerade Verbindung mit Pfeil 54"/>
          <p:cNvCxnSpPr>
            <a:stCxn id="47" idx="3"/>
            <a:endCxn id="46" idx="1"/>
          </p:cNvCxnSpPr>
          <p:nvPr/>
        </p:nvCxnSpPr>
        <p:spPr>
          <a:xfrm flipV="1">
            <a:off x="3382137" y="4496330"/>
            <a:ext cx="969787" cy="1"/>
          </a:xfrm>
          <a:prstGeom prst="straightConnector1">
            <a:avLst/>
          </a:prstGeom>
          <a:ln w="317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Textfeld 56"/>
          <p:cNvSpPr txBox="1"/>
          <p:nvPr/>
        </p:nvSpPr>
        <p:spPr>
          <a:xfrm>
            <a:off x="7668344" y="3443845"/>
            <a:ext cx="1224136" cy="83099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Increase leads to decrease</a:t>
            </a:r>
            <a:endParaRPr lang="en-US" sz="1600" dirty="0"/>
          </a:p>
        </p:txBody>
      </p:sp>
      <p:sp>
        <p:nvSpPr>
          <p:cNvPr id="39" name="Nach links gekrümmter Pfeil 38"/>
          <p:cNvSpPr/>
          <p:nvPr/>
        </p:nvSpPr>
        <p:spPr>
          <a:xfrm>
            <a:off x="6876256" y="3083807"/>
            <a:ext cx="720080" cy="1422413"/>
          </a:xfrm>
          <a:prstGeom prst="curvedLeftArrow">
            <a:avLst>
              <a:gd name="adj1" fmla="val 25000"/>
              <a:gd name="adj2" fmla="val 50000"/>
              <a:gd name="adj3" fmla="val 2414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8" name="Gleichschenkliges Dreieck 37"/>
          <p:cNvSpPr/>
          <p:nvPr/>
        </p:nvSpPr>
        <p:spPr>
          <a:xfrm rot="16200000">
            <a:off x="6702631" y="3062566"/>
            <a:ext cx="347250" cy="216024"/>
          </a:xfrm>
          <a:prstGeom prst="triangle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21" name="Titel 2"/>
          <p:cNvSpPr txBox="1">
            <a:spLocks/>
          </p:cNvSpPr>
          <p:nvPr/>
        </p:nvSpPr>
        <p:spPr>
          <a:xfrm>
            <a:off x="755576" y="332656"/>
            <a:ext cx="8064896" cy="7829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400" b="1" kern="1200">
                <a:solidFill>
                  <a:srgbClr val="126EB6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 smtClean="0"/>
              <a:t>Results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409806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1"/>
          </p:nvPr>
        </p:nvSpPr>
        <p:spPr>
          <a:xfrm>
            <a:off x="755576" y="1412776"/>
            <a:ext cx="8075240" cy="4958011"/>
          </a:xfrm>
        </p:spPr>
        <p:txBody>
          <a:bodyPr>
            <a:normAutofit/>
          </a:bodyPr>
          <a:lstStyle/>
          <a:p>
            <a:r>
              <a:rPr lang="de-DE" sz="2200" dirty="0"/>
              <a:t>The </a:t>
            </a:r>
            <a:r>
              <a:rPr lang="en-US" sz="2200" dirty="0"/>
              <a:t>applied methodology provides a </a:t>
            </a:r>
            <a:r>
              <a:rPr lang="en-US" sz="2200" b="1" dirty="0"/>
              <a:t>practical option </a:t>
            </a:r>
            <a:r>
              <a:rPr lang="en-US" sz="2200" dirty="0"/>
              <a:t>to bring a landscape with its </a:t>
            </a:r>
            <a:r>
              <a:rPr lang="en-US" sz="2200" dirty="0" smtClean="0"/>
              <a:t>land use elements </a:t>
            </a:r>
            <a:r>
              <a:rPr lang="en-US" sz="2200" dirty="0"/>
              <a:t>into contact with the concept of ecosystem services </a:t>
            </a:r>
            <a:r>
              <a:rPr lang="en-US" sz="2200" b="1" dirty="0"/>
              <a:t>in stakeholder-driven land use planning</a:t>
            </a:r>
            <a:r>
              <a:rPr lang="en-US" sz="2200" dirty="0"/>
              <a:t>.</a:t>
            </a:r>
          </a:p>
          <a:p>
            <a:endParaRPr lang="de-DE" sz="2200" dirty="0" smtClean="0"/>
          </a:p>
          <a:p>
            <a:r>
              <a:rPr lang="de-DE" sz="2200" dirty="0" smtClean="0"/>
              <a:t>The </a:t>
            </a:r>
            <a:r>
              <a:rPr lang="en-US" sz="2200" dirty="0" smtClean="0"/>
              <a:t>results made it possible to:</a:t>
            </a:r>
          </a:p>
          <a:p>
            <a:endParaRPr lang="en-US" sz="2200" dirty="0" smtClean="0"/>
          </a:p>
          <a:p>
            <a:r>
              <a:rPr lang="en-US" sz="2200" dirty="0" smtClean="0"/>
              <a:t>(</a:t>
            </a:r>
            <a:r>
              <a:rPr lang="en-US" sz="2200" dirty="0" err="1" smtClean="0"/>
              <a:t>i</a:t>
            </a:r>
            <a:r>
              <a:rPr lang="en-US" sz="2200" dirty="0" smtClean="0"/>
              <a:t>) </a:t>
            </a:r>
            <a:r>
              <a:rPr lang="en-US" sz="2200" b="1" dirty="0" smtClean="0"/>
              <a:t>Attribute ecosystem services to land use elements </a:t>
            </a:r>
            <a:r>
              <a:rPr lang="en-US" sz="2200" dirty="0" smtClean="0"/>
              <a:t>as considered in the regional socio-ecological land use management regime</a:t>
            </a:r>
          </a:p>
          <a:p>
            <a:endParaRPr lang="de-DE" sz="2200" dirty="0" smtClean="0"/>
          </a:p>
          <a:p>
            <a:r>
              <a:rPr lang="de-DE" sz="2200" dirty="0" smtClean="0"/>
              <a:t>(ii) </a:t>
            </a:r>
            <a:r>
              <a:rPr lang="en-US" sz="2200" dirty="0" smtClean="0"/>
              <a:t>Foster the </a:t>
            </a:r>
            <a:r>
              <a:rPr lang="en-US" sz="2200" b="1" dirty="0" smtClean="0"/>
              <a:t>implementation of an ecosystem-based management </a:t>
            </a:r>
            <a:r>
              <a:rPr lang="en-US" sz="2200" dirty="0" smtClean="0"/>
              <a:t>by including ecosystem services in decision-making processes</a:t>
            </a:r>
            <a:r>
              <a:rPr lang="de-DE" sz="2200" dirty="0" smtClean="0"/>
              <a:t>.</a:t>
            </a:r>
            <a:endParaRPr lang="en-US" sz="2200" dirty="0" smtClean="0"/>
          </a:p>
          <a:p>
            <a:endParaRPr lang="en-US" sz="2200" dirty="0" smtClean="0"/>
          </a:p>
          <a:p>
            <a:endParaRPr lang="en-US" sz="2200" dirty="0"/>
          </a:p>
        </p:txBody>
      </p:sp>
      <p:sp>
        <p:nvSpPr>
          <p:cNvPr id="4" name="Titel 2"/>
          <p:cNvSpPr txBox="1">
            <a:spLocks/>
          </p:cNvSpPr>
          <p:nvPr/>
        </p:nvSpPr>
        <p:spPr>
          <a:xfrm>
            <a:off x="755576" y="332656"/>
            <a:ext cx="8064896" cy="7829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400" b="1" kern="1200">
                <a:solidFill>
                  <a:srgbClr val="126EB6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 smtClean="0"/>
              <a:t>Conclusion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019606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1"/>
          </p:nvPr>
        </p:nvSpPr>
        <p:spPr>
          <a:xfrm>
            <a:off x="745232" y="1196752"/>
            <a:ext cx="8075240" cy="4525963"/>
          </a:xfrm>
        </p:spPr>
        <p:txBody>
          <a:bodyPr>
            <a:normAutofit/>
          </a:bodyPr>
          <a:lstStyle/>
          <a:p>
            <a:r>
              <a:rPr lang="en-US" sz="2200" dirty="0" smtClean="0"/>
              <a:t>Contrary opinions, disagreements and trade-offs in the stakeholders´ interests are foci for </a:t>
            </a:r>
            <a:r>
              <a:rPr lang="en-US" sz="2200" b="1" dirty="0" smtClean="0"/>
              <a:t>discussions and consensus-building </a:t>
            </a:r>
            <a:r>
              <a:rPr lang="en-US" sz="2200" dirty="0" smtClean="0"/>
              <a:t>regarding future management processes</a:t>
            </a:r>
            <a:r>
              <a:rPr lang="de-DE" sz="2200" dirty="0" smtClean="0"/>
              <a:t>.</a:t>
            </a:r>
            <a:endParaRPr lang="en-US" sz="2200" dirty="0" smtClean="0"/>
          </a:p>
          <a:p>
            <a:endParaRPr lang="de-DE" sz="2200" dirty="0"/>
          </a:p>
          <a:p>
            <a:endParaRPr lang="en-US" sz="2200" dirty="0" smtClean="0"/>
          </a:p>
          <a:p>
            <a:endParaRPr lang="en-US" sz="2200" dirty="0" smtClean="0"/>
          </a:p>
          <a:p>
            <a:endParaRPr lang="en-US" sz="2200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4406232"/>
            <a:ext cx="2142632" cy="1429119"/>
          </a:xfrm>
          <a:prstGeom prst="rect">
            <a:avLst/>
          </a:prstGeom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 descr="http://www.ostfriesland.de/uploads/pics/Pilsumer_Leuchtturm_Rapsfeld_Artikelbild_640x40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4084" y="3365426"/>
            <a:ext cx="2843821" cy="1777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http://www.landschaftsfotos.eu/bilder/ostfriesland-4211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305" r="50000" b="24005"/>
          <a:stretch/>
        </p:blipFill>
        <p:spPr bwMode="auto">
          <a:xfrm>
            <a:off x="845064" y="2829135"/>
            <a:ext cx="2019300" cy="15656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itel 2"/>
          <p:cNvSpPr txBox="1">
            <a:spLocks/>
          </p:cNvSpPr>
          <p:nvPr/>
        </p:nvSpPr>
        <p:spPr>
          <a:xfrm>
            <a:off x="755576" y="332656"/>
            <a:ext cx="8064896" cy="7829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400" b="1" kern="1200">
                <a:solidFill>
                  <a:srgbClr val="126EB6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 smtClean="0"/>
              <a:t>Conclusion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359833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026" b="657"/>
          <a:stretch/>
        </p:blipFill>
        <p:spPr bwMode="auto">
          <a:xfrm>
            <a:off x="-20550" y="1268760"/>
            <a:ext cx="9164552" cy="55892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feld 5"/>
          <p:cNvSpPr txBox="1"/>
          <p:nvPr/>
        </p:nvSpPr>
        <p:spPr>
          <a:xfrm>
            <a:off x="4716016" y="1556211"/>
            <a:ext cx="40786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b="1" dirty="0" err="1" smtClean="0"/>
              <a:t>Thank</a:t>
            </a:r>
            <a:r>
              <a:rPr lang="de-DE" sz="2400" b="1" dirty="0" smtClean="0"/>
              <a:t> </a:t>
            </a:r>
            <a:r>
              <a:rPr lang="de-DE" sz="2400" b="1" dirty="0" err="1" smtClean="0"/>
              <a:t>you</a:t>
            </a:r>
            <a:r>
              <a:rPr lang="de-DE" sz="2400" b="1" dirty="0" smtClean="0"/>
              <a:t> </a:t>
            </a:r>
            <a:r>
              <a:rPr lang="de-DE" sz="2400" b="1" dirty="0" err="1" smtClean="0"/>
              <a:t>for</a:t>
            </a:r>
            <a:r>
              <a:rPr lang="de-DE" sz="2400" b="1" dirty="0" smtClean="0"/>
              <a:t> </a:t>
            </a:r>
            <a:r>
              <a:rPr lang="de-DE" sz="2400" b="1" dirty="0" err="1" smtClean="0"/>
              <a:t>your</a:t>
            </a:r>
            <a:r>
              <a:rPr lang="de-DE" sz="2400" b="1" dirty="0" smtClean="0"/>
              <a:t> </a:t>
            </a:r>
            <a:r>
              <a:rPr lang="de-DE" sz="2400" b="1" dirty="0" err="1" smtClean="0"/>
              <a:t>attention</a:t>
            </a:r>
            <a:endParaRPr lang="en-US" sz="2400" b="1" dirty="0"/>
          </a:p>
        </p:txBody>
      </p:sp>
      <p:sp>
        <p:nvSpPr>
          <p:cNvPr id="7" name="Rechteck 6"/>
          <p:cNvSpPr/>
          <p:nvPr/>
        </p:nvSpPr>
        <p:spPr>
          <a:xfrm>
            <a:off x="4849523" y="5610939"/>
            <a:ext cx="4298994" cy="1247061"/>
          </a:xfrm>
          <a:prstGeom prst="rect">
            <a:avLst/>
          </a:prstGeom>
          <a:solidFill>
            <a:schemeClr val="bg1">
              <a:alpha val="5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r>
              <a:rPr lang="de-DE" b="1" dirty="0" err="1" smtClean="0">
                <a:solidFill>
                  <a:schemeClr val="tx1"/>
                </a:solidFill>
              </a:rPr>
              <a:t>Contact</a:t>
            </a:r>
            <a:r>
              <a:rPr lang="de-DE" b="1" dirty="0" smtClean="0">
                <a:solidFill>
                  <a:schemeClr val="tx1"/>
                </a:solidFill>
              </a:rPr>
              <a:t>: leena.karrasch@uni-oldenburg.de</a:t>
            </a:r>
          </a:p>
          <a:p>
            <a:r>
              <a:rPr lang="de-DE" b="1" dirty="0">
                <a:solidFill>
                  <a:schemeClr val="tx1"/>
                </a:solidFill>
              </a:rPr>
              <a:t>http://www.coast.uni-oldenburg.de</a:t>
            </a:r>
            <a:r>
              <a:rPr lang="de-DE" b="1" dirty="0" smtClean="0">
                <a:solidFill>
                  <a:schemeClr val="tx1"/>
                </a:solidFill>
              </a:rPr>
              <a:t>/</a:t>
            </a:r>
          </a:p>
          <a:p>
            <a:r>
              <a:rPr lang="en-US" b="1" dirty="0">
                <a:solidFill>
                  <a:schemeClr val="tx1"/>
                </a:solidFill>
              </a:rPr>
              <a:t>http://www.comtess.uni-oldenburg.de/en</a:t>
            </a:r>
            <a:r>
              <a:rPr lang="en-US" b="1" dirty="0" smtClean="0">
                <a:solidFill>
                  <a:schemeClr val="tx1"/>
                </a:solidFill>
              </a:rPr>
              <a:t>/</a:t>
            </a:r>
          </a:p>
          <a:p>
            <a:endParaRPr lang="en-US" b="1" dirty="0">
              <a:solidFill>
                <a:schemeClr val="tx1"/>
              </a:solidFill>
            </a:endParaRPr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V="1">
            <a:off x="398206" y="772254"/>
            <a:ext cx="2448272" cy="157732"/>
          </a:xfrm>
          <a:prstGeom prst="rect">
            <a:avLst/>
          </a:prstGeom>
        </p:spPr>
      </p:pic>
      <p:pic>
        <p:nvPicPr>
          <p:cNvPr id="8" name="Grafik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1598" y="155080"/>
            <a:ext cx="1370822" cy="512280"/>
          </a:xfrm>
          <a:prstGeom prst="rect">
            <a:avLst/>
          </a:prstGeom>
        </p:spPr>
      </p:pic>
      <p:pic>
        <p:nvPicPr>
          <p:cNvPr id="9" name="Grafik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260" y="207536"/>
            <a:ext cx="694590" cy="4155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9299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Inhaltsplatzhalter 13"/>
          <p:cNvSpPr>
            <a:spLocks noGrp="1"/>
          </p:cNvSpPr>
          <p:nvPr>
            <p:ph idx="1"/>
          </p:nvPr>
        </p:nvSpPr>
        <p:spPr>
          <a:xfrm>
            <a:off x="755576" y="1196752"/>
            <a:ext cx="8075240" cy="4525963"/>
          </a:xfrm>
        </p:spPr>
        <p:txBody>
          <a:bodyPr>
            <a:normAutofit/>
          </a:bodyPr>
          <a:lstStyle/>
          <a:p>
            <a:r>
              <a:rPr lang="en-US" sz="2200" dirty="0" smtClean="0"/>
              <a:t>Land use planning and management in coastal regions is affected by </a:t>
            </a:r>
            <a:r>
              <a:rPr lang="en-US" sz="2200" b="1" dirty="0" smtClean="0"/>
              <a:t>ecological and anthropogenic changes</a:t>
            </a:r>
            <a:r>
              <a:rPr lang="en-US" sz="2200" dirty="0" smtClean="0"/>
              <a:t>.</a:t>
            </a:r>
          </a:p>
          <a:p>
            <a:endParaRPr lang="en-US" sz="2200" dirty="0" smtClean="0"/>
          </a:p>
          <a:p>
            <a:r>
              <a:rPr lang="en-US" sz="2200" dirty="0" smtClean="0"/>
              <a:t>To foster an </a:t>
            </a:r>
            <a:r>
              <a:rPr lang="en-US" sz="2200" b="1" dirty="0" smtClean="0"/>
              <a:t>ecosystem-based management</a:t>
            </a:r>
            <a:r>
              <a:rPr lang="en-US" sz="2200" dirty="0" smtClean="0"/>
              <a:t>, the ecosystem services approach is a decisive concept.</a:t>
            </a:r>
          </a:p>
          <a:p>
            <a:endParaRPr lang="en-US" sz="2200" dirty="0" smtClean="0"/>
          </a:p>
          <a:p>
            <a:r>
              <a:rPr lang="en-US" sz="2200" dirty="0" smtClean="0"/>
              <a:t>Nevertheless, the incorporation of ecosystem services in management processes often </a:t>
            </a:r>
            <a:r>
              <a:rPr lang="en-US" sz="2200" b="1" dirty="0" smtClean="0"/>
              <a:t>lacks the understanding of regional stakeholders</a:t>
            </a:r>
            <a:r>
              <a:rPr lang="en-US" sz="2200" dirty="0" smtClean="0"/>
              <a:t>.</a:t>
            </a:r>
          </a:p>
          <a:p>
            <a:endParaRPr lang="en-US" sz="2200" dirty="0" smtClean="0"/>
          </a:p>
          <a:p>
            <a:r>
              <a:rPr lang="en-US" sz="2200" dirty="0" smtClean="0"/>
              <a:t>And, the </a:t>
            </a:r>
            <a:r>
              <a:rPr lang="en-US" sz="2200" b="1" dirty="0" smtClean="0"/>
              <a:t>relationships between landscape and the provision of ecosystem services </a:t>
            </a:r>
            <a:r>
              <a:rPr lang="en-US" sz="2200" dirty="0" smtClean="0"/>
              <a:t>is not well </a:t>
            </a:r>
            <a:r>
              <a:rPr lang="en-US" sz="2200" dirty="0" err="1" smtClean="0"/>
              <a:t>analysed</a:t>
            </a:r>
            <a:r>
              <a:rPr lang="en-US" sz="2200" dirty="0" smtClean="0"/>
              <a:t>. </a:t>
            </a:r>
            <a:endParaRPr lang="en-US" sz="2200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755576" y="332656"/>
            <a:ext cx="8064896" cy="782960"/>
          </a:xfrm>
        </p:spPr>
        <p:txBody>
          <a:bodyPr>
            <a:normAutofit/>
          </a:bodyPr>
          <a:lstStyle/>
          <a:p>
            <a:r>
              <a:rPr lang="de-DE" sz="3200" dirty="0" err="1" smtClean="0"/>
              <a:t>Introduction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411287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Inhaltsplatzhalter 13"/>
          <p:cNvSpPr>
            <a:spLocks noGrp="1"/>
          </p:cNvSpPr>
          <p:nvPr>
            <p:ph idx="1"/>
          </p:nvPr>
        </p:nvSpPr>
        <p:spPr>
          <a:xfrm>
            <a:off x="734587" y="1340768"/>
            <a:ext cx="8219256" cy="5112568"/>
          </a:xfrm>
        </p:spPr>
        <p:txBody>
          <a:bodyPr>
            <a:normAutofit/>
          </a:bodyPr>
          <a:lstStyle/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de-DE" dirty="0" smtClean="0"/>
          </a:p>
          <a:p>
            <a:endParaRPr lang="en-US" dirty="0" smtClean="0"/>
          </a:p>
          <a:p>
            <a:endParaRPr lang="de-DE" dirty="0" smtClean="0"/>
          </a:p>
          <a:p>
            <a:endParaRPr lang="en-US" dirty="0" smtClean="0"/>
          </a:p>
          <a:p>
            <a:pPr marL="0" indent="0" algn="ctr">
              <a:buNone/>
            </a:pPr>
            <a:r>
              <a:rPr lang="en-US" sz="2200" b="1" dirty="0" smtClean="0"/>
              <a:t>A land used-based approach to ecosystem services assessment</a:t>
            </a:r>
            <a:r>
              <a:rPr lang="en-US" sz="2200" dirty="0" smtClean="0"/>
              <a:t>: </a:t>
            </a:r>
          </a:p>
          <a:p>
            <a:pPr marL="0" indent="0" algn="ctr">
              <a:buNone/>
            </a:pPr>
            <a:r>
              <a:rPr lang="en-US" sz="2200" dirty="0" smtClean="0"/>
              <a:t>Can ecosystem services be projected on a regional level across a north-west European landscape by using land use elements as indicators?</a:t>
            </a:r>
          </a:p>
          <a:p>
            <a:pPr marL="0" indent="0">
              <a:buNone/>
            </a:pPr>
            <a:endParaRPr lang="en-US" sz="2200" dirty="0" smtClean="0"/>
          </a:p>
          <a:p>
            <a:pPr marL="0" indent="0" algn="ctr">
              <a:buNone/>
            </a:pPr>
            <a:r>
              <a:rPr lang="de-DE" sz="2200" dirty="0" err="1" smtClean="0"/>
              <a:t>Is</a:t>
            </a:r>
            <a:r>
              <a:rPr lang="de-DE" sz="2200" dirty="0" smtClean="0"/>
              <a:t> </a:t>
            </a:r>
            <a:r>
              <a:rPr lang="de-DE" sz="2200" dirty="0"/>
              <a:t>a qualitative </a:t>
            </a:r>
            <a:r>
              <a:rPr lang="de-DE" sz="2200" dirty="0" err="1"/>
              <a:t>survey</a:t>
            </a:r>
            <a:r>
              <a:rPr lang="de-DE" sz="2200" dirty="0"/>
              <a:t> </a:t>
            </a:r>
            <a:r>
              <a:rPr lang="de-DE" sz="2200" dirty="0" err="1"/>
              <a:t>of</a:t>
            </a:r>
            <a:r>
              <a:rPr lang="de-DE" sz="2200" dirty="0"/>
              <a:t> </a:t>
            </a:r>
            <a:r>
              <a:rPr lang="de-DE" sz="2200" dirty="0" err="1"/>
              <a:t>the</a:t>
            </a:r>
            <a:r>
              <a:rPr lang="de-DE" sz="2200" dirty="0"/>
              <a:t> potential </a:t>
            </a:r>
            <a:r>
              <a:rPr lang="de-DE" sz="2200" dirty="0" err="1"/>
              <a:t>of</a:t>
            </a:r>
            <a:r>
              <a:rPr lang="de-DE" sz="2200" dirty="0"/>
              <a:t> regional </a:t>
            </a:r>
            <a:r>
              <a:rPr lang="de-DE" sz="2200" dirty="0" err="1"/>
              <a:t>land</a:t>
            </a:r>
            <a:r>
              <a:rPr lang="de-DE" sz="2200" dirty="0"/>
              <a:t> </a:t>
            </a:r>
            <a:r>
              <a:rPr lang="de-DE" sz="2200" dirty="0" err="1"/>
              <a:t>use</a:t>
            </a:r>
            <a:r>
              <a:rPr lang="de-DE" sz="2200" dirty="0"/>
              <a:t> </a:t>
            </a:r>
            <a:r>
              <a:rPr lang="de-DE" sz="2200" dirty="0" err="1"/>
              <a:t>elements</a:t>
            </a:r>
            <a:r>
              <a:rPr lang="de-DE" sz="2200" dirty="0"/>
              <a:t> </a:t>
            </a:r>
            <a:r>
              <a:rPr lang="de-DE" sz="2200" dirty="0" err="1"/>
              <a:t>to</a:t>
            </a:r>
            <a:r>
              <a:rPr lang="de-DE" sz="2200" dirty="0"/>
              <a:t> </a:t>
            </a:r>
            <a:r>
              <a:rPr lang="de-DE" sz="2200" dirty="0" err="1"/>
              <a:t>provide</a:t>
            </a:r>
            <a:r>
              <a:rPr lang="de-DE" sz="2200" dirty="0"/>
              <a:t> </a:t>
            </a:r>
            <a:r>
              <a:rPr lang="de-DE" sz="2200" dirty="0" err="1"/>
              <a:t>ecosystem</a:t>
            </a:r>
            <a:r>
              <a:rPr lang="de-DE" sz="2200" dirty="0"/>
              <a:t> </a:t>
            </a:r>
            <a:r>
              <a:rPr lang="de-DE" sz="2200" dirty="0" err="1"/>
              <a:t>services</a:t>
            </a:r>
            <a:r>
              <a:rPr lang="de-DE" sz="2200" dirty="0"/>
              <a:t> </a:t>
            </a:r>
            <a:r>
              <a:rPr lang="de-DE" sz="2200" dirty="0" err="1"/>
              <a:t>capable</a:t>
            </a:r>
            <a:r>
              <a:rPr lang="de-DE" sz="2200" dirty="0"/>
              <a:t> </a:t>
            </a:r>
            <a:r>
              <a:rPr lang="de-DE" sz="2200" dirty="0" err="1"/>
              <a:t>to</a:t>
            </a:r>
            <a:r>
              <a:rPr lang="de-DE" sz="2200" dirty="0"/>
              <a:t> </a:t>
            </a:r>
            <a:r>
              <a:rPr lang="de-DE" sz="2200" dirty="0" err="1"/>
              <a:t>support</a:t>
            </a:r>
            <a:r>
              <a:rPr lang="de-DE" sz="2200" dirty="0"/>
              <a:t> regional </a:t>
            </a:r>
            <a:r>
              <a:rPr lang="de-DE" sz="2200" dirty="0" err="1"/>
              <a:t>coastal</a:t>
            </a:r>
            <a:r>
              <a:rPr lang="de-DE" sz="2200" dirty="0"/>
              <a:t> </a:t>
            </a:r>
            <a:r>
              <a:rPr lang="de-DE" sz="2200" dirty="0" err="1"/>
              <a:t>management</a:t>
            </a:r>
            <a:r>
              <a:rPr lang="de-DE" sz="2200" dirty="0"/>
              <a:t>?</a:t>
            </a:r>
            <a:endParaRPr lang="en-US" sz="2200" dirty="0"/>
          </a:p>
          <a:p>
            <a:pPr marL="0" indent="0" algn="ctr">
              <a:buNone/>
            </a:pPr>
            <a:endParaRPr lang="en-US" dirty="0"/>
          </a:p>
        </p:txBody>
      </p:sp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535755"/>
            <a:ext cx="5307905" cy="27528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4" descr="C:\Dokumente und Einstellungen\LeenaF\Eigene Dateien\MASTER\interviews\Faltblatt\TrendII.JPG"/>
          <p:cNvPicPr>
            <a:picLocks noChangeAspect="1" noChangeArrowheads="1"/>
          </p:cNvPicPr>
          <p:nvPr/>
        </p:nvPicPr>
        <p:blipFill rotWithShape="1">
          <a:blip r:embed="rId3" cstate="print"/>
          <a:srcRect l="14402" r="9561"/>
          <a:stretch/>
        </p:blipFill>
        <p:spPr bwMode="auto">
          <a:xfrm>
            <a:off x="7092280" y="1831842"/>
            <a:ext cx="1861563" cy="1456723"/>
          </a:xfrm>
          <a:prstGeom prst="rect">
            <a:avLst/>
          </a:prstGeom>
          <a:ln>
            <a:noFill/>
          </a:ln>
          <a:effectLst/>
        </p:spPr>
      </p:pic>
      <p:cxnSp>
        <p:nvCxnSpPr>
          <p:cNvPr id="4" name="Gerade Verbindung 3"/>
          <p:cNvCxnSpPr/>
          <p:nvPr/>
        </p:nvCxnSpPr>
        <p:spPr>
          <a:xfrm>
            <a:off x="3563888" y="1628800"/>
            <a:ext cx="3528392" cy="203042"/>
          </a:xfrm>
          <a:prstGeom prst="line">
            <a:avLst/>
          </a:prstGeom>
          <a:ln w="158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Gerade Verbindung 7"/>
          <p:cNvCxnSpPr/>
          <p:nvPr/>
        </p:nvCxnSpPr>
        <p:spPr>
          <a:xfrm>
            <a:off x="3563888" y="1628800"/>
            <a:ext cx="3528392" cy="1659765"/>
          </a:xfrm>
          <a:prstGeom prst="line">
            <a:avLst/>
          </a:prstGeom>
          <a:ln w="158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itel 2"/>
          <p:cNvSpPr txBox="1">
            <a:spLocks/>
          </p:cNvSpPr>
          <p:nvPr/>
        </p:nvSpPr>
        <p:spPr>
          <a:xfrm>
            <a:off x="755576" y="332656"/>
            <a:ext cx="8064896" cy="7829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400" b="1" kern="1200">
                <a:solidFill>
                  <a:srgbClr val="126EB6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2800" dirty="0" smtClean="0"/>
              <a:t>Case </a:t>
            </a:r>
            <a:r>
              <a:rPr lang="de-DE" sz="2800" dirty="0" err="1" smtClean="0"/>
              <a:t>study</a:t>
            </a:r>
            <a:r>
              <a:rPr lang="de-DE" sz="2800" dirty="0" smtClean="0"/>
              <a:t> </a:t>
            </a:r>
            <a:r>
              <a:rPr lang="de-DE" sz="2800" dirty="0" err="1" smtClean="0"/>
              <a:t>area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118121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1"/>
          </p:nvPr>
        </p:nvSpPr>
        <p:spPr>
          <a:xfrm>
            <a:off x="755576" y="1268760"/>
            <a:ext cx="8075240" cy="5102027"/>
          </a:xfrm>
        </p:spPr>
        <p:txBody>
          <a:bodyPr>
            <a:normAutofit/>
          </a:bodyPr>
          <a:lstStyle/>
          <a:p>
            <a:r>
              <a:rPr lang="en-US" sz="2200" dirty="0" smtClean="0"/>
              <a:t>Participatory process (interviews and written assessment)</a:t>
            </a:r>
          </a:p>
          <a:p>
            <a:r>
              <a:rPr lang="en-US" sz="2200" dirty="0" smtClean="0"/>
              <a:t>Aim: to evaluate the land use elements´ capacity to provide ecosystem services</a:t>
            </a:r>
          </a:p>
          <a:p>
            <a:endParaRPr lang="en-US" sz="2200" dirty="0" smtClean="0"/>
          </a:p>
          <a:p>
            <a:r>
              <a:rPr lang="en-US" sz="2200" dirty="0" smtClean="0"/>
              <a:t>12 local and regional decision-makers (agriculture, nature conservation, water management, policy, tourism)</a:t>
            </a:r>
          </a:p>
          <a:p>
            <a:endParaRPr lang="de-DE" sz="2200" dirty="0" smtClean="0"/>
          </a:p>
          <a:p>
            <a:endParaRPr lang="en-US" sz="2200" dirty="0"/>
          </a:p>
        </p:txBody>
      </p:sp>
      <p:sp>
        <p:nvSpPr>
          <p:cNvPr id="4" name="Rechteck 3"/>
          <p:cNvSpPr/>
          <p:nvPr/>
        </p:nvSpPr>
        <p:spPr>
          <a:xfrm>
            <a:off x="1095088" y="5445224"/>
            <a:ext cx="1791816" cy="1071736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Examine and define land use elements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5" name="Rechteck 4"/>
          <p:cNvSpPr/>
          <p:nvPr/>
        </p:nvSpPr>
        <p:spPr>
          <a:xfrm>
            <a:off x="3645048" y="5011444"/>
            <a:ext cx="1791816" cy="1071736"/>
          </a:xfrm>
          <a:prstGeom prst="rect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Examine and define  ecosystem services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6" name="Rechteck 5"/>
          <p:cNvSpPr/>
          <p:nvPr/>
        </p:nvSpPr>
        <p:spPr>
          <a:xfrm>
            <a:off x="6146240" y="4517504"/>
            <a:ext cx="1791816" cy="1071736"/>
          </a:xfrm>
          <a:prstGeom prst="rect">
            <a:avLst/>
          </a:prstGeom>
          <a:gradFill>
            <a:gsLst>
              <a:gs pos="0">
                <a:srgbClr val="FFC000"/>
              </a:gs>
              <a:gs pos="100000">
                <a:srgbClr val="92D050"/>
              </a:gs>
            </a:gsLst>
            <a:lin ang="5400000" scaled="0"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>
                <a:solidFill>
                  <a:schemeClr val="tx1"/>
                </a:solidFill>
              </a:rPr>
              <a:t>Contextualize land use elements and ecosystem services</a:t>
            </a:r>
          </a:p>
        </p:txBody>
      </p:sp>
      <p:sp>
        <p:nvSpPr>
          <p:cNvPr id="7" name="Nach links gekrümmter Pfeil 6"/>
          <p:cNvSpPr/>
          <p:nvPr/>
        </p:nvSpPr>
        <p:spPr>
          <a:xfrm rot="15519277">
            <a:off x="2650036" y="3702003"/>
            <a:ext cx="752637" cy="2031784"/>
          </a:xfrm>
          <a:prstGeom prst="curvedLeftArrow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Nach links gekrümmter Pfeil 8"/>
          <p:cNvSpPr/>
          <p:nvPr/>
        </p:nvSpPr>
        <p:spPr>
          <a:xfrm rot="15519277">
            <a:off x="5060547" y="3259898"/>
            <a:ext cx="752637" cy="2031784"/>
          </a:xfrm>
          <a:prstGeom prst="curvedLeftArrow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Titel 2"/>
          <p:cNvSpPr txBox="1">
            <a:spLocks/>
          </p:cNvSpPr>
          <p:nvPr/>
        </p:nvSpPr>
        <p:spPr>
          <a:xfrm>
            <a:off x="755576" y="332656"/>
            <a:ext cx="8064896" cy="7829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400" b="1" kern="1200">
                <a:solidFill>
                  <a:srgbClr val="126EB6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 smtClean="0"/>
              <a:t>Methodological approach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072883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1"/>
          </p:nvPr>
        </p:nvSpPr>
        <p:spPr>
          <a:xfrm>
            <a:off x="755576" y="1268760"/>
            <a:ext cx="8075240" cy="5102027"/>
          </a:xfrm>
        </p:spPr>
        <p:txBody>
          <a:bodyPr>
            <a:noAutofit/>
          </a:bodyPr>
          <a:lstStyle/>
          <a:p>
            <a:r>
              <a:rPr lang="en-US" sz="2200" dirty="0" smtClean="0"/>
              <a:t>To </a:t>
            </a:r>
            <a:r>
              <a:rPr lang="en-US" sz="2200" dirty="0" err="1" smtClean="0"/>
              <a:t>analyse</a:t>
            </a:r>
            <a:r>
              <a:rPr lang="en-US" sz="2200" dirty="0" smtClean="0"/>
              <a:t> how the sector representatives perceive the relevance and grade the relationships between land use elements and ecosystem services, three measures were used:</a:t>
            </a:r>
          </a:p>
          <a:p>
            <a:pPr lvl="1"/>
            <a:r>
              <a:rPr lang="en-US" sz="2200" b="1" dirty="0" smtClean="0"/>
              <a:t>Simpson´s Index </a:t>
            </a:r>
            <a:r>
              <a:rPr lang="en-US" sz="2200" dirty="0" smtClean="0"/>
              <a:t>(probability that two grades from the stakeholder´s rating tables belong to the same relevance rating)</a:t>
            </a:r>
          </a:p>
          <a:p>
            <a:pPr lvl="1"/>
            <a:r>
              <a:rPr lang="en-US" sz="2200" b="1" dirty="0" smtClean="0"/>
              <a:t>Variance</a:t>
            </a:r>
            <a:r>
              <a:rPr lang="en-US" sz="2200" dirty="0" smtClean="0"/>
              <a:t> (dispersion of grading)</a:t>
            </a:r>
          </a:p>
          <a:p>
            <a:pPr lvl="1"/>
            <a:r>
              <a:rPr lang="en-US" sz="2200" b="1" dirty="0" smtClean="0"/>
              <a:t>Median</a:t>
            </a:r>
            <a:r>
              <a:rPr lang="en-US" sz="2200" dirty="0" smtClean="0"/>
              <a:t> (determines location of agreements)</a:t>
            </a:r>
          </a:p>
          <a:p>
            <a:endParaRPr lang="en-US" sz="2200" dirty="0" smtClean="0"/>
          </a:p>
          <a:p>
            <a:r>
              <a:rPr lang="en-US" sz="2200" dirty="0" smtClean="0"/>
              <a:t>The combination allows to </a:t>
            </a:r>
            <a:r>
              <a:rPr lang="en-US" sz="2200" b="1" dirty="0" smtClean="0"/>
              <a:t>cluster</a:t>
            </a:r>
            <a:r>
              <a:rPr lang="en-US" sz="2200" dirty="0" smtClean="0"/>
              <a:t> the results concerning the relevance of land use elements-ecosystem services attributions: </a:t>
            </a:r>
            <a:r>
              <a:rPr lang="en-US" sz="2200" b="1" dirty="0" smtClean="0"/>
              <a:t>Agreements, disagreements </a:t>
            </a:r>
            <a:r>
              <a:rPr lang="en-US" sz="2200" dirty="0" smtClean="0"/>
              <a:t>and</a:t>
            </a:r>
            <a:r>
              <a:rPr lang="en-US" sz="2200" b="1" dirty="0" smtClean="0"/>
              <a:t> contrary opinions</a:t>
            </a:r>
            <a:r>
              <a:rPr lang="en-US" sz="2200" dirty="0" smtClean="0"/>
              <a:t>.</a:t>
            </a:r>
          </a:p>
          <a:p>
            <a:endParaRPr lang="en-US" sz="2200" dirty="0"/>
          </a:p>
        </p:txBody>
      </p:sp>
      <p:sp>
        <p:nvSpPr>
          <p:cNvPr id="4" name="Titel 2"/>
          <p:cNvSpPr txBox="1">
            <a:spLocks/>
          </p:cNvSpPr>
          <p:nvPr/>
        </p:nvSpPr>
        <p:spPr>
          <a:xfrm>
            <a:off x="755576" y="332656"/>
            <a:ext cx="8064896" cy="7829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400" b="1" kern="1200">
                <a:solidFill>
                  <a:srgbClr val="126EB6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/>
              <a:t>D</a:t>
            </a:r>
            <a:r>
              <a:rPr lang="en-US" sz="3200" dirty="0" smtClean="0"/>
              <a:t>ata analysis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804591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1"/>
          </p:nvPr>
        </p:nvSpPr>
        <p:spPr>
          <a:xfrm>
            <a:off x="755576" y="1268760"/>
            <a:ext cx="8075240" cy="5102027"/>
          </a:xfrm>
        </p:spPr>
        <p:txBody>
          <a:bodyPr>
            <a:normAutofit/>
          </a:bodyPr>
          <a:lstStyle/>
          <a:p>
            <a:r>
              <a:rPr lang="en-US" sz="2200" dirty="0" smtClean="0"/>
              <a:t>The sector representatives defined 19 regional specific land use elements and 18 regional specific ecosystem services.</a:t>
            </a:r>
          </a:p>
          <a:p>
            <a:endParaRPr lang="en-US" sz="2200" dirty="0" smtClean="0"/>
          </a:p>
          <a:p>
            <a:r>
              <a:rPr lang="en-US" sz="2200" dirty="0" smtClean="0"/>
              <a:t>They successfully managed to determine the relationships of </a:t>
            </a:r>
            <a:r>
              <a:rPr lang="en-US" sz="2200" b="1" dirty="0" smtClean="0"/>
              <a:t>342 possible land use element-ecosystem services attributions</a:t>
            </a:r>
            <a:r>
              <a:rPr lang="en-US" sz="2200" dirty="0" smtClean="0"/>
              <a:t>:</a:t>
            </a:r>
          </a:p>
          <a:p>
            <a:endParaRPr lang="en-US" sz="2200" dirty="0" smtClean="0"/>
          </a:p>
          <a:p>
            <a:pPr marL="354013" indent="0">
              <a:buNone/>
            </a:pPr>
            <a:r>
              <a:rPr lang="en-US" sz="2200" b="1" dirty="0" smtClean="0"/>
              <a:t>32.5 % agreements</a:t>
            </a:r>
            <a:r>
              <a:rPr lang="en-US" sz="2200" dirty="0" smtClean="0"/>
              <a:t>, 65 % disagreements and 2.5 % contrary opinions concerning the relevance.</a:t>
            </a:r>
          </a:p>
          <a:p>
            <a:endParaRPr lang="en-US" sz="2200" dirty="0" smtClean="0"/>
          </a:p>
          <a:p>
            <a:endParaRPr lang="en-US" sz="2200" dirty="0"/>
          </a:p>
        </p:txBody>
      </p:sp>
      <p:sp>
        <p:nvSpPr>
          <p:cNvPr id="5" name="Titel 2"/>
          <p:cNvSpPr txBox="1">
            <a:spLocks/>
          </p:cNvSpPr>
          <p:nvPr/>
        </p:nvSpPr>
        <p:spPr>
          <a:xfrm>
            <a:off x="755576" y="332656"/>
            <a:ext cx="8064896" cy="7829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400" b="1" kern="1200">
                <a:solidFill>
                  <a:srgbClr val="126EB6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 smtClean="0"/>
              <a:t>Results</a:t>
            </a:r>
            <a:endParaRPr lang="en-US" sz="3200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4581128"/>
            <a:ext cx="2116366" cy="208803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4136451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1"/>
          </p:nvPr>
        </p:nvSpPr>
        <p:spPr>
          <a:xfrm>
            <a:off x="755576" y="1268760"/>
            <a:ext cx="8075240" cy="5102027"/>
          </a:xfrm>
        </p:spPr>
        <p:txBody>
          <a:bodyPr>
            <a:normAutofit/>
          </a:bodyPr>
          <a:lstStyle/>
          <a:p>
            <a:r>
              <a:rPr lang="en-US" sz="2200" b="1" dirty="0" err="1" smtClean="0"/>
              <a:t>Monofunctional</a:t>
            </a:r>
            <a:r>
              <a:rPr lang="en-US" sz="2200" dirty="0" smtClean="0"/>
              <a:t> attributions: </a:t>
            </a:r>
          </a:p>
          <a:p>
            <a:pPr marL="0" indent="365125">
              <a:buNone/>
            </a:pPr>
            <a:r>
              <a:rPr lang="en-US" sz="2200" dirty="0" smtClean="0"/>
              <a:t>trivial linkages</a:t>
            </a:r>
          </a:p>
          <a:p>
            <a:endParaRPr lang="en-US" sz="2200" dirty="0" smtClean="0"/>
          </a:p>
          <a:p>
            <a:pPr marL="0" indent="0">
              <a:buNone/>
            </a:pPr>
            <a:endParaRPr lang="en-US" sz="2200" dirty="0" smtClean="0"/>
          </a:p>
          <a:p>
            <a:endParaRPr lang="en-US" sz="2200" dirty="0" smtClean="0"/>
          </a:p>
          <a:p>
            <a:endParaRPr lang="en-US" sz="2200" dirty="0" smtClean="0"/>
          </a:p>
          <a:p>
            <a:endParaRPr lang="en-US" sz="2200" dirty="0" smtClean="0"/>
          </a:p>
          <a:p>
            <a:endParaRPr lang="en-US" sz="2200" dirty="0" smtClean="0"/>
          </a:p>
        </p:txBody>
      </p:sp>
      <p:sp>
        <p:nvSpPr>
          <p:cNvPr id="13" name="Textfeld 12"/>
          <p:cNvSpPr txBox="1"/>
          <p:nvPr/>
        </p:nvSpPr>
        <p:spPr>
          <a:xfrm>
            <a:off x="842392" y="2929916"/>
            <a:ext cx="2751050" cy="360000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Fields for bioenergy</a:t>
            </a:r>
            <a:endParaRPr lang="en-US" dirty="0"/>
          </a:p>
        </p:txBody>
      </p:sp>
      <p:sp>
        <p:nvSpPr>
          <p:cNvPr id="14" name="Textfeld 13"/>
          <p:cNvSpPr txBox="1"/>
          <p:nvPr/>
        </p:nvSpPr>
        <p:spPr>
          <a:xfrm>
            <a:off x="4266235" y="2924944"/>
            <a:ext cx="2754037" cy="360000"/>
          </a:xfrm>
          <a:prstGeom prst="rect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Energy</a:t>
            </a:r>
            <a:endParaRPr lang="en-US" dirty="0"/>
          </a:p>
        </p:txBody>
      </p:sp>
      <p:cxnSp>
        <p:nvCxnSpPr>
          <p:cNvPr id="15" name="Gerade Verbindung mit Pfeil 14"/>
          <p:cNvCxnSpPr>
            <a:stCxn id="13" idx="3"/>
            <a:endCxn id="14" idx="1"/>
          </p:cNvCxnSpPr>
          <p:nvPr/>
        </p:nvCxnSpPr>
        <p:spPr>
          <a:xfrm flipV="1">
            <a:off x="3593442" y="3104944"/>
            <a:ext cx="672793" cy="4972"/>
          </a:xfrm>
          <a:prstGeom prst="straightConnector1">
            <a:avLst/>
          </a:prstGeom>
          <a:ln w="317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feld 15"/>
          <p:cNvSpPr txBox="1"/>
          <p:nvPr/>
        </p:nvSpPr>
        <p:spPr>
          <a:xfrm>
            <a:off x="842392" y="4345359"/>
            <a:ext cx="2751050" cy="360000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Reed stands in polder areas</a:t>
            </a:r>
            <a:endParaRPr lang="en-US" dirty="0"/>
          </a:p>
        </p:txBody>
      </p:sp>
      <p:sp>
        <p:nvSpPr>
          <p:cNvPr id="17" name="Textfeld 16"/>
          <p:cNvSpPr txBox="1"/>
          <p:nvPr/>
        </p:nvSpPr>
        <p:spPr>
          <a:xfrm>
            <a:off x="4266235" y="4340387"/>
            <a:ext cx="2754037" cy="360000"/>
          </a:xfrm>
          <a:prstGeom prst="rect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Carbon sequestration</a:t>
            </a:r>
            <a:endParaRPr lang="en-US" dirty="0"/>
          </a:p>
        </p:txBody>
      </p:sp>
      <p:cxnSp>
        <p:nvCxnSpPr>
          <p:cNvPr id="18" name="Gerade Verbindung mit Pfeil 17"/>
          <p:cNvCxnSpPr>
            <a:stCxn id="16" idx="3"/>
            <a:endCxn id="17" idx="1"/>
          </p:cNvCxnSpPr>
          <p:nvPr/>
        </p:nvCxnSpPr>
        <p:spPr>
          <a:xfrm flipV="1">
            <a:off x="3593442" y="4520387"/>
            <a:ext cx="672793" cy="4972"/>
          </a:xfrm>
          <a:prstGeom prst="straightConnector1">
            <a:avLst/>
          </a:prstGeom>
          <a:ln w="317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feld 18"/>
          <p:cNvSpPr txBox="1"/>
          <p:nvPr/>
        </p:nvSpPr>
        <p:spPr>
          <a:xfrm>
            <a:off x="842392" y="5065439"/>
            <a:ext cx="2751050" cy="360000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Polder areas</a:t>
            </a:r>
            <a:endParaRPr lang="en-US" dirty="0"/>
          </a:p>
        </p:txBody>
      </p:sp>
      <p:sp>
        <p:nvSpPr>
          <p:cNvPr id="20" name="Textfeld 19"/>
          <p:cNvSpPr txBox="1"/>
          <p:nvPr/>
        </p:nvSpPr>
        <p:spPr>
          <a:xfrm>
            <a:off x="4266235" y="5060467"/>
            <a:ext cx="2754037" cy="360000"/>
          </a:xfrm>
          <a:prstGeom prst="rect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Fresh water retention</a:t>
            </a:r>
            <a:endParaRPr lang="en-US" dirty="0"/>
          </a:p>
        </p:txBody>
      </p:sp>
      <p:cxnSp>
        <p:nvCxnSpPr>
          <p:cNvPr id="21" name="Gerade Verbindung mit Pfeil 20"/>
          <p:cNvCxnSpPr>
            <a:stCxn id="19" idx="3"/>
            <a:endCxn id="20" idx="1"/>
          </p:cNvCxnSpPr>
          <p:nvPr/>
        </p:nvCxnSpPr>
        <p:spPr>
          <a:xfrm flipV="1">
            <a:off x="3593442" y="5240467"/>
            <a:ext cx="672793" cy="4972"/>
          </a:xfrm>
          <a:prstGeom prst="straightConnector1">
            <a:avLst/>
          </a:prstGeom>
          <a:ln w="317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feld 21"/>
          <p:cNvSpPr txBox="1"/>
          <p:nvPr/>
        </p:nvSpPr>
        <p:spPr>
          <a:xfrm>
            <a:off x="842392" y="3625279"/>
            <a:ext cx="2751050" cy="360000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Extensively used wetlands</a:t>
            </a:r>
            <a:endParaRPr lang="en-US" dirty="0"/>
          </a:p>
        </p:txBody>
      </p:sp>
      <p:sp>
        <p:nvSpPr>
          <p:cNvPr id="23" name="Textfeld 22"/>
          <p:cNvSpPr txBox="1"/>
          <p:nvPr/>
        </p:nvSpPr>
        <p:spPr>
          <a:xfrm>
            <a:off x="4266235" y="3620307"/>
            <a:ext cx="2754037" cy="360000"/>
          </a:xfrm>
          <a:prstGeom prst="rect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Biodiversity</a:t>
            </a:r>
            <a:endParaRPr lang="en-US" dirty="0"/>
          </a:p>
        </p:txBody>
      </p:sp>
      <p:cxnSp>
        <p:nvCxnSpPr>
          <p:cNvPr id="24" name="Gerade Verbindung mit Pfeil 23"/>
          <p:cNvCxnSpPr>
            <a:stCxn id="22" idx="3"/>
            <a:endCxn id="23" idx="1"/>
          </p:cNvCxnSpPr>
          <p:nvPr/>
        </p:nvCxnSpPr>
        <p:spPr>
          <a:xfrm flipV="1">
            <a:off x="3593442" y="3800307"/>
            <a:ext cx="672793" cy="4972"/>
          </a:xfrm>
          <a:prstGeom prst="straightConnector1">
            <a:avLst/>
          </a:prstGeom>
          <a:ln w="317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534"/>
          <a:stretch/>
        </p:blipFill>
        <p:spPr bwMode="auto">
          <a:xfrm>
            <a:off x="7243671" y="3620306"/>
            <a:ext cx="1619496" cy="1086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 descr="http://biotopfonds.de/wp-content/uploads/2012/01/05-15_13-57-emsland-09-2-2000x1328-1024x680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296" y="2396041"/>
            <a:ext cx="1623265" cy="10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33" r="7633"/>
          <a:stretch/>
        </p:blipFill>
        <p:spPr bwMode="auto">
          <a:xfrm>
            <a:off x="7243671" y="4828244"/>
            <a:ext cx="1615890" cy="108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6" name="Picture 8" descr="http://view.stern.de/de/picture/653310/gelb-farbe-ostfriesland-blauer-himmel-rapsfeld-deich-209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296" y="1145568"/>
            <a:ext cx="1623265" cy="10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Titel 2"/>
          <p:cNvSpPr txBox="1">
            <a:spLocks/>
          </p:cNvSpPr>
          <p:nvPr/>
        </p:nvSpPr>
        <p:spPr>
          <a:xfrm>
            <a:off x="755576" y="332656"/>
            <a:ext cx="8064896" cy="7829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400" b="1" kern="1200">
                <a:solidFill>
                  <a:srgbClr val="126EB6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 smtClean="0"/>
              <a:t>Results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4143355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1"/>
          </p:nvPr>
        </p:nvSpPr>
        <p:spPr>
          <a:xfrm>
            <a:off x="755576" y="1268760"/>
            <a:ext cx="8075240" cy="5102027"/>
          </a:xfrm>
        </p:spPr>
        <p:txBody>
          <a:bodyPr>
            <a:normAutofit/>
          </a:bodyPr>
          <a:lstStyle/>
          <a:p>
            <a:r>
              <a:rPr lang="de-DE" sz="2400" b="1" dirty="0" smtClean="0"/>
              <a:t>Bundles</a:t>
            </a:r>
            <a:r>
              <a:rPr lang="de-DE" sz="2400" dirty="0" smtClean="0"/>
              <a:t> </a:t>
            </a:r>
            <a:r>
              <a:rPr lang="de-DE" sz="2400" dirty="0" err="1" smtClean="0"/>
              <a:t>of</a:t>
            </a:r>
            <a:r>
              <a:rPr lang="de-DE" sz="2400" dirty="0" smtClean="0"/>
              <a:t> </a:t>
            </a:r>
            <a:r>
              <a:rPr lang="de-DE" sz="2400" dirty="0" err="1" smtClean="0"/>
              <a:t>ecosystem</a:t>
            </a:r>
            <a:r>
              <a:rPr lang="de-DE" sz="2400" dirty="0" smtClean="0"/>
              <a:t> </a:t>
            </a:r>
            <a:r>
              <a:rPr lang="de-DE" sz="2400" dirty="0" err="1" smtClean="0"/>
              <a:t>services</a:t>
            </a:r>
            <a:r>
              <a:rPr lang="en-US" sz="2400" dirty="0" smtClean="0"/>
              <a:t>: </a:t>
            </a:r>
          </a:p>
          <a:p>
            <a:pPr marL="0" indent="365125">
              <a:buNone/>
            </a:pPr>
            <a:r>
              <a:rPr lang="en-US" sz="2000" dirty="0" smtClean="0"/>
              <a:t>to </a:t>
            </a:r>
            <a:r>
              <a:rPr lang="en-US" sz="2000" dirty="0" err="1" smtClean="0"/>
              <a:t>fullfill</a:t>
            </a:r>
            <a:r>
              <a:rPr lang="en-US" sz="2000" dirty="0" smtClean="0"/>
              <a:t> diverse societal, ecological and economic demands</a:t>
            </a:r>
          </a:p>
          <a:p>
            <a:endParaRPr lang="de-DE" dirty="0"/>
          </a:p>
          <a:p>
            <a:endParaRPr lang="en-US" dirty="0"/>
          </a:p>
        </p:txBody>
      </p:sp>
      <p:sp>
        <p:nvSpPr>
          <p:cNvPr id="10" name="Textfeld 9"/>
          <p:cNvSpPr txBox="1"/>
          <p:nvPr/>
        </p:nvSpPr>
        <p:spPr>
          <a:xfrm>
            <a:off x="827584" y="2942670"/>
            <a:ext cx="2750400" cy="288000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txBody>
          <a:bodyPr wrap="square" rtlCol="0" anchor="ctr" anchorCtr="0">
            <a:spAutoFit/>
          </a:bodyPr>
          <a:lstStyle/>
          <a:p>
            <a:r>
              <a:rPr lang="de-DE" dirty="0" smtClean="0"/>
              <a:t>Buildings</a:t>
            </a:r>
            <a:endParaRPr lang="en-US" dirty="0"/>
          </a:p>
        </p:txBody>
      </p:sp>
      <p:sp>
        <p:nvSpPr>
          <p:cNvPr id="11" name="Textfeld 10"/>
          <p:cNvSpPr txBox="1"/>
          <p:nvPr/>
        </p:nvSpPr>
        <p:spPr>
          <a:xfrm>
            <a:off x="827584" y="3250447"/>
            <a:ext cx="2750400" cy="288000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txBody>
          <a:bodyPr wrap="square" rtlCol="0" anchor="ctr" anchorCtr="0">
            <a:spAutoFit/>
          </a:bodyPr>
          <a:lstStyle/>
          <a:p>
            <a:r>
              <a:rPr lang="de-DE" dirty="0" smtClean="0"/>
              <a:t>Infrastructure</a:t>
            </a:r>
            <a:endParaRPr lang="en-US" dirty="0"/>
          </a:p>
        </p:txBody>
      </p:sp>
      <p:sp>
        <p:nvSpPr>
          <p:cNvPr id="12" name="Textfeld 11"/>
          <p:cNvSpPr txBox="1"/>
          <p:nvPr/>
        </p:nvSpPr>
        <p:spPr>
          <a:xfrm>
            <a:off x="4252022" y="2924944"/>
            <a:ext cx="2750400" cy="288000"/>
          </a:xfrm>
          <a:prstGeom prst="rect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txBody>
          <a:bodyPr wrap="square" rtlCol="0" anchor="ctr" anchorCtr="0">
            <a:spAutoFit/>
          </a:bodyPr>
          <a:lstStyle/>
          <a:p>
            <a:r>
              <a:rPr lang="en-US" dirty="0" smtClean="0"/>
              <a:t>Recreation, tourism</a:t>
            </a:r>
            <a:endParaRPr lang="en-US" dirty="0"/>
          </a:p>
        </p:txBody>
      </p:sp>
      <p:sp>
        <p:nvSpPr>
          <p:cNvPr id="13" name="Textfeld 12"/>
          <p:cNvSpPr txBox="1"/>
          <p:nvPr/>
        </p:nvSpPr>
        <p:spPr>
          <a:xfrm>
            <a:off x="4252022" y="3232721"/>
            <a:ext cx="2750400" cy="288000"/>
          </a:xfrm>
          <a:prstGeom prst="rect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txBody>
          <a:bodyPr wrap="square" rtlCol="0" anchor="ctr" anchorCtr="0">
            <a:spAutoFit/>
          </a:bodyPr>
          <a:lstStyle/>
          <a:p>
            <a:r>
              <a:rPr lang="en-US" dirty="0" smtClean="0"/>
              <a:t>Feeling of safety</a:t>
            </a:r>
            <a:endParaRPr lang="en-US" dirty="0"/>
          </a:p>
        </p:txBody>
      </p:sp>
      <p:cxnSp>
        <p:nvCxnSpPr>
          <p:cNvPr id="14" name="Gerade Verbindung mit Pfeil 13"/>
          <p:cNvCxnSpPr>
            <a:stCxn id="10" idx="3"/>
            <a:endCxn id="12" idx="1"/>
          </p:cNvCxnSpPr>
          <p:nvPr/>
        </p:nvCxnSpPr>
        <p:spPr>
          <a:xfrm flipV="1">
            <a:off x="3577984" y="3068944"/>
            <a:ext cx="674038" cy="17726"/>
          </a:xfrm>
          <a:prstGeom prst="straightConnector1">
            <a:avLst/>
          </a:prstGeom>
          <a:ln w="317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Gerade Verbindung mit Pfeil 14"/>
          <p:cNvCxnSpPr>
            <a:stCxn id="11" idx="3"/>
            <a:endCxn id="13" idx="1"/>
          </p:cNvCxnSpPr>
          <p:nvPr/>
        </p:nvCxnSpPr>
        <p:spPr>
          <a:xfrm flipV="1">
            <a:off x="3577984" y="3376721"/>
            <a:ext cx="674038" cy="17726"/>
          </a:xfrm>
          <a:prstGeom prst="straightConnector1">
            <a:avLst/>
          </a:prstGeom>
          <a:ln w="317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Gerade Verbindung mit Pfeil 15"/>
          <p:cNvCxnSpPr>
            <a:stCxn id="10" idx="3"/>
            <a:endCxn id="13" idx="1"/>
          </p:cNvCxnSpPr>
          <p:nvPr/>
        </p:nvCxnSpPr>
        <p:spPr>
          <a:xfrm>
            <a:off x="3577984" y="3086670"/>
            <a:ext cx="674038" cy="290051"/>
          </a:xfrm>
          <a:prstGeom prst="straightConnector1">
            <a:avLst/>
          </a:prstGeom>
          <a:ln w="317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Gerade Verbindung mit Pfeil 16"/>
          <p:cNvCxnSpPr>
            <a:stCxn id="11" idx="3"/>
            <a:endCxn id="12" idx="1"/>
          </p:cNvCxnSpPr>
          <p:nvPr/>
        </p:nvCxnSpPr>
        <p:spPr>
          <a:xfrm flipV="1">
            <a:off x="3577984" y="3068944"/>
            <a:ext cx="674038" cy="325503"/>
          </a:xfrm>
          <a:prstGeom prst="straightConnector1">
            <a:avLst/>
          </a:prstGeom>
          <a:ln w="317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feld 17"/>
          <p:cNvSpPr txBox="1"/>
          <p:nvPr/>
        </p:nvSpPr>
        <p:spPr>
          <a:xfrm>
            <a:off x="4251754" y="4784379"/>
            <a:ext cx="2750400" cy="288000"/>
          </a:xfrm>
          <a:prstGeom prst="rect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txBody>
          <a:bodyPr wrap="square" rtlCol="0" anchor="ctr" anchorCtr="0">
            <a:spAutoFit/>
          </a:bodyPr>
          <a:lstStyle/>
          <a:p>
            <a:r>
              <a:rPr lang="en-US" dirty="0" smtClean="0"/>
              <a:t>Biodiversity</a:t>
            </a:r>
            <a:endParaRPr lang="en-US" dirty="0"/>
          </a:p>
        </p:txBody>
      </p:sp>
      <p:sp>
        <p:nvSpPr>
          <p:cNvPr id="19" name="Textfeld 18"/>
          <p:cNvSpPr txBox="1"/>
          <p:nvPr/>
        </p:nvSpPr>
        <p:spPr>
          <a:xfrm>
            <a:off x="827584" y="4476602"/>
            <a:ext cx="2750400" cy="288000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txBody>
          <a:bodyPr wrap="square" rtlCol="0" anchor="ctr" anchorCtr="0">
            <a:spAutoFit/>
          </a:bodyPr>
          <a:lstStyle/>
          <a:p>
            <a:r>
              <a:rPr lang="en-US" dirty="0" smtClean="0"/>
              <a:t>Rivers, creeks and ditches</a:t>
            </a:r>
            <a:endParaRPr lang="en-US" dirty="0"/>
          </a:p>
        </p:txBody>
      </p:sp>
      <p:sp>
        <p:nvSpPr>
          <p:cNvPr id="20" name="Textfeld 19"/>
          <p:cNvSpPr txBox="1"/>
          <p:nvPr/>
        </p:nvSpPr>
        <p:spPr>
          <a:xfrm>
            <a:off x="4252022" y="3861048"/>
            <a:ext cx="2750400" cy="288000"/>
          </a:xfrm>
          <a:prstGeom prst="rect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txBody>
          <a:bodyPr wrap="square" rtlCol="0" anchor="ctr" anchorCtr="0">
            <a:spAutoFit/>
          </a:bodyPr>
          <a:lstStyle/>
          <a:p>
            <a:r>
              <a:rPr lang="en-US" dirty="0" smtClean="0"/>
              <a:t>Rapid water drainage</a:t>
            </a:r>
            <a:endParaRPr lang="en-US" dirty="0"/>
          </a:p>
        </p:txBody>
      </p:sp>
      <p:sp>
        <p:nvSpPr>
          <p:cNvPr id="21" name="Textfeld 20"/>
          <p:cNvSpPr txBox="1"/>
          <p:nvPr/>
        </p:nvSpPr>
        <p:spPr>
          <a:xfrm>
            <a:off x="4251753" y="4168825"/>
            <a:ext cx="2750400" cy="288000"/>
          </a:xfrm>
          <a:prstGeom prst="rect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txBody>
          <a:bodyPr wrap="square" rtlCol="0" anchor="ctr" anchorCtr="0">
            <a:spAutoFit/>
          </a:bodyPr>
          <a:lstStyle/>
          <a:p>
            <a:r>
              <a:rPr lang="en-US" dirty="0" smtClean="0"/>
              <a:t>Freshwater retention</a:t>
            </a:r>
            <a:endParaRPr lang="en-US" dirty="0"/>
          </a:p>
        </p:txBody>
      </p:sp>
      <p:sp>
        <p:nvSpPr>
          <p:cNvPr id="22" name="Textfeld 21"/>
          <p:cNvSpPr txBox="1"/>
          <p:nvPr/>
        </p:nvSpPr>
        <p:spPr>
          <a:xfrm>
            <a:off x="4252022" y="4476602"/>
            <a:ext cx="2750400" cy="288000"/>
          </a:xfrm>
          <a:prstGeom prst="rect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txBody>
          <a:bodyPr wrap="square" rtlCol="0" anchor="ctr" anchorCtr="0">
            <a:spAutoFit/>
          </a:bodyPr>
          <a:lstStyle/>
          <a:p>
            <a:r>
              <a:rPr lang="en-US" dirty="0" smtClean="0"/>
              <a:t>Recreation, tourism</a:t>
            </a:r>
            <a:endParaRPr lang="en-US" dirty="0"/>
          </a:p>
        </p:txBody>
      </p:sp>
      <p:sp>
        <p:nvSpPr>
          <p:cNvPr id="23" name="Textfeld 22"/>
          <p:cNvSpPr txBox="1"/>
          <p:nvPr/>
        </p:nvSpPr>
        <p:spPr>
          <a:xfrm>
            <a:off x="4251753" y="5092156"/>
            <a:ext cx="2750400" cy="288000"/>
          </a:xfrm>
          <a:prstGeom prst="rect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txBody>
          <a:bodyPr wrap="square" rtlCol="0" anchor="ctr" anchorCtr="0">
            <a:spAutoFit/>
          </a:bodyPr>
          <a:lstStyle/>
          <a:p>
            <a:r>
              <a:rPr lang="en-US" dirty="0" smtClean="0"/>
              <a:t>Soil fertility</a:t>
            </a:r>
            <a:endParaRPr lang="en-US" dirty="0"/>
          </a:p>
        </p:txBody>
      </p:sp>
      <p:cxnSp>
        <p:nvCxnSpPr>
          <p:cNvPr id="24" name="Gerade Verbindung mit Pfeil 23"/>
          <p:cNvCxnSpPr>
            <a:stCxn id="19" idx="3"/>
            <a:endCxn id="22" idx="1"/>
          </p:cNvCxnSpPr>
          <p:nvPr/>
        </p:nvCxnSpPr>
        <p:spPr>
          <a:xfrm>
            <a:off x="3577984" y="4620602"/>
            <a:ext cx="674038" cy="0"/>
          </a:xfrm>
          <a:prstGeom prst="straightConnector1">
            <a:avLst/>
          </a:prstGeom>
          <a:ln w="317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Gerade Verbindung mit Pfeil 24"/>
          <p:cNvCxnSpPr>
            <a:stCxn id="19" idx="3"/>
            <a:endCxn id="20" idx="1"/>
          </p:cNvCxnSpPr>
          <p:nvPr/>
        </p:nvCxnSpPr>
        <p:spPr>
          <a:xfrm flipV="1">
            <a:off x="3577984" y="4005048"/>
            <a:ext cx="674038" cy="615554"/>
          </a:xfrm>
          <a:prstGeom prst="straightConnector1">
            <a:avLst/>
          </a:prstGeom>
          <a:ln w="317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Gerade Verbindung mit Pfeil 25"/>
          <p:cNvCxnSpPr>
            <a:stCxn id="19" idx="3"/>
            <a:endCxn id="21" idx="1"/>
          </p:cNvCxnSpPr>
          <p:nvPr/>
        </p:nvCxnSpPr>
        <p:spPr>
          <a:xfrm flipV="1">
            <a:off x="3577984" y="4312825"/>
            <a:ext cx="673769" cy="307777"/>
          </a:xfrm>
          <a:prstGeom prst="straightConnector1">
            <a:avLst/>
          </a:prstGeom>
          <a:ln w="317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Gerade Verbindung mit Pfeil 26"/>
          <p:cNvCxnSpPr>
            <a:stCxn id="19" idx="3"/>
            <a:endCxn id="18" idx="1"/>
          </p:cNvCxnSpPr>
          <p:nvPr/>
        </p:nvCxnSpPr>
        <p:spPr>
          <a:xfrm>
            <a:off x="3577984" y="4620602"/>
            <a:ext cx="673770" cy="307777"/>
          </a:xfrm>
          <a:prstGeom prst="straightConnector1">
            <a:avLst/>
          </a:prstGeom>
          <a:ln w="317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Gerade Verbindung mit Pfeil 27"/>
          <p:cNvCxnSpPr>
            <a:stCxn id="19" idx="3"/>
            <a:endCxn id="23" idx="1"/>
          </p:cNvCxnSpPr>
          <p:nvPr/>
        </p:nvCxnSpPr>
        <p:spPr>
          <a:xfrm>
            <a:off x="3577984" y="4620602"/>
            <a:ext cx="673769" cy="615554"/>
          </a:xfrm>
          <a:prstGeom prst="straightConnector1">
            <a:avLst/>
          </a:prstGeom>
          <a:ln w="317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583" t="25664" r="37903" b="17433"/>
          <a:stretch/>
        </p:blipFill>
        <p:spPr bwMode="auto">
          <a:xfrm>
            <a:off x="7092280" y="3499109"/>
            <a:ext cx="1502687" cy="108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2820" y="2227749"/>
            <a:ext cx="1284466" cy="108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5020" y="4797272"/>
            <a:ext cx="1440065" cy="108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5" name="Titel 2"/>
          <p:cNvSpPr txBox="1">
            <a:spLocks/>
          </p:cNvSpPr>
          <p:nvPr/>
        </p:nvSpPr>
        <p:spPr>
          <a:xfrm>
            <a:off x="755576" y="332656"/>
            <a:ext cx="8064896" cy="7829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400" b="1" kern="1200">
                <a:solidFill>
                  <a:srgbClr val="126EB6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 smtClean="0"/>
              <a:t>Results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966715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1"/>
          </p:nvPr>
        </p:nvSpPr>
        <p:spPr>
          <a:xfrm>
            <a:off x="755576" y="1268760"/>
            <a:ext cx="8075240" cy="5102027"/>
          </a:xfrm>
        </p:spPr>
        <p:txBody>
          <a:bodyPr>
            <a:normAutofit/>
          </a:bodyPr>
          <a:lstStyle/>
          <a:p>
            <a:r>
              <a:rPr lang="de-DE" sz="2200" b="1" dirty="0" smtClean="0"/>
              <a:t>Bundles</a:t>
            </a:r>
            <a:r>
              <a:rPr lang="de-DE" sz="2200" dirty="0" smtClean="0"/>
              <a:t> </a:t>
            </a:r>
            <a:r>
              <a:rPr lang="de-DE" sz="2200" dirty="0" err="1" smtClean="0"/>
              <a:t>of</a:t>
            </a:r>
            <a:r>
              <a:rPr lang="de-DE" sz="2200" dirty="0" smtClean="0"/>
              <a:t> </a:t>
            </a:r>
            <a:r>
              <a:rPr lang="de-DE" sz="2200" dirty="0" err="1" smtClean="0"/>
              <a:t>ecosystem</a:t>
            </a:r>
            <a:r>
              <a:rPr lang="de-DE" sz="2200" dirty="0" smtClean="0"/>
              <a:t> </a:t>
            </a:r>
            <a:r>
              <a:rPr lang="de-DE" sz="2200" dirty="0" err="1" smtClean="0"/>
              <a:t>services</a:t>
            </a:r>
            <a:r>
              <a:rPr lang="en-US" sz="2200" dirty="0" smtClean="0"/>
              <a:t>: </a:t>
            </a:r>
          </a:p>
          <a:p>
            <a:pPr marL="0" indent="365125">
              <a:buNone/>
            </a:pPr>
            <a:r>
              <a:rPr lang="en-US" sz="2200" dirty="0" smtClean="0"/>
              <a:t>to </a:t>
            </a:r>
            <a:r>
              <a:rPr lang="en-US" sz="2200" dirty="0" err="1" smtClean="0"/>
              <a:t>fullfill</a:t>
            </a:r>
            <a:r>
              <a:rPr lang="en-US" sz="2200" dirty="0" smtClean="0"/>
              <a:t> diverse societal, ecological and economic </a:t>
            </a:r>
          </a:p>
          <a:p>
            <a:pPr marL="0" indent="365125">
              <a:buNone/>
            </a:pPr>
            <a:r>
              <a:rPr lang="en-US" sz="2200" dirty="0" smtClean="0"/>
              <a:t>demands</a:t>
            </a:r>
          </a:p>
          <a:p>
            <a:endParaRPr lang="de-DE" sz="2200" dirty="0"/>
          </a:p>
          <a:p>
            <a:endParaRPr lang="en-US" sz="2200" dirty="0"/>
          </a:p>
        </p:txBody>
      </p:sp>
      <p:sp>
        <p:nvSpPr>
          <p:cNvPr id="51" name="Textfeld 50"/>
          <p:cNvSpPr txBox="1"/>
          <p:nvPr/>
        </p:nvSpPr>
        <p:spPr>
          <a:xfrm>
            <a:off x="4251755" y="3560243"/>
            <a:ext cx="2750400" cy="288000"/>
          </a:xfrm>
          <a:prstGeom prst="rect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txBody>
          <a:bodyPr wrap="square" rtlCol="0" anchor="ctr" anchorCtr="0">
            <a:spAutoFit/>
          </a:bodyPr>
          <a:lstStyle/>
          <a:p>
            <a:r>
              <a:rPr lang="en-US" dirty="0" smtClean="0"/>
              <a:t>Recreation, tourism</a:t>
            </a:r>
            <a:endParaRPr lang="en-US" dirty="0"/>
          </a:p>
        </p:txBody>
      </p:sp>
      <p:sp>
        <p:nvSpPr>
          <p:cNvPr id="52" name="Textfeld 51"/>
          <p:cNvSpPr txBox="1"/>
          <p:nvPr/>
        </p:nvSpPr>
        <p:spPr>
          <a:xfrm>
            <a:off x="827584" y="3211800"/>
            <a:ext cx="2750400" cy="288000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txBody>
          <a:bodyPr wrap="square" rtlCol="0" anchor="ctr" anchorCtr="0">
            <a:spAutoFit/>
          </a:bodyPr>
          <a:lstStyle/>
          <a:p>
            <a:r>
              <a:rPr lang="en-US" dirty="0" smtClean="0"/>
              <a:t>Mud flats</a:t>
            </a:r>
            <a:endParaRPr lang="en-US" dirty="0"/>
          </a:p>
        </p:txBody>
      </p:sp>
      <p:sp>
        <p:nvSpPr>
          <p:cNvPr id="53" name="Textfeld 52"/>
          <p:cNvSpPr txBox="1"/>
          <p:nvPr/>
        </p:nvSpPr>
        <p:spPr>
          <a:xfrm>
            <a:off x="4252022" y="2636912"/>
            <a:ext cx="2750400" cy="288000"/>
          </a:xfrm>
          <a:prstGeom prst="rect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txBody>
          <a:bodyPr wrap="square" rtlCol="0" anchor="ctr" anchorCtr="0">
            <a:spAutoFit/>
          </a:bodyPr>
          <a:lstStyle/>
          <a:p>
            <a:r>
              <a:rPr lang="en-US" dirty="0" smtClean="0"/>
              <a:t>Saltwater retention</a:t>
            </a:r>
            <a:endParaRPr lang="en-US" dirty="0"/>
          </a:p>
        </p:txBody>
      </p:sp>
      <p:sp>
        <p:nvSpPr>
          <p:cNvPr id="54" name="Textfeld 53"/>
          <p:cNvSpPr txBox="1"/>
          <p:nvPr/>
        </p:nvSpPr>
        <p:spPr>
          <a:xfrm>
            <a:off x="4251755" y="2944689"/>
            <a:ext cx="2750400" cy="288000"/>
          </a:xfrm>
          <a:prstGeom prst="rect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txBody>
          <a:bodyPr wrap="square" rtlCol="0" anchor="ctr" anchorCtr="0">
            <a:spAutoFit/>
          </a:bodyPr>
          <a:lstStyle/>
          <a:p>
            <a:r>
              <a:rPr lang="en-US" dirty="0" smtClean="0"/>
              <a:t>Sedimentation</a:t>
            </a:r>
            <a:endParaRPr lang="en-US" dirty="0"/>
          </a:p>
        </p:txBody>
      </p:sp>
      <p:sp>
        <p:nvSpPr>
          <p:cNvPr id="55" name="Textfeld 54"/>
          <p:cNvSpPr txBox="1"/>
          <p:nvPr/>
        </p:nvSpPr>
        <p:spPr>
          <a:xfrm>
            <a:off x="4252023" y="3252466"/>
            <a:ext cx="3255263" cy="288000"/>
          </a:xfrm>
          <a:prstGeom prst="rect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txBody>
          <a:bodyPr wrap="square" rtlCol="0" anchor="ctr" anchorCtr="0">
            <a:spAutoFit/>
          </a:bodyPr>
          <a:lstStyle/>
          <a:p>
            <a:r>
              <a:rPr lang="en-US" sz="1400" dirty="0" smtClean="0"/>
              <a:t>Community identification and connection</a:t>
            </a:r>
            <a:endParaRPr lang="en-US" sz="1400" dirty="0"/>
          </a:p>
        </p:txBody>
      </p:sp>
      <p:sp>
        <p:nvSpPr>
          <p:cNvPr id="56" name="Textfeld 55"/>
          <p:cNvSpPr txBox="1"/>
          <p:nvPr/>
        </p:nvSpPr>
        <p:spPr>
          <a:xfrm>
            <a:off x="4251753" y="3868020"/>
            <a:ext cx="2750400" cy="288000"/>
          </a:xfrm>
          <a:prstGeom prst="rect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txBody>
          <a:bodyPr wrap="square" rtlCol="0" anchor="ctr" anchorCtr="0">
            <a:spAutoFit/>
          </a:bodyPr>
          <a:lstStyle/>
          <a:p>
            <a:r>
              <a:rPr lang="en-US" dirty="0" smtClean="0"/>
              <a:t>Biodiversity</a:t>
            </a:r>
            <a:endParaRPr lang="en-US" dirty="0"/>
          </a:p>
        </p:txBody>
      </p:sp>
      <p:cxnSp>
        <p:nvCxnSpPr>
          <p:cNvPr id="57" name="Gerade Verbindung mit Pfeil 56"/>
          <p:cNvCxnSpPr>
            <a:stCxn id="52" idx="3"/>
            <a:endCxn id="55" idx="1"/>
          </p:cNvCxnSpPr>
          <p:nvPr/>
        </p:nvCxnSpPr>
        <p:spPr>
          <a:xfrm>
            <a:off x="3577984" y="3355800"/>
            <a:ext cx="674039" cy="40666"/>
          </a:xfrm>
          <a:prstGeom prst="straightConnector1">
            <a:avLst/>
          </a:prstGeom>
          <a:ln w="317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Gerade Verbindung mit Pfeil 57"/>
          <p:cNvCxnSpPr>
            <a:stCxn id="52" idx="3"/>
            <a:endCxn id="53" idx="1"/>
          </p:cNvCxnSpPr>
          <p:nvPr/>
        </p:nvCxnSpPr>
        <p:spPr>
          <a:xfrm flipV="1">
            <a:off x="3577984" y="2780912"/>
            <a:ext cx="674038" cy="574888"/>
          </a:xfrm>
          <a:prstGeom prst="straightConnector1">
            <a:avLst/>
          </a:prstGeom>
          <a:ln w="317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Gerade Verbindung mit Pfeil 58"/>
          <p:cNvCxnSpPr>
            <a:stCxn id="52" idx="3"/>
            <a:endCxn id="54" idx="1"/>
          </p:cNvCxnSpPr>
          <p:nvPr/>
        </p:nvCxnSpPr>
        <p:spPr>
          <a:xfrm flipV="1">
            <a:off x="3577984" y="3088689"/>
            <a:ext cx="673771" cy="267111"/>
          </a:xfrm>
          <a:prstGeom prst="straightConnector1">
            <a:avLst/>
          </a:prstGeom>
          <a:ln w="317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Gerade Verbindung mit Pfeil 59"/>
          <p:cNvCxnSpPr>
            <a:stCxn id="52" idx="3"/>
            <a:endCxn id="51" idx="1"/>
          </p:cNvCxnSpPr>
          <p:nvPr/>
        </p:nvCxnSpPr>
        <p:spPr>
          <a:xfrm>
            <a:off x="3577984" y="3355800"/>
            <a:ext cx="673771" cy="348443"/>
          </a:xfrm>
          <a:prstGeom prst="straightConnector1">
            <a:avLst/>
          </a:prstGeom>
          <a:ln w="317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Gerade Verbindung mit Pfeil 60"/>
          <p:cNvCxnSpPr>
            <a:stCxn id="52" idx="3"/>
            <a:endCxn id="56" idx="1"/>
          </p:cNvCxnSpPr>
          <p:nvPr/>
        </p:nvCxnSpPr>
        <p:spPr>
          <a:xfrm>
            <a:off x="3577984" y="3355800"/>
            <a:ext cx="673769" cy="656220"/>
          </a:xfrm>
          <a:prstGeom prst="straightConnector1">
            <a:avLst/>
          </a:prstGeom>
          <a:ln w="317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3" name="Textfeld 72"/>
          <p:cNvSpPr txBox="1"/>
          <p:nvPr/>
        </p:nvSpPr>
        <p:spPr>
          <a:xfrm>
            <a:off x="4251755" y="5297309"/>
            <a:ext cx="3255532" cy="288000"/>
          </a:xfrm>
          <a:prstGeom prst="rect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txBody>
          <a:bodyPr wrap="square" rtlCol="0" anchor="ctr" anchorCtr="0">
            <a:spAutoFit/>
          </a:bodyPr>
          <a:lstStyle/>
          <a:p>
            <a:r>
              <a:rPr lang="en-US" sz="1400" dirty="0" smtClean="0"/>
              <a:t>Community identification and connection</a:t>
            </a:r>
            <a:endParaRPr lang="en-US" sz="1400" dirty="0"/>
          </a:p>
        </p:txBody>
      </p:sp>
      <p:sp>
        <p:nvSpPr>
          <p:cNvPr id="74" name="Textfeld 73"/>
          <p:cNvSpPr txBox="1"/>
          <p:nvPr/>
        </p:nvSpPr>
        <p:spPr>
          <a:xfrm>
            <a:off x="827584" y="4965538"/>
            <a:ext cx="2750400" cy="288000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txBody>
          <a:bodyPr wrap="square" rtlCol="0" anchor="ctr" anchorCtr="0">
            <a:spAutoFit/>
          </a:bodyPr>
          <a:lstStyle/>
          <a:p>
            <a:r>
              <a:rPr lang="en-US" dirty="0" smtClean="0"/>
              <a:t>Dike</a:t>
            </a:r>
            <a:endParaRPr lang="en-US" dirty="0"/>
          </a:p>
        </p:txBody>
      </p:sp>
      <p:sp>
        <p:nvSpPr>
          <p:cNvPr id="75" name="Textfeld 74"/>
          <p:cNvSpPr txBox="1"/>
          <p:nvPr/>
        </p:nvSpPr>
        <p:spPr>
          <a:xfrm>
            <a:off x="4251753" y="4365104"/>
            <a:ext cx="2750400" cy="288000"/>
          </a:xfrm>
          <a:prstGeom prst="rect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txBody>
          <a:bodyPr wrap="square" rtlCol="0" anchor="ctr" anchorCtr="0">
            <a:spAutoFit/>
          </a:bodyPr>
          <a:lstStyle/>
          <a:p>
            <a:r>
              <a:rPr lang="en-US" dirty="0" smtClean="0"/>
              <a:t>Livestock</a:t>
            </a:r>
            <a:endParaRPr lang="en-US" dirty="0"/>
          </a:p>
        </p:txBody>
      </p:sp>
      <p:sp>
        <p:nvSpPr>
          <p:cNvPr id="76" name="Textfeld 75"/>
          <p:cNvSpPr txBox="1"/>
          <p:nvPr/>
        </p:nvSpPr>
        <p:spPr>
          <a:xfrm>
            <a:off x="4251753" y="4677538"/>
            <a:ext cx="3255532" cy="288000"/>
          </a:xfrm>
          <a:prstGeom prst="rect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txBody>
          <a:bodyPr wrap="square" rtlCol="0" anchor="ctr" anchorCtr="0">
            <a:spAutoFit/>
          </a:bodyPr>
          <a:lstStyle/>
          <a:p>
            <a:r>
              <a:rPr lang="en-US" dirty="0" smtClean="0"/>
              <a:t>Prevention of saltwater intrusion</a:t>
            </a:r>
            <a:endParaRPr lang="en-US" dirty="0"/>
          </a:p>
        </p:txBody>
      </p:sp>
      <p:sp>
        <p:nvSpPr>
          <p:cNvPr id="77" name="Textfeld 76"/>
          <p:cNvSpPr txBox="1"/>
          <p:nvPr/>
        </p:nvSpPr>
        <p:spPr>
          <a:xfrm>
            <a:off x="4252022" y="4985871"/>
            <a:ext cx="2750400" cy="288000"/>
          </a:xfrm>
          <a:prstGeom prst="rect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txBody>
          <a:bodyPr wrap="square" rtlCol="0" anchor="ctr" anchorCtr="0">
            <a:spAutoFit/>
          </a:bodyPr>
          <a:lstStyle/>
          <a:p>
            <a:r>
              <a:rPr lang="en-US" dirty="0" smtClean="0"/>
              <a:t>Wave attenuation</a:t>
            </a:r>
            <a:endParaRPr lang="en-US" dirty="0"/>
          </a:p>
        </p:txBody>
      </p:sp>
      <p:sp>
        <p:nvSpPr>
          <p:cNvPr id="78" name="Textfeld 77"/>
          <p:cNvSpPr txBox="1"/>
          <p:nvPr/>
        </p:nvSpPr>
        <p:spPr>
          <a:xfrm>
            <a:off x="4252023" y="5602220"/>
            <a:ext cx="2750400" cy="288000"/>
          </a:xfrm>
          <a:prstGeom prst="rect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txBody>
          <a:bodyPr wrap="square" rtlCol="0" anchor="ctr" anchorCtr="0">
            <a:spAutoFit/>
          </a:bodyPr>
          <a:lstStyle/>
          <a:p>
            <a:r>
              <a:rPr lang="en-US" dirty="0" smtClean="0"/>
              <a:t>Recreation, tourism</a:t>
            </a:r>
            <a:endParaRPr lang="en-US" dirty="0"/>
          </a:p>
        </p:txBody>
      </p:sp>
      <p:sp>
        <p:nvSpPr>
          <p:cNvPr id="79" name="Textfeld 78"/>
          <p:cNvSpPr txBox="1"/>
          <p:nvPr/>
        </p:nvSpPr>
        <p:spPr>
          <a:xfrm>
            <a:off x="4252023" y="5910410"/>
            <a:ext cx="2750400" cy="288000"/>
          </a:xfrm>
          <a:prstGeom prst="rect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txBody>
          <a:bodyPr wrap="square" rtlCol="0" anchor="ctr" anchorCtr="0">
            <a:spAutoFit/>
          </a:bodyPr>
          <a:lstStyle/>
          <a:p>
            <a:r>
              <a:rPr lang="en-US" dirty="0" smtClean="0"/>
              <a:t>Feeling of safety</a:t>
            </a:r>
            <a:endParaRPr lang="en-US" dirty="0"/>
          </a:p>
        </p:txBody>
      </p:sp>
      <p:sp>
        <p:nvSpPr>
          <p:cNvPr id="80" name="Textfeld 79"/>
          <p:cNvSpPr txBox="1"/>
          <p:nvPr/>
        </p:nvSpPr>
        <p:spPr>
          <a:xfrm>
            <a:off x="827584" y="5273315"/>
            <a:ext cx="2750400" cy="288000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txBody>
          <a:bodyPr wrap="square" rtlCol="0" anchor="ctr" anchorCtr="0">
            <a:spAutoFit/>
          </a:bodyPr>
          <a:lstStyle/>
          <a:p>
            <a:r>
              <a:rPr lang="en-US" dirty="0" smtClean="0"/>
              <a:t>Salt marshes</a:t>
            </a:r>
            <a:endParaRPr lang="en-US" dirty="0"/>
          </a:p>
        </p:txBody>
      </p:sp>
      <p:cxnSp>
        <p:nvCxnSpPr>
          <p:cNvPr id="81" name="Gerade Verbindung mit Pfeil 80"/>
          <p:cNvCxnSpPr>
            <a:stCxn id="74" idx="3"/>
            <a:endCxn id="77" idx="1"/>
          </p:cNvCxnSpPr>
          <p:nvPr/>
        </p:nvCxnSpPr>
        <p:spPr>
          <a:xfrm>
            <a:off x="3577984" y="5109538"/>
            <a:ext cx="674038" cy="20333"/>
          </a:xfrm>
          <a:prstGeom prst="straightConnector1">
            <a:avLst/>
          </a:prstGeom>
          <a:ln w="317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Gerade Verbindung mit Pfeil 81"/>
          <p:cNvCxnSpPr>
            <a:stCxn id="74" idx="3"/>
            <a:endCxn id="75" idx="1"/>
          </p:cNvCxnSpPr>
          <p:nvPr/>
        </p:nvCxnSpPr>
        <p:spPr>
          <a:xfrm flipV="1">
            <a:off x="3577984" y="4509104"/>
            <a:ext cx="673769" cy="600434"/>
          </a:xfrm>
          <a:prstGeom prst="straightConnector1">
            <a:avLst/>
          </a:prstGeom>
          <a:ln w="317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Gerade Verbindung mit Pfeil 82"/>
          <p:cNvCxnSpPr>
            <a:stCxn id="74" idx="3"/>
            <a:endCxn id="76" idx="1"/>
          </p:cNvCxnSpPr>
          <p:nvPr/>
        </p:nvCxnSpPr>
        <p:spPr>
          <a:xfrm flipV="1">
            <a:off x="3577984" y="4821538"/>
            <a:ext cx="673769" cy="288000"/>
          </a:xfrm>
          <a:prstGeom prst="straightConnector1">
            <a:avLst/>
          </a:prstGeom>
          <a:ln w="317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Gerade Verbindung mit Pfeil 83"/>
          <p:cNvCxnSpPr>
            <a:stCxn id="74" idx="3"/>
            <a:endCxn id="73" idx="1"/>
          </p:cNvCxnSpPr>
          <p:nvPr/>
        </p:nvCxnSpPr>
        <p:spPr>
          <a:xfrm>
            <a:off x="3577984" y="5109538"/>
            <a:ext cx="673771" cy="331771"/>
          </a:xfrm>
          <a:prstGeom prst="straightConnector1">
            <a:avLst/>
          </a:prstGeom>
          <a:ln w="317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Gerade Verbindung mit Pfeil 84"/>
          <p:cNvCxnSpPr>
            <a:stCxn id="74" idx="3"/>
            <a:endCxn id="78" idx="1"/>
          </p:cNvCxnSpPr>
          <p:nvPr/>
        </p:nvCxnSpPr>
        <p:spPr>
          <a:xfrm>
            <a:off x="3577984" y="5109538"/>
            <a:ext cx="674039" cy="636682"/>
          </a:xfrm>
          <a:prstGeom prst="straightConnector1">
            <a:avLst/>
          </a:prstGeom>
          <a:ln w="317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Gerade Verbindung mit Pfeil 85"/>
          <p:cNvCxnSpPr>
            <a:stCxn id="74" idx="3"/>
            <a:endCxn id="79" idx="1"/>
          </p:cNvCxnSpPr>
          <p:nvPr/>
        </p:nvCxnSpPr>
        <p:spPr>
          <a:xfrm>
            <a:off x="3577984" y="5109538"/>
            <a:ext cx="674039" cy="944872"/>
          </a:xfrm>
          <a:prstGeom prst="straightConnector1">
            <a:avLst/>
          </a:prstGeom>
          <a:ln w="317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Gerade Verbindung mit Pfeil 86"/>
          <p:cNvCxnSpPr>
            <a:stCxn id="80" idx="3"/>
            <a:endCxn id="76" idx="1"/>
          </p:cNvCxnSpPr>
          <p:nvPr/>
        </p:nvCxnSpPr>
        <p:spPr>
          <a:xfrm flipV="1">
            <a:off x="3577984" y="4821538"/>
            <a:ext cx="673769" cy="595777"/>
          </a:xfrm>
          <a:prstGeom prst="straightConnector1">
            <a:avLst/>
          </a:prstGeom>
          <a:ln w="317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Gerade Verbindung mit Pfeil 87"/>
          <p:cNvCxnSpPr>
            <a:stCxn id="80" idx="3"/>
            <a:endCxn id="78" idx="1"/>
          </p:cNvCxnSpPr>
          <p:nvPr/>
        </p:nvCxnSpPr>
        <p:spPr>
          <a:xfrm>
            <a:off x="3577984" y="5417315"/>
            <a:ext cx="674039" cy="328905"/>
          </a:xfrm>
          <a:prstGeom prst="straightConnector1">
            <a:avLst/>
          </a:prstGeom>
          <a:ln w="317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Gerade Verbindung mit Pfeil 88"/>
          <p:cNvCxnSpPr>
            <a:stCxn id="80" idx="3"/>
            <a:endCxn id="79" idx="1"/>
          </p:cNvCxnSpPr>
          <p:nvPr/>
        </p:nvCxnSpPr>
        <p:spPr>
          <a:xfrm>
            <a:off x="3577984" y="5417315"/>
            <a:ext cx="674039" cy="637095"/>
          </a:xfrm>
          <a:prstGeom prst="straightConnector1">
            <a:avLst/>
          </a:prstGeom>
          <a:ln w="317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Gerade Verbindung mit Pfeil 89"/>
          <p:cNvCxnSpPr>
            <a:stCxn id="80" idx="3"/>
            <a:endCxn id="77" idx="1"/>
          </p:cNvCxnSpPr>
          <p:nvPr/>
        </p:nvCxnSpPr>
        <p:spPr>
          <a:xfrm flipV="1">
            <a:off x="3577984" y="5129871"/>
            <a:ext cx="674038" cy="287444"/>
          </a:xfrm>
          <a:prstGeom prst="straightConnector1">
            <a:avLst/>
          </a:prstGeom>
          <a:ln w="317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Gerade Verbindung mit Pfeil 90"/>
          <p:cNvCxnSpPr>
            <a:stCxn id="80" idx="3"/>
            <a:endCxn id="73" idx="1"/>
          </p:cNvCxnSpPr>
          <p:nvPr/>
        </p:nvCxnSpPr>
        <p:spPr>
          <a:xfrm>
            <a:off x="3577984" y="5417315"/>
            <a:ext cx="673771" cy="23994"/>
          </a:xfrm>
          <a:prstGeom prst="straightConnector1">
            <a:avLst/>
          </a:prstGeom>
          <a:ln w="317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360" y="4181758"/>
            <a:ext cx="1079951" cy="144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431" y="2788020"/>
            <a:ext cx="1440065" cy="108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8" name="Picture 2" descr="http://www.planet-wissen.de/natur_technik/meer/wattenmeer/img/tempx_wattenmeer_foehr2_g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5947" y="1268760"/>
            <a:ext cx="1636364" cy="10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2" name="Titel 2"/>
          <p:cNvSpPr txBox="1">
            <a:spLocks/>
          </p:cNvSpPr>
          <p:nvPr/>
        </p:nvSpPr>
        <p:spPr>
          <a:xfrm>
            <a:off x="755576" y="332656"/>
            <a:ext cx="8064896" cy="7829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400" b="1" kern="1200">
                <a:solidFill>
                  <a:srgbClr val="126EB6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 smtClean="0"/>
              <a:t>Results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239238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710</Words>
  <Application>Microsoft Office PowerPoint</Application>
  <PresentationFormat>Bildschirmpräsentation (4:3)</PresentationFormat>
  <Paragraphs>160</Paragraphs>
  <Slides>16</Slides>
  <Notes>1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16</vt:i4>
      </vt:variant>
    </vt:vector>
  </HeadingPairs>
  <TitlesOfParts>
    <vt:vector size="17" baseType="lpstr">
      <vt:lpstr>Larissa</vt:lpstr>
      <vt:lpstr>Land use-based approach to the assessment of ecosystem services in participatory coastal management</vt:lpstr>
      <vt:lpstr>Introduction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Charlotte Schaeffer</dc:creator>
  <cp:lastModifiedBy>Leena Karrasch</cp:lastModifiedBy>
  <cp:revision>279</cp:revision>
  <cp:lastPrinted>2013-04-05T06:34:25Z</cp:lastPrinted>
  <dcterms:created xsi:type="dcterms:W3CDTF">2012-01-06T07:45:34Z</dcterms:created>
  <dcterms:modified xsi:type="dcterms:W3CDTF">2015-11-03T05:33:37Z</dcterms:modified>
</cp:coreProperties>
</file>