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57" r:id="rId4"/>
    <p:sldId id="262" r:id="rId5"/>
    <p:sldId id="265" r:id="rId6"/>
    <p:sldId id="259" r:id="rId7"/>
    <p:sldId id="264" r:id="rId8"/>
    <p:sldId id="261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F32F7FE-5AE8-6A46-902F-5B805DB2D126}">
          <p14:sldIdLst>
            <p14:sldId id="256"/>
            <p14:sldId id="267"/>
            <p14:sldId id="257"/>
            <p14:sldId id="262"/>
            <p14:sldId id="265"/>
            <p14:sldId id="259"/>
            <p14:sldId id="264"/>
            <p14:sldId id="261"/>
            <p14:sldId id="2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62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A85E-D3DE-254C-A5DA-C2CC11EA97B1}" type="datetimeFigureOut">
              <a:rPr lang="en-US" smtClean="0"/>
              <a:t>04/11/2015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815F-360A-A444-A9B7-EDAA24545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3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A85E-D3DE-254C-A5DA-C2CC11EA97B1}" type="datetimeFigureOut">
              <a:rPr lang="en-US" smtClean="0"/>
              <a:t>04/11/2015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815F-360A-A444-A9B7-EDAA24545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0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A85E-D3DE-254C-A5DA-C2CC11EA97B1}" type="datetimeFigureOut">
              <a:rPr lang="en-US" smtClean="0"/>
              <a:t>04/11/2015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815F-360A-A444-A9B7-EDAA24545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5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A85E-D3DE-254C-A5DA-C2CC11EA97B1}" type="datetimeFigureOut">
              <a:rPr lang="en-US" smtClean="0"/>
              <a:t>04/11/2015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815F-360A-A444-A9B7-EDAA24545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315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A85E-D3DE-254C-A5DA-C2CC11EA97B1}" type="datetimeFigureOut">
              <a:rPr lang="en-US" smtClean="0"/>
              <a:t>04/11/2015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815F-360A-A444-A9B7-EDAA24545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70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A85E-D3DE-254C-A5DA-C2CC11EA97B1}" type="datetimeFigureOut">
              <a:rPr lang="en-US" smtClean="0"/>
              <a:t>04/11/2015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815F-360A-A444-A9B7-EDAA24545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A85E-D3DE-254C-A5DA-C2CC11EA97B1}" type="datetimeFigureOut">
              <a:rPr lang="en-US" smtClean="0"/>
              <a:t>04/11/2015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815F-360A-A444-A9B7-EDAA24545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1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A85E-D3DE-254C-A5DA-C2CC11EA97B1}" type="datetimeFigureOut">
              <a:rPr lang="en-US" smtClean="0"/>
              <a:t>04/11/2015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815F-360A-A444-A9B7-EDAA24545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62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A85E-D3DE-254C-A5DA-C2CC11EA97B1}" type="datetimeFigureOut">
              <a:rPr lang="en-US" smtClean="0"/>
              <a:t>04/11/2015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815F-360A-A444-A9B7-EDAA24545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17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A85E-D3DE-254C-A5DA-C2CC11EA97B1}" type="datetimeFigureOut">
              <a:rPr lang="en-US" smtClean="0"/>
              <a:t>04/11/2015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815F-360A-A444-A9B7-EDAA24545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4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A85E-D3DE-254C-A5DA-C2CC11EA97B1}" type="datetimeFigureOut">
              <a:rPr lang="en-US" smtClean="0"/>
              <a:t>04/11/2015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815F-360A-A444-A9B7-EDAA24545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13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1A85E-D3DE-254C-A5DA-C2CC11EA97B1}" type="datetimeFigureOut">
              <a:rPr lang="en-US" smtClean="0"/>
              <a:t>04/11/2015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E815F-360A-A444-A9B7-EDAA24545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6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2120899"/>
          </a:xfrm>
        </p:spPr>
        <p:txBody>
          <a:bodyPr/>
          <a:lstStyle/>
          <a:p>
            <a:r>
              <a:rPr lang="en-US" dirty="0" smtClean="0"/>
              <a:t>Formal Discourses and Perceptions of Risk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Katrina Brown</a:t>
            </a:r>
          </a:p>
          <a:p>
            <a:r>
              <a:rPr lang="en-US" dirty="0" smtClean="0"/>
              <a:t>University of Exeter</a:t>
            </a:r>
          </a:p>
          <a:p>
            <a:r>
              <a:rPr lang="en-US" dirty="0" smtClean="0"/>
              <a:t>On behalf of MAGIC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11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6159" y="51559"/>
            <a:ext cx="8647115" cy="6858000"/>
            <a:chOff x="366512" y="13510"/>
            <a:chExt cx="8631904" cy="6844490"/>
          </a:xfrm>
        </p:grpSpPr>
        <p:grpSp>
          <p:nvGrpSpPr>
            <p:cNvPr id="82" name="Group 81"/>
            <p:cNvGrpSpPr/>
            <p:nvPr/>
          </p:nvGrpSpPr>
          <p:grpSpPr>
            <a:xfrm>
              <a:off x="2048020" y="1319790"/>
              <a:ext cx="2163618" cy="1637326"/>
              <a:chOff x="2012301" y="1305754"/>
              <a:chExt cx="2163618" cy="1637326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2012301" y="1486188"/>
                <a:ext cx="1945337" cy="0"/>
              </a:xfrm>
              <a:prstGeom prst="line">
                <a:avLst/>
              </a:prstGeom>
              <a:ln w="44450"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957638" y="1467499"/>
                <a:ext cx="0" cy="1475581"/>
              </a:xfrm>
              <a:prstGeom prst="line">
                <a:avLst/>
              </a:prstGeom>
              <a:ln w="44450"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2339326" y="1324206"/>
                <a:ext cx="1836593" cy="0"/>
              </a:xfrm>
              <a:prstGeom prst="line">
                <a:avLst/>
              </a:prstGeom>
              <a:ln w="63500"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4166715" y="1305754"/>
                <a:ext cx="0" cy="1456892"/>
              </a:xfrm>
              <a:prstGeom prst="line">
                <a:avLst/>
              </a:prstGeom>
              <a:ln w="63500"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Flowchart: Connector 22"/>
            <p:cNvSpPr/>
            <p:nvPr/>
          </p:nvSpPr>
          <p:spPr>
            <a:xfrm>
              <a:off x="468313" y="1557338"/>
              <a:ext cx="1295400" cy="100806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468313" y="2565400"/>
              <a:ext cx="1223962" cy="935038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468313" y="3500438"/>
              <a:ext cx="1223962" cy="936625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908175" y="1628775"/>
              <a:ext cx="1943100" cy="1512888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908175" y="3429000"/>
              <a:ext cx="1943100" cy="151288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6" name="TextBox 7"/>
            <p:cNvSpPr txBox="1">
              <a:spLocks noChangeArrowheads="1"/>
            </p:cNvSpPr>
            <p:nvPr/>
          </p:nvSpPr>
          <p:spPr bwMode="auto">
            <a:xfrm>
              <a:off x="1908175" y="3357563"/>
              <a:ext cx="1943100" cy="16303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i="1" dirty="0">
                  <a:latin typeface="Calibri" charset="0"/>
                </a:rPr>
                <a:t>Adaptation Appraisal:</a:t>
              </a:r>
            </a:p>
            <a:p>
              <a:pPr eaLnBrk="1" hangingPunct="1"/>
              <a:r>
                <a:rPr lang="en-GB" sz="1600" dirty="0">
                  <a:latin typeface="Calibri" charset="0"/>
                </a:rPr>
                <a:t>Perceptions of</a:t>
              </a:r>
            </a:p>
            <a:p>
              <a:pPr eaLnBrk="1" hangingPunct="1"/>
              <a:r>
                <a:rPr lang="en-GB" sz="1600" dirty="0">
                  <a:latin typeface="Calibri" charset="0"/>
                </a:rPr>
                <a:t>- Adaptation efficacy</a:t>
              </a:r>
            </a:p>
            <a:p>
              <a:pPr eaLnBrk="1" hangingPunct="1"/>
              <a:r>
                <a:rPr lang="en-GB" sz="1600" dirty="0">
                  <a:latin typeface="Calibri" charset="0"/>
                </a:rPr>
                <a:t>-Self-efficacy</a:t>
              </a:r>
            </a:p>
            <a:p>
              <a:pPr eaLnBrk="1" hangingPunct="1"/>
              <a:r>
                <a:rPr lang="en-GB" sz="1600" dirty="0">
                  <a:latin typeface="Calibri" charset="0"/>
                </a:rPr>
                <a:t>-Adaptation costs </a:t>
              </a:r>
            </a:p>
          </p:txBody>
        </p:sp>
        <p:sp>
          <p:nvSpPr>
            <p:cNvPr id="2054" name="TextBox 5"/>
            <p:cNvSpPr txBox="1">
              <a:spLocks noChangeArrowheads="1"/>
            </p:cNvSpPr>
            <p:nvPr/>
          </p:nvSpPr>
          <p:spPr bwMode="auto">
            <a:xfrm>
              <a:off x="1908175" y="1628775"/>
              <a:ext cx="2087563" cy="13843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i="1" dirty="0">
                  <a:latin typeface="Calibri" charset="0"/>
                </a:rPr>
                <a:t>Climate Change </a:t>
              </a:r>
            </a:p>
            <a:p>
              <a:pPr eaLnBrk="1" hangingPunct="1"/>
              <a:r>
                <a:rPr lang="en-GB" i="1" dirty="0">
                  <a:latin typeface="Calibri" charset="0"/>
                </a:rPr>
                <a:t>Risk Appraisal:</a:t>
              </a:r>
            </a:p>
            <a:p>
              <a:pPr eaLnBrk="1" hangingPunct="1"/>
              <a:r>
                <a:rPr lang="en-GB" sz="1600" dirty="0">
                  <a:latin typeface="Calibri" charset="0"/>
                </a:rPr>
                <a:t>Perceptions of </a:t>
              </a:r>
            </a:p>
            <a:p>
              <a:pPr eaLnBrk="1" hangingPunct="1">
                <a:buFontTx/>
                <a:buChar char="-"/>
              </a:pPr>
              <a:r>
                <a:rPr lang="en-GB" sz="1600" dirty="0">
                  <a:latin typeface="Calibri" charset="0"/>
                </a:rPr>
                <a:t>Probability</a:t>
              </a:r>
            </a:p>
            <a:p>
              <a:pPr eaLnBrk="1" hangingPunct="1">
                <a:buFontTx/>
                <a:buChar char="-"/>
              </a:pPr>
              <a:r>
                <a:rPr lang="en-GB" sz="1600" dirty="0">
                  <a:latin typeface="Calibri" charset="0"/>
                </a:rPr>
                <a:t> Severity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12889" y="2483157"/>
              <a:ext cx="1944687" cy="16573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 smtClean="0"/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i="1" dirty="0" smtClean="0"/>
                <a:t>Choices</a:t>
              </a:r>
              <a:endParaRPr lang="en-GB" i="1" dirty="0"/>
            </a:p>
          </p:txBody>
        </p:sp>
        <p:sp>
          <p:nvSpPr>
            <p:cNvPr id="2058" name="TextBox 9"/>
            <p:cNvSpPr txBox="1">
              <a:spLocks noChangeArrowheads="1"/>
            </p:cNvSpPr>
            <p:nvPr/>
          </p:nvSpPr>
          <p:spPr bwMode="auto">
            <a:xfrm>
              <a:off x="4391818" y="2565400"/>
              <a:ext cx="1800225" cy="64633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i="1" dirty="0" smtClean="0">
                  <a:latin typeface="Calibri" charset="0"/>
                </a:rPr>
                <a:t>Adaptive actions and strategies</a:t>
              </a:r>
              <a:endParaRPr lang="en-GB" sz="1600" dirty="0">
                <a:latin typeface="Calibri" charset="0"/>
              </a:endParaRPr>
            </a:p>
          </p:txBody>
        </p:sp>
        <p:sp>
          <p:nvSpPr>
            <p:cNvPr id="2061" name="TextBox 12"/>
            <p:cNvSpPr txBox="1">
              <a:spLocks noChangeArrowheads="1"/>
            </p:cNvSpPr>
            <p:nvPr/>
          </p:nvSpPr>
          <p:spPr bwMode="auto">
            <a:xfrm>
              <a:off x="468313" y="1628775"/>
              <a:ext cx="1295400" cy="8302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sz="1600" dirty="0">
                  <a:latin typeface="Calibri" charset="0"/>
                </a:rPr>
                <a:t>Reliance on public adaptation</a:t>
              </a:r>
            </a:p>
          </p:txBody>
        </p:sp>
        <p:sp>
          <p:nvSpPr>
            <p:cNvPr id="2062" name="TextBox 13"/>
            <p:cNvSpPr txBox="1">
              <a:spLocks noChangeArrowheads="1"/>
            </p:cNvSpPr>
            <p:nvPr/>
          </p:nvSpPr>
          <p:spPr bwMode="auto">
            <a:xfrm>
              <a:off x="468313" y="2565400"/>
              <a:ext cx="1150937" cy="8302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sz="1600" dirty="0">
                  <a:latin typeface="Calibri" charset="0"/>
                </a:rPr>
                <a:t>Risk</a:t>
              </a:r>
            </a:p>
            <a:p>
              <a:pPr algn="ctr" eaLnBrk="1" hangingPunct="1"/>
              <a:r>
                <a:rPr lang="en-GB" sz="1600" dirty="0">
                  <a:latin typeface="Calibri" charset="0"/>
                </a:rPr>
                <a:t>experience appraisal</a:t>
              </a:r>
            </a:p>
          </p:txBody>
        </p:sp>
        <p:sp>
          <p:nvSpPr>
            <p:cNvPr id="2063" name="TextBox 14"/>
            <p:cNvSpPr txBox="1">
              <a:spLocks noChangeArrowheads="1"/>
            </p:cNvSpPr>
            <p:nvPr/>
          </p:nvSpPr>
          <p:spPr bwMode="auto">
            <a:xfrm>
              <a:off x="539750" y="3644900"/>
              <a:ext cx="1008063" cy="5842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sz="1600" dirty="0">
                  <a:latin typeface="Calibri" charset="0"/>
                </a:rPr>
                <a:t>Cognitive biases</a:t>
              </a:r>
            </a:p>
          </p:txBody>
        </p:sp>
        <p:sp>
          <p:nvSpPr>
            <p:cNvPr id="16" name="Up Arrow 15"/>
            <p:cNvSpPr/>
            <p:nvPr/>
          </p:nvSpPr>
          <p:spPr>
            <a:xfrm rot="5400000">
              <a:off x="1547019" y="1772444"/>
              <a:ext cx="217487" cy="504825"/>
            </a:xfrm>
            <a:prstGeom prst="upArrow">
              <a:avLst>
                <a:gd name="adj1" fmla="val 50000"/>
                <a:gd name="adj2" fmla="val 47884"/>
              </a:avLst>
            </a:prstGeom>
            <a:solidFill>
              <a:schemeClr val="tx1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7" name="Up Arrow 16"/>
            <p:cNvSpPr/>
            <p:nvPr/>
          </p:nvSpPr>
          <p:spPr>
            <a:xfrm rot="5400000">
              <a:off x="1547813" y="2563812"/>
              <a:ext cx="215900" cy="504825"/>
            </a:xfrm>
            <a:prstGeom prst="upArrow">
              <a:avLst>
                <a:gd name="adj1" fmla="val 50000"/>
                <a:gd name="adj2" fmla="val 47884"/>
              </a:avLst>
            </a:prstGeom>
            <a:solidFill>
              <a:schemeClr val="tx1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8" name="Up Arrow 17"/>
            <p:cNvSpPr/>
            <p:nvPr/>
          </p:nvSpPr>
          <p:spPr>
            <a:xfrm rot="5400000">
              <a:off x="1547813" y="3716337"/>
              <a:ext cx="215900" cy="504825"/>
            </a:xfrm>
            <a:prstGeom prst="upArrow">
              <a:avLst>
                <a:gd name="adj1" fmla="val 50000"/>
                <a:gd name="adj2" fmla="val 47884"/>
              </a:avLst>
            </a:prstGeom>
            <a:solidFill>
              <a:schemeClr val="tx1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9" name="Up Arrow 18"/>
            <p:cNvSpPr/>
            <p:nvPr/>
          </p:nvSpPr>
          <p:spPr>
            <a:xfrm rot="2602431">
              <a:off x="1624013" y="3119438"/>
              <a:ext cx="195262" cy="542925"/>
            </a:xfrm>
            <a:prstGeom prst="upArrow">
              <a:avLst/>
            </a:prstGeom>
            <a:solidFill>
              <a:schemeClr val="tx1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82" name="TextBox 51"/>
            <p:cNvSpPr txBox="1">
              <a:spLocks noChangeArrowheads="1"/>
            </p:cNvSpPr>
            <p:nvPr/>
          </p:nvSpPr>
          <p:spPr bwMode="auto">
            <a:xfrm>
              <a:off x="366512" y="5516563"/>
              <a:ext cx="6726438" cy="58420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600" dirty="0">
                  <a:latin typeface="Calibri" charset="0"/>
                </a:rPr>
                <a:t>Objective Adaptive Capacity Resources such as time, money, knowledge </a:t>
              </a:r>
              <a:r>
                <a:rPr lang="en-GB" sz="1600" dirty="0" smtClean="0">
                  <a:latin typeface="Calibri" charset="0"/>
                </a:rPr>
                <a:t>&amp; entitlements</a:t>
              </a:r>
              <a:endParaRPr lang="en-GB" sz="1600" dirty="0">
                <a:latin typeface="Calibri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908176" y="3141663"/>
              <a:ext cx="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7" name="TextBox 62"/>
            <p:cNvSpPr txBox="1">
              <a:spLocks noChangeArrowheads="1"/>
            </p:cNvSpPr>
            <p:nvPr/>
          </p:nvSpPr>
          <p:spPr bwMode="auto">
            <a:xfrm>
              <a:off x="366512" y="300280"/>
              <a:ext cx="4350544" cy="584775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600" b="1" dirty="0">
                  <a:latin typeface="Calibri" charset="0"/>
                </a:rPr>
                <a:t>B</a:t>
              </a:r>
              <a:r>
                <a:rPr lang="en-GB" sz="1600" b="1" dirty="0" smtClean="0">
                  <a:latin typeface="Calibri" charset="0"/>
                </a:rPr>
                <a:t>iophysical and social trends (sea level rise; floods; demographic change)</a:t>
              </a:r>
              <a:endParaRPr lang="en-GB" sz="1600" b="1" dirty="0">
                <a:latin typeface="Calibri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627418" y="2322223"/>
              <a:ext cx="1809750" cy="0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437168" y="2303534"/>
              <a:ext cx="0" cy="1475581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818856" y="2140614"/>
              <a:ext cx="1836593" cy="0"/>
            </a:xfrm>
            <a:prstGeom prst="line">
              <a:avLst/>
            </a:prstGeom>
            <a:ln w="6350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646245" y="2122162"/>
              <a:ext cx="0" cy="1456892"/>
            </a:xfrm>
            <a:prstGeom prst="line">
              <a:avLst/>
            </a:prstGeom>
            <a:ln w="6350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Up Arrow 39"/>
            <p:cNvSpPr/>
            <p:nvPr/>
          </p:nvSpPr>
          <p:spPr>
            <a:xfrm rot="5400000">
              <a:off x="4018277" y="2549488"/>
              <a:ext cx="215900" cy="503238"/>
            </a:xfrm>
            <a:prstGeom prst="upArrow">
              <a:avLst>
                <a:gd name="adj1" fmla="val 50000"/>
                <a:gd name="adj2" fmla="val 47884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2147455" y="3330415"/>
              <a:ext cx="1813682" cy="0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961137" y="3311726"/>
              <a:ext cx="0" cy="1475581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3" name="Group 2052"/>
            <p:cNvGrpSpPr/>
            <p:nvPr/>
          </p:nvGrpSpPr>
          <p:grpSpPr>
            <a:xfrm>
              <a:off x="2364464" y="3164773"/>
              <a:ext cx="1836593" cy="1456892"/>
              <a:chOff x="2298838" y="3204804"/>
              <a:chExt cx="1836593" cy="1456892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>
                <a:off x="2298838" y="3223256"/>
                <a:ext cx="1836593" cy="0"/>
              </a:xfrm>
              <a:prstGeom prst="line">
                <a:avLst/>
              </a:prstGeom>
              <a:ln w="63500"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4126227" y="3204804"/>
                <a:ext cx="0" cy="1456892"/>
              </a:xfrm>
              <a:prstGeom prst="line">
                <a:avLst/>
              </a:prstGeom>
              <a:ln w="63500"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Up Arrow 86"/>
            <p:cNvSpPr/>
            <p:nvPr/>
          </p:nvSpPr>
          <p:spPr>
            <a:xfrm rot="5400000">
              <a:off x="4027481" y="3358573"/>
              <a:ext cx="215900" cy="503238"/>
            </a:xfrm>
            <a:prstGeom prst="upArrow">
              <a:avLst>
                <a:gd name="adj1" fmla="val 50000"/>
                <a:gd name="adj2" fmla="val 47884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59" name="Up Arrow 58"/>
            <p:cNvSpPr/>
            <p:nvPr/>
          </p:nvSpPr>
          <p:spPr>
            <a:xfrm rot="5400000">
              <a:off x="6618379" y="2869662"/>
              <a:ext cx="168308" cy="780834"/>
            </a:xfrm>
            <a:prstGeom prst="upArrow">
              <a:avLst>
                <a:gd name="adj1" fmla="val 50000"/>
                <a:gd name="adj2" fmla="val 47884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cxnSp>
          <p:nvCxnSpPr>
            <p:cNvPr id="2052" name="Straight Arrow Connector 2051"/>
            <p:cNvCxnSpPr/>
            <p:nvPr/>
          </p:nvCxnSpPr>
          <p:spPr>
            <a:xfrm flipV="1">
              <a:off x="3851275" y="1319790"/>
              <a:ext cx="360363" cy="308985"/>
            </a:xfrm>
            <a:prstGeom prst="straightConnector1">
              <a:avLst/>
            </a:prstGeom>
            <a:ln w="38100">
              <a:solidFill>
                <a:srgbClr val="4F81BD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3883812" y="3175923"/>
              <a:ext cx="289726" cy="219740"/>
            </a:xfrm>
            <a:prstGeom prst="straightConnector1">
              <a:avLst/>
            </a:prstGeom>
            <a:ln w="38100">
              <a:solidFill>
                <a:srgbClr val="4F81BD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6285882" y="2179872"/>
              <a:ext cx="360363" cy="308985"/>
            </a:xfrm>
            <a:prstGeom prst="straightConnector1">
              <a:avLst/>
            </a:prstGeom>
            <a:ln w="38100">
              <a:solidFill>
                <a:srgbClr val="4F81BD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TextBox 48"/>
            <p:cNvSpPr txBox="1">
              <a:spLocks noChangeArrowheads="1"/>
            </p:cNvSpPr>
            <p:nvPr/>
          </p:nvSpPr>
          <p:spPr bwMode="auto">
            <a:xfrm>
              <a:off x="7637784" y="1196975"/>
              <a:ext cx="1360632" cy="92333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dirty="0" smtClean="0">
                  <a:latin typeface="Calibri" charset="0"/>
                </a:rPr>
                <a:t>Engagement &amp; Situated Learning</a:t>
              </a:r>
              <a:endParaRPr lang="en-GB" dirty="0">
                <a:latin typeface="Calibri" charset="0"/>
              </a:endParaRPr>
            </a:p>
          </p:txBody>
        </p:sp>
        <p:cxnSp>
          <p:nvCxnSpPr>
            <p:cNvPr id="2067" name="Curved Connector 2066"/>
            <p:cNvCxnSpPr>
              <a:stCxn id="2081" idx="0"/>
              <a:endCxn id="93" idx="2"/>
            </p:cNvCxnSpPr>
            <p:nvPr/>
          </p:nvCxnSpPr>
          <p:spPr>
            <a:xfrm rot="5400000" flipH="1" flipV="1">
              <a:off x="7580604" y="2338434"/>
              <a:ext cx="955624" cy="519367"/>
            </a:xfrm>
            <a:prstGeom prst="curvedConnector3">
              <a:avLst/>
            </a:prstGeom>
            <a:ln>
              <a:solidFill>
                <a:srgbClr val="4F81B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983666" y="6488668"/>
              <a:ext cx="3999633" cy="369332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ZA" dirty="0" smtClean="0"/>
                <a:t>Adapted from </a:t>
              </a:r>
              <a:r>
                <a:rPr lang="en-ZA" dirty="0" err="1" smtClean="0"/>
                <a:t>Grothmann</a:t>
              </a:r>
              <a:r>
                <a:rPr lang="en-ZA" dirty="0" smtClean="0"/>
                <a:t> &amp; </a:t>
              </a:r>
              <a:r>
                <a:rPr lang="en-ZA" dirty="0" err="1" smtClean="0"/>
                <a:t>Patt</a:t>
              </a:r>
              <a:r>
                <a:rPr lang="en-ZA" dirty="0" smtClean="0"/>
                <a:t> (2005)</a:t>
              </a:r>
              <a:endParaRPr lang="en-ZA" dirty="0"/>
            </a:p>
          </p:txBody>
        </p:sp>
        <p:cxnSp>
          <p:nvCxnSpPr>
            <p:cNvPr id="88" name="Curved Connector 87"/>
            <p:cNvCxnSpPr>
              <a:stCxn id="2082" idx="3"/>
            </p:cNvCxnSpPr>
            <p:nvPr/>
          </p:nvCxnSpPr>
          <p:spPr>
            <a:xfrm flipH="1" flipV="1">
              <a:off x="5943602" y="4140507"/>
              <a:ext cx="1149348" cy="1668156"/>
            </a:xfrm>
            <a:prstGeom prst="curvedConnector4">
              <a:avLst>
                <a:gd name="adj1" fmla="val -19890"/>
                <a:gd name="adj2" fmla="val 58755"/>
              </a:avLst>
            </a:prstGeom>
            <a:ln>
              <a:solidFill>
                <a:srgbClr val="4F81B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1" name="TextBox 48"/>
            <p:cNvSpPr txBox="1">
              <a:spLocks noChangeArrowheads="1"/>
            </p:cNvSpPr>
            <p:nvPr/>
          </p:nvSpPr>
          <p:spPr bwMode="auto">
            <a:xfrm>
              <a:off x="7186752" y="3075929"/>
              <a:ext cx="1223962" cy="36830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dirty="0" smtClean="0">
                  <a:latin typeface="Calibri" charset="0"/>
                </a:rPr>
                <a:t>Outcomes</a:t>
              </a:r>
              <a:endParaRPr lang="en-GB" dirty="0">
                <a:latin typeface="Calibri" charset="0"/>
              </a:endParaRPr>
            </a:p>
          </p:txBody>
        </p:sp>
        <p:sp>
          <p:nvSpPr>
            <p:cNvPr id="90" name="TextBox 63"/>
            <p:cNvSpPr txBox="1">
              <a:spLocks noChangeArrowheads="1"/>
            </p:cNvSpPr>
            <p:nvPr/>
          </p:nvSpPr>
          <p:spPr bwMode="auto">
            <a:xfrm>
              <a:off x="7339879" y="5545138"/>
              <a:ext cx="1223962" cy="338138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600" dirty="0">
                  <a:latin typeface="Calibri" charset="0"/>
                </a:rPr>
                <a:t>Incentives</a:t>
              </a:r>
            </a:p>
          </p:txBody>
        </p:sp>
        <p:cxnSp>
          <p:nvCxnSpPr>
            <p:cNvPr id="91" name="Curved Connector 90"/>
            <p:cNvCxnSpPr>
              <a:stCxn id="90" idx="0"/>
            </p:cNvCxnSpPr>
            <p:nvPr/>
          </p:nvCxnSpPr>
          <p:spPr>
            <a:xfrm rot="16200000" flipV="1">
              <a:off x="6775803" y="4369081"/>
              <a:ext cx="757831" cy="1594284"/>
            </a:xfrm>
            <a:prstGeom prst="curvedConnector2">
              <a:avLst/>
            </a:prstGeom>
            <a:ln>
              <a:solidFill>
                <a:srgbClr val="4F81B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2087" idx="3"/>
              <a:endCxn id="5" idx="0"/>
            </p:cNvCxnSpPr>
            <p:nvPr/>
          </p:nvCxnSpPr>
          <p:spPr>
            <a:xfrm flipH="1">
              <a:off x="2879725" y="592668"/>
              <a:ext cx="1837331" cy="1036107"/>
            </a:xfrm>
            <a:prstGeom prst="curvedConnector4">
              <a:avLst>
                <a:gd name="adj1" fmla="val -12442"/>
                <a:gd name="adj2" fmla="val 64110"/>
              </a:avLst>
            </a:prstGeom>
            <a:ln>
              <a:solidFill>
                <a:srgbClr val="4F81B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405982" y="2984720"/>
              <a:ext cx="1157859" cy="0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8563841" y="2966031"/>
              <a:ext cx="0" cy="424869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7558382" y="2850608"/>
              <a:ext cx="1157859" cy="0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8716241" y="2831919"/>
              <a:ext cx="0" cy="424869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V="1">
              <a:off x="8383659" y="2785928"/>
              <a:ext cx="360363" cy="308985"/>
            </a:xfrm>
            <a:prstGeom prst="straightConnector1">
              <a:avLst/>
            </a:prstGeom>
            <a:ln w="38100">
              <a:solidFill>
                <a:srgbClr val="4F81BD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Curved Connector 110"/>
            <p:cNvCxnSpPr>
              <a:stCxn id="2087" idx="1"/>
            </p:cNvCxnSpPr>
            <p:nvPr/>
          </p:nvCxnSpPr>
          <p:spPr>
            <a:xfrm rot="10800000" flipH="1" flipV="1">
              <a:off x="366512" y="592667"/>
              <a:ext cx="1536592" cy="4085107"/>
            </a:xfrm>
            <a:prstGeom prst="curvedConnector4">
              <a:avLst>
                <a:gd name="adj1" fmla="val -14877"/>
                <a:gd name="adj2" fmla="val 104451"/>
              </a:avLst>
            </a:prstGeom>
            <a:ln>
              <a:solidFill>
                <a:srgbClr val="4F81BD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63"/>
            <p:cNvSpPr txBox="1">
              <a:spLocks noChangeArrowheads="1"/>
            </p:cNvSpPr>
            <p:nvPr/>
          </p:nvSpPr>
          <p:spPr bwMode="auto">
            <a:xfrm>
              <a:off x="5700136" y="595865"/>
              <a:ext cx="1223962" cy="338138"/>
            </a:xfrm>
            <a:prstGeom prst="rect">
              <a:avLst/>
            </a:prstGeom>
            <a:noFill/>
            <a:ln w="19050">
              <a:solidFill>
                <a:srgbClr val="4F81B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600" dirty="0" smtClean="0">
                  <a:latin typeface="Calibri" charset="0"/>
                </a:rPr>
                <a:t>Reflection</a:t>
              </a:r>
              <a:endParaRPr lang="en-GB" sz="1600" dirty="0">
                <a:latin typeface="Calibri" charset="0"/>
              </a:endParaRPr>
            </a:p>
          </p:txBody>
        </p:sp>
        <p:cxnSp>
          <p:nvCxnSpPr>
            <p:cNvPr id="2078" name="Curved Connector 2077"/>
            <p:cNvCxnSpPr>
              <a:stCxn id="93" idx="0"/>
              <a:endCxn id="23" idx="0"/>
            </p:cNvCxnSpPr>
            <p:nvPr/>
          </p:nvCxnSpPr>
          <p:spPr>
            <a:xfrm rot="16200000" flipH="1" flipV="1">
              <a:off x="4536875" y="-2223888"/>
              <a:ext cx="360363" cy="7202087"/>
            </a:xfrm>
            <a:prstGeom prst="curvedConnector3">
              <a:avLst>
                <a:gd name="adj1" fmla="val -67280"/>
              </a:avLst>
            </a:prstGeom>
            <a:ln>
              <a:solidFill>
                <a:srgbClr val="4F81BD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5080375" y="13510"/>
              <a:ext cx="3858362" cy="70649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/>
                <a:t>Individual cognitive perceptions of </a:t>
              </a:r>
              <a:br>
                <a:rPr lang="en-GB" sz="2000" b="1" dirty="0" smtClean="0"/>
              </a:br>
              <a:r>
                <a:rPr lang="en-GB" sz="2000" b="1" dirty="0" smtClean="0"/>
                <a:t>Risk</a:t>
              </a:r>
              <a:r>
                <a:rPr lang="en-GB" sz="2000" b="1" dirty="0"/>
                <a:t> </a:t>
              </a:r>
              <a:r>
                <a:rPr lang="en-GB" sz="2000" b="1" dirty="0" smtClean="0"/>
                <a:t>&amp; Adaptation</a:t>
              </a:r>
              <a:endParaRPr lang="en-GB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2166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6159" y="51559"/>
            <a:ext cx="8647115" cy="6858000"/>
            <a:chOff x="366512" y="13510"/>
            <a:chExt cx="8631904" cy="6844490"/>
          </a:xfrm>
        </p:grpSpPr>
        <p:grpSp>
          <p:nvGrpSpPr>
            <p:cNvPr id="82" name="Group 81"/>
            <p:cNvGrpSpPr/>
            <p:nvPr/>
          </p:nvGrpSpPr>
          <p:grpSpPr>
            <a:xfrm>
              <a:off x="2048020" y="1319790"/>
              <a:ext cx="2163618" cy="1637326"/>
              <a:chOff x="2012301" y="1305754"/>
              <a:chExt cx="2163618" cy="1637326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2012301" y="1486188"/>
                <a:ext cx="1945337" cy="0"/>
              </a:xfrm>
              <a:prstGeom prst="line">
                <a:avLst/>
              </a:prstGeom>
              <a:ln w="44450"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957638" y="1467499"/>
                <a:ext cx="0" cy="1475581"/>
              </a:xfrm>
              <a:prstGeom prst="line">
                <a:avLst/>
              </a:prstGeom>
              <a:ln w="44450"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2339326" y="1324206"/>
                <a:ext cx="1836593" cy="0"/>
              </a:xfrm>
              <a:prstGeom prst="line">
                <a:avLst/>
              </a:prstGeom>
              <a:ln w="63500"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4166715" y="1305754"/>
                <a:ext cx="0" cy="1456892"/>
              </a:xfrm>
              <a:prstGeom prst="line">
                <a:avLst/>
              </a:prstGeom>
              <a:ln w="63500"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Flowchart: Connector 22"/>
            <p:cNvSpPr/>
            <p:nvPr/>
          </p:nvSpPr>
          <p:spPr>
            <a:xfrm>
              <a:off x="468313" y="1557338"/>
              <a:ext cx="1295400" cy="100806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468313" y="2565400"/>
              <a:ext cx="1223962" cy="935038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468313" y="3500438"/>
              <a:ext cx="1223962" cy="936625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908175" y="1628775"/>
              <a:ext cx="1943100" cy="1512888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908175" y="3429000"/>
              <a:ext cx="1943100" cy="151288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56" name="TextBox 7"/>
            <p:cNvSpPr txBox="1">
              <a:spLocks noChangeArrowheads="1"/>
            </p:cNvSpPr>
            <p:nvPr/>
          </p:nvSpPr>
          <p:spPr bwMode="auto">
            <a:xfrm>
              <a:off x="1908175" y="3357563"/>
              <a:ext cx="1943100" cy="16303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i="1" dirty="0">
                  <a:latin typeface="Calibri" charset="0"/>
                </a:rPr>
                <a:t>Adaptation Appraisal:</a:t>
              </a:r>
            </a:p>
            <a:p>
              <a:pPr eaLnBrk="1" hangingPunct="1"/>
              <a:r>
                <a:rPr lang="en-GB" sz="1600" dirty="0">
                  <a:latin typeface="Calibri" charset="0"/>
                </a:rPr>
                <a:t>Perceptions of</a:t>
              </a:r>
            </a:p>
            <a:p>
              <a:pPr eaLnBrk="1" hangingPunct="1"/>
              <a:r>
                <a:rPr lang="en-GB" sz="1600" dirty="0">
                  <a:latin typeface="Calibri" charset="0"/>
                </a:rPr>
                <a:t>- Adaptation efficacy</a:t>
              </a:r>
            </a:p>
            <a:p>
              <a:pPr eaLnBrk="1" hangingPunct="1"/>
              <a:r>
                <a:rPr lang="en-GB" sz="1600" dirty="0">
                  <a:latin typeface="Calibri" charset="0"/>
                </a:rPr>
                <a:t>-Self-efficacy</a:t>
              </a:r>
            </a:p>
            <a:p>
              <a:pPr eaLnBrk="1" hangingPunct="1"/>
              <a:r>
                <a:rPr lang="en-GB" sz="1600" dirty="0">
                  <a:latin typeface="Calibri" charset="0"/>
                </a:rPr>
                <a:t>-Adaptation costs </a:t>
              </a:r>
            </a:p>
          </p:txBody>
        </p:sp>
        <p:sp>
          <p:nvSpPr>
            <p:cNvPr id="2054" name="TextBox 5"/>
            <p:cNvSpPr txBox="1">
              <a:spLocks noChangeArrowheads="1"/>
            </p:cNvSpPr>
            <p:nvPr/>
          </p:nvSpPr>
          <p:spPr bwMode="auto">
            <a:xfrm>
              <a:off x="1908175" y="1628775"/>
              <a:ext cx="2087563" cy="13843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i="1" dirty="0">
                  <a:latin typeface="Calibri" charset="0"/>
                </a:rPr>
                <a:t>Climate Change </a:t>
              </a:r>
            </a:p>
            <a:p>
              <a:pPr eaLnBrk="1" hangingPunct="1"/>
              <a:r>
                <a:rPr lang="en-GB" i="1" dirty="0">
                  <a:latin typeface="Calibri" charset="0"/>
                </a:rPr>
                <a:t>Risk Appraisal:</a:t>
              </a:r>
            </a:p>
            <a:p>
              <a:pPr eaLnBrk="1" hangingPunct="1"/>
              <a:r>
                <a:rPr lang="en-GB" sz="1600" dirty="0">
                  <a:latin typeface="Calibri" charset="0"/>
                </a:rPr>
                <a:t>Perceptions of </a:t>
              </a:r>
            </a:p>
            <a:p>
              <a:pPr eaLnBrk="1" hangingPunct="1">
                <a:buFontTx/>
                <a:buChar char="-"/>
              </a:pPr>
              <a:r>
                <a:rPr lang="en-GB" sz="1600" dirty="0">
                  <a:latin typeface="Calibri" charset="0"/>
                </a:rPr>
                <a:t>Probability</a:t>
              </a:r>
            </a:p>
            <a:p>
              <a:pPr eaLnBrk="1" hangingPunct="1">
                <a:buFontTx/>
                <a:buChar char="-"/>
              </a:pPr>
              <a:r>
                <a:rPr lang="en-GB" sz="1600" dirty="0">
                  <a:latin typeface="Calibri" charset="0"/>
                </a:rPr>
                <a:t> Severity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12889" y="2483157"/>
              <a:ext cx="1944687" cy="16573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 smtClean="0"/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i="1" dirty="0" smtClean="0"/>
                <a:t>Choices</a:t>
              </a:r>
              <a:endParaRPr lang="en-GB" i="1" dirty="0"/>
            </a:p>
          </p:txBody>
        </p:sp>
        <p:sp>
          <p:nvSpPr>
            <p:cNvPr id="2058" name="TextBox 9"/>
            <p:cNvSpPr txBox="1">
              <a:spLocks noChangeArrowheads="1"/>
            </p:cNvSpPr>
            <p:nvPr/>
          </p:nvSpPr>
          <p:spPr bwMode="auto">
            <a:xfrm>
              <a:off x="4391818" y="2565400"/>
              <a:ext cx="1800225" cy="64633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i="1" dirty="0" smtClean="0">
                  <a:latin typeface="Calibri" charset="0"/>
                </a:rPr>
                <a:t>Adaptive actions and strategies</a:t>
              </a:r>
              <a:endParaRPr lang="en-GB" sz="1600" dirty="0">
                <a:latin typeface="Calibri" charset="0"/>
              </a:endParaRPr>
            </a:p>
          </p:txBody>
        </p:sp>
        <p:sp>
          <p:nvSpPr>
            <p:cNvPr id="2061" name="TextBox 12"/>
            <p:cNvSpPr txBox="1">
              <a:spLocks noChangeArrowheads="1"/>
            </p:cNvSpPr>
            <p:nvPr/>
          </p:nvSpPr>
          <p:spPr bwMode="auto">
            <a:xfrm>
              <a:off x="468313" y="1628775"/>
              <a:ext cx="1295400" cy="8302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sz="1600" dirty="0">
                  <a:latin typeface="Calibri" charset="0"/>
                </a:rPr>
                <a:t>Reliance on public adaptation</a:t>
              </a:r>
            </a:p>
          </p:txBody>
        </p:sp>
        <p:sp>
          <p:nvSpPr>
            <p:cNvPr id="2062" name="TextBox 13"/>
            <p:cNvSpPr txBox="1">
              <a:spLocks noChangeArrowheads="1"/>
            </p:cNvSpPr>
            <p:nvPr/>
          </p:nvSpPr>
          <p:spPr bwMode="auto">
            <a:xfrm>
              <a:off x="468313" y="2565400"/>
              <a:ext cx="1150937" cy="8302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sz="1600" dirty="0">
                  <a:latin typeface="Calibri" charset="0"/>
                </a:rPr>
                <a:t>Risk</a:t>
              </a:r>
            </a:p>
            <a:p>
              <a:pPr algn="ctr" eaLnBrk="1" hangingPunct="1"/>
              <a:r>
                <a:rPr lang="en-GB" sz="1600" dirty="0">
                  <a:latin typeface="Calibri" charset="0"/>
                </a:rPr>
                <a:t>experience appraisal</a:t>
              </a:r>
            </a:p>
          </p:txBody>
        </p:sp>
        <p:sp>
          <p:nvSpPr>
            <p:cNvPr id="2063" name="TextBox 14"/>
            <p:cNvSpPr txBox="1">
              <a:spLocks noChangeArrowheads="1"/>
            </p:cNvSpPr>
            <p:nvPr/>
          </p:nvSpPr>
          <p:spPr bwMode="auto">
            <a:xfrm>
              <a:off x="539750" y="3644900"/>
              <a:ext cx="1008063" cy="5842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sz="1600" dirty="0">
                  <a:latin typeface="Calibri" charset="0"/>
                </a:rPr>
                <a:t>Cognitive biases</a:t>
              </a:r>
            </a:p>
          </p:txBody>
        </p:sp>
        <p:sp>
          <p:nvSpPr>
            <p:cNvPr id="16" name="Up Arrow 15"/>
            <p:cNvSpPr/>
            <p:nvPr/>
          </p:nvSpPr>
          <p:spPr>
            <a:xfrm rot="5400000">
              <a:off x="1547019" y="1772444"/>
              <a:ext cx="217487" cy="504825"/>
            </a:xfrm>
            <a:prstGeom prst="upArrow">
              <a:avLst>
                <a:gd name="adj1" fmla="val 50000"/>
                <a:gd name="adj2" fmla="val 47884"/>
              </a:avLst>
            </a:prstGeom>
            <a:solidFill>
              <a:schemeClr val="tx1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7" name="Up Arrow 16"/>
            <p:cNvSpPr/>
            <p:nvPr/>
          </p:nvSpPr>
          <p:spPr>
            <a:xfrm rot="5400000">
              <a:off x="1547813" y="2563812"/>
              <a:ext cx="215900" cy="504825"/>
            </a:xfrm>
            <a:prstGeom prst="upArrow">
              <a:avLst>
                <a:gd name="adj1" fmla="val 50000"/>
                <a:gd name="adj2" fmla="val 47884"/>
              </a:avLst>
            </a:prstGeom>
            <a:solidFill>
              <a:schemeClr val="tx1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8" name="Up Arrow 17"/>
            <p:cNvSpPr/>
            <p:nvPr/>
          </p:nvSpPr>
          <p:spPr>
            <a:xfrm rot="5400000">
              <a:off x="1547813" y="3716337"/>
              <a:ext cx="215900" cy="504825"/>
            </a:xfrm>
            <a:prstGeom prst="upArrow">
              <a:avLst>
                <a:gd name="adj1" fmla="val 50000"/>
                <a:gd name="adj2" fmla="val 47884"/>
              </a:avLst>
            </a:prstGeom>
            <a:solidFill>
              <a:schemeClr val="tx1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9" name="Up Arrow 18"/>
            <p:cNvSpPr/>
            <p:nvPr/>
          </p:nvSpPr>
          <p:spPr>
            <a:xfrm rot="2602431">
              <a:off x="1624013" y="3119438"/>
              <a:ext cx="195262" cy="542925"/>
            </a:xfrm>
            <a:prstGeom prst="upArrow">
              <a:avLst/>
            </a:prstGeom>
            <a:solidFill>
              <a:schemeClr val="tx1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82" name="TextBox 51"/>
            <p:cNvSpPr txBox="1">
              <a:spLocks noChangeArrowheads="1"/>
            </p:cNvSpPr>
            <p:nvPr/>
          </p:nvSpPr>
          <p:spPr bwMode="auto">
            <a:xfrm>
              <a:off x="366512" y="5516563"/>
              <a:ext cx="6726438" cy="58420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600" dirty="0">
                  <a:latin typeface="Calibri" charset="0"/>
                </a:rPr>
                <a:t>Objective Adaptive Capacity Resources such as time, money, knowledge </a:t>
              </a:r>
              <a:r>
                <a:rPr lang="en-GB" sz="1600" dirty="0" smtClean="0">
                  <a:latin typeface="Calibri" charset="0"/>
                </a:rPr>
                <a:t>&amp; entitlements</a:t>
              </a:r>
              <a:endParaRPr lang="en-GB" sz="1600" dirty="0">
                <a:latin typeface="Calibri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908176" y="3141663"/>
              <a:ext cx="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7" name="TextBox 62"/>
            <p:cNvSpPr txBox="1">
              <a:spLocks noChangeArrowheads="1"/>
            </p:cNvSpPr>
            <p:nvPr/>
          </p:nvSpPr>
          <p:spPr bwMode="auto">
            <a:xfrm>
              <a:off x="366512" y="300280"/>
              <a:ext cx="4350544" cy="584775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600" b="1" dirty="0">
                  <a:latin typeface="Calibri" charset="0"/>
                </a:rPr>
                <a:t>B</a:t>
              </a:r>
              <a:r>
                <a:rPr lang="en-GB" sz="1600" b="1" dirty="0" smtClean="0">
                  <a:latin typeface="Calibri" charset="0"/>
                </a:rPr>
                <a:t>iophysical and social trends (sea level rise; floods; demographic change)</a:t>
              </a:r>
              <a:endParaRPr lang="en-GB" sz="1600" b="1" dirty="0">
                <a:latin typeface="Calibri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627418" y="2322223"/>
              <a:ext cx="1809750" cy="0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437168" y="2303534"/>
              <a:ext cx="0" cy="1475581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818856" y="2140614"/>
              <a:ext cx="1836593" cy="0"/>
            </a:xfrm>
            <a:prstGeom prst="line">
              <a:avLst/>
            </a:prstGeom>
            <a:ln w="6350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646245" y="2122162"/>
              <a:ext cx="0" cy="1456892"/>
            </a:xfrm>
            <a:prstGeom prst="line">
              <a:avLst/>
            </a:prstGeom>
            <a:ln w="6350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Up Arrow 39"/>
            <p:cNvSpPr/>
            <p:nvPr/>
          </p:nvSpPr>
          <p:spPr>
            <a:xfrm rot="5400000">
              <a:off x="4018277" y="2549488"/>
              <a:ext cx="215900" cy="503238"/>
            </a:xfrm>
            <a:prstGeom prst="upArrow">
              <a:avLst>
                <a:gd name="adj1" fmla="val 50000"/>
                <a:gd name="adj2" fmla="val 47884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2147455" y="3330415"/>
              <a:ext cx="1813682" cy="0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961137" y="3311726"/>
              <a:ext cx="0" cy="1475581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3" name="Group 2052"/>
            <p:cNvGrpSpPr/>
            <p:nvPr/>
          </p:nvGrpSpPr>
          <p:grpSpPr>
            <a:xfrm>
              <a:off x="2364464" y="3164773"/>
              <a:ext cx="1836593" cy="1456892"/>
              <a:chOff x="2298838" y="3204804"/>
              <a:chExt cx="1836593" cy="1456892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>
                <a:off x="2298838" y="3223256"/>
                <a:ext cx="1836593" cy="0"/>
              </a:xfrm>
              <a:prstGeom prst="line">
                <a:avLst/>
              </a:prstGeom>
              <a:ln w="63500"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4126227" y="3204804"/>
                <a:ext cx="0" cy="1456892"/>
              </a:xfrm>
              <a:prstGeom prst="line">
                <a:avLst/>
              </a:prstGeom>
              <a:ln w="63500">
                <a:solidFill>
                  <a:srgbClr val="4F81B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Up Arrow 86"/>
            <p:cNvSpPr/>
            <p:nvPr/>
          </p:nvSpPr>
          <p:spPr>
            <a:xfrm rot="5400000">
              <a:off x="4027481" y="3358573"/>
              <a:ext cx="215900" cy="503238"/>
            </a:xfrm>
            <a:prstGeom prst="upArrow">
              <a:avLst>
                <a:gd name="adj1" fmla="val 50000"/>
                <a:gd name="adj2" fmla="val 47884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59" name="Up Arrow 58"/>
            <p:cNvSpPr/>
            <p:nvPr/>
          </p:nvSpPr>
          <p:spPr>
            <a:xfrm rot="5400000">
              <a:off x="6618379" y="2869662"/>
              <a:ext cx="168308" cy="780834"/>
            </a:xfrm>
            <a:prstGeom prst="upArrow">
              <a:avLst>
                <a:gd name="adj1" fmla="val 50000"/>
                <a:gd name="adj2" fmla="val 47884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cxnSp>
          <p:nvCxnSpPr>
            <p:cNvPr id="2052" name="Straight Arrow Connector 2051"/>
            <p:cNvCxnSpPr/>
            <p:nvPr/>
          </p:nvCxnSpPr>
          <p:spPr>
            <a:xfrm flipV="1">
              <a:off x="3851275" y="1319790"/>
              <a:ext cx="360363" cy="308985"/>
            </a:xfrm>
            <a:prstGeom prst="straightConnector1">
              <a:avLst/>
            </a:prstGeom>
            <a:ln w="38100">
              <a:solidFill>
                <a:srgbClr val="4F81BD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3883812" y="3175923"/>
              <a:ext cx="289726" cy="219740"/>
            </a:xfrm>
            <a:prstGeom prst="straightConnector1">
              <a:avLst/>
            </a:prstGeom>
            <a:ln w="38100">
              <a:solidFill>
                <a:srgbClr val="4F81BD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6285882" y="2179872"/>
              <a:ext cx="360363" cy="308985"/>
            </a:xfrm>
            <a:prstGeom prst="straightConnector1">
              <a:avLst/>
            </a:prstGeom>
            <a:ln w="38100">
              <a:solidFill>
                <a:srgbClr val="4F81BD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TextBox 48"/>
            <p:cNvSpPr txBox="1">
              <a:spLocks noChangeArrowheads="1"/>
            </p:cNvSpPr>
            <p:nvPr/>
          </p:nvSpPr>
          <p:spPr bwMode="auto">
            <a:xfrm>
              <a:off x="7637784" y="1196975"/>
              <a:ext cx="1360632" cy="92333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dirty="0" smtClean="0">
                  <a:latin typeface="Calibri" charset="0"/>
                </a:rPr>
                <a:t>Engagement &amp; Situated Learning</a:t>
              </a:r>
              <a:endParaRPr lang="en-GB" dirty="0">
                <a:latin typeface="Calibri" charset="0"/>
              </a:endParaRPr>
            </a:p>
          </p:txBody>
        </p:sp>
        <p:cxnSp>
          <p:nvCxnSpPr>
            <p:cNvPr id="2067" name="Curved Connector 2066"/>
            <p:cNvCxnSpPr>
              <a:stCxn id="2081" idx="0"/>
              <a:endCxn id="93" idx="2"/>
            </p:cNvCxnSpPr>
            <p:nvPr/>
          </p:nvCxnSpPr>
          <p:spPr>
            <a:xfrm rot="5400000" flipH="1" flipV="1">
              <a:off x="7580604" y="2338434"/>
              <a:ext cx="955624" cy="519367"/>
            </a:xfrm>
            <a:prstGeom prst="curvedConnector3">
              <a:avLst/>
            </a:prstGeom>
            <a:ln>
              <a:solidFill>
                <a:srgbClr val="4F81B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983666" y="6488668"/>
              <a:ext cx="3999633" cy="369332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ZA" dirty="0" smtClean="0"/>
                <a:t>Adapted from </a:t>
              </a:r>
              <a:r>
                <a:rPr lang="en-ZA" dirty="0" err="1" smtClean="0"/>
                <a:t>Grothmann</a:t>
              </a:r>
              <a:r>
                <a:rPr lang="en-ZA" dirty="0" smtClean="0"/>
                <a:t> &amp; </a:t>
              </a:r>
              <a:r>
                <a:rPr lang="en-ZA" dirty="0" err="1" smtClean="0"/>
                <a:t>Patt</a:t>
              </a:r>
              <a:r>
                <a:rPr lang="en-ZA" dirty="0" smtClean="0"/>
                <a:t> (2005)</a:t>
              </a:r>
              <a:endParaRPr lang="en-ZA" dirty="0"/>
            </a:p>
          </p:txBody>
        </p:sp>
        <p:cxnSp>
          <p:nvCxnSpPr>
            <p:cNvPr id="88" name="Curved Connector 87"/>
            <p:cNvCxnSpPr>
              <a:stCxn id="2082" idx="3"/>
            </p:cNvCxnSpPr>
            <p:nvPr/>
          </p:nvCxnSpPr>
          <p:spPr>
            <a:xfrm flipH="1" flipV="1">
              <a:off x="5943602" y="4140507"/>
              <a:ext cx="1149348" cy="1668156"/>
            </a:xfrm>
            <a:prstGeom prst="curvedConnector4">
              <a:avLst>
                <a:gd name="adj1" fmla="val -19890"/>
                <a:gd name="adj2" fmla="val 58755"/>
              </a:avLst>
            </a:prstGeom>
            <a:ln>
              <a:solidFill>
                <a:srgbClr val="4F81B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1" name="TextBox 48"/>
            <p:cNvSpPr txBox="1">
              <a:spLocks noChangeArrowheads="1"/>
            </p:cNvSpPr>
            <p:nvPr/>
          </p:nvSpPr>
          <p:spPr bwMode="auto">
            <a:xfrm>
              <a:off x="7186752" y="3075929"/>
              <a:ext cx="1223962" cy="36830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dirty="0" smtClean="0">
                  <a:latin typeface="Calibri" charset="0"/>
                </a:rPr>
                <a:t>Outcomes</a:t>
              </a:r>
              <a:endParaRPr lang="en-GB" dirty="0">
                <a:latin typeface="Calibri" charset="0"/>
              </a:endParaRPr>
            </a:p>
          </p:txBody>
        </p:sp>
        <p:sp>
          <p:nvSpPr>
            <p:cNvPr id="90" name="TextBox 63"/>
            <p:cNvSpPr txBox="1">
              <a:spLocks noChangeArrowheads="1"/>
            </p:cNvSpPr>
            <p:nvPr/>
          </p:nvSpPr>
          <p:spPr bwMode="auto">
            <a:xfrm>
              <a:off x="7339879" y="5545138"/>
              <a:ext cx="1223962" cy="338138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600" dirty="0">
                  <a:latin typeface="Calibri" charset="0"/>
                </a:rPr>
                <a:t>Incentives</a:t>
              </a:r>
            </a:p>
          </p:txBody>
        </p:sp>
        <p:cxnSp>
          <p:nvCxnSpPr>
            <p:cNvPr id="91" name="Curved Connector 90"/>
            <p:cNvCxnSpPr>
              <a:stCxn id="90" idx="0"/>
            </p:cNvCxnSpPr>
            <p:nvPr/>
          </p:nvCxnSpPr>
          <p:spPr>
            <a:xfrm rot="16200000" flipV="1">
              <a:off x="6775803" y="4369081"/>
              <a:ext cx="757831" cy="1594284"/>
            </a:xfrm>
            <a:prstGeom prst="curvedConnector2">
              <a:avLst/>
            </a:prstGeom>
            <a:ln>
              <a:solidFill>
                <a:srgbClr val="4F81B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2087" idx="3"/>
              <a:endCxn id="5" idx="0"/>
            </p:cNvCxnSpPr>
            <p:nvPr/>
          </p:nvCxnSpPr>
          <p:spPr>
            <a:xfrm flipH="1">
              <a:off x="2879725" y="592668"/>
              <a:ext cx="1837331" cy="1036107"/>
            </a:xfrm>
            <a:prstGeom prst="curvedConnector4">
              <a:avLst>
                <a:gd name="adj1" fmla="val -12442"/>
                <a:gd name="adj2" fmla="val 64110"/>
              </a:avLst>
            </a:prstGeom>
            <a:ln>
              <a:solidFill>
                <a:srgbClr val="4F81B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405982" y="2984720"/>
              <a:ext cx="1157859" cy="0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8563841" y="2966031"/>
              <a:ext cx="0" cy="424869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7558382" y="2850608"/>
              <a:ext cx="1157859" cy="0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8716241" y="2831919"/>
              <a:ext cx="0" cy="424869"/>
            </a:xfrm>
            <a:prstGeom prst="line">
              <a:avLst/>
            </a:prstGeom>
            <a:ln w="44450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V="1">
              <a:off x="8383659" y="2785928"/>
              <a:ext cx="360363" cy="308985"/>
            </a:xfrm>
            <a:prstGeom prst="straightConnector1">
              <a:avLst/>
            </a:prstGeom>
            <a:ln w="38100">
              <a:solidFill>
                <a:srgbClr val="4F81BD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Curved Connector 110"/>
            <p:cNvCxnSpPr>
              <a:stCxn id="2087" idx="1"/>
            </p:cNvCxnSpPr>
            <p:nvPr/>
          </p:nvCxnSpPr>
          <p:spPr>
            <a:xfrm rot="10800000" flipH="1" flipV="1">
              <a:off x="366512" y="592667"/>
              <a:ext cx="1536592" cy="4085107"/>
            </a:xfrm>
            <a:prstGeom prst="curvedConnector4">
              <a:avLst>
                <a:gd name="adj1" fmla="val -14877"/>
                <a:gd name="adj2" fmla="val 104451"/>
              </a:avLst>
            </a:prstGeom>
            <a:ln>
              <a:solidFill>
                <a:srgbClr val="4F81BD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63"/>
            <p:cNvSpPr txBox="1">
              <a:spLocks noChangeArrowheads="1"/>
            </p:cNvSpPr>
            <p:nvPr/>
          </p:nvSpPr>
          <p:spPr bwMode="auto">
            <a:xfrm>
              <a:off x="5700136" y="595865"/>
              <a:ext cx="1223962" cy="338138"/>
            </a:xfrm>
            <a:prstGeom prst="rect">
              <a:avLst/>
            </a:prstGeom>
            <a:noFill/>
            <a:ln w="19050">
              <a:solidFill>
                <a:srgbClr val="4F81B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600" dirty="0" smtClean="0">
                  <a:latin typeface="Calibri" charset="0"/>
                </a:rPr>
                <a:t>Reflection</a:t>
              </a:r>
              <a:endParaRPr lang="en-GB" sz="1600" dirty="0">
                <a:latin typeface="Calibri" charset="0"/>
              </a:endParaRPr>
            </a:p>
          </p:txBody>
        </p:sp>
        <p:cxnSp>
          <p:nvCxnSpPr>
            <p:cNvPr id="2078" name="Curved Connector 2077"/>
            <p:cNvCxnSpPr>
              <a:stCxn id="93" idx="0"/>
              <a:endCxn id="23" idx="0"/>
            </p:cNvCxnSpPr>
            <p:nvPr/>
          </p:nvCxnSpPr>
          <p:spPr>
            <a:xfrm rot="16200000" flipH="1" flipV="1">
              <a:off x="4536875" y="-2223888"/>
              <a:ext cx="360363" cy="7202087"/>
            </a:xfrm>
            <a:prstGeom prst="curvedConnector3">
              <a:avLst>
                <a:gd name="adj1" fmla="val -67280"/>
              </a:avLst>
            </a:prstGeom>
            <a:ln>
              <a:solidFill>
                <a:srgbClr val="4F81BD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5080375" y="13510"/>
              <a:ext cx="3858362" cy="70649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/>
                <a:t>Individual cognitive perceptions of </a:t>
              </a:r>
              <a:br>
                <a:rPr lang="en-GB" sz="2000" b="1" dirty="0" smtClean="0"/>
              </a:br>
              <a:r>
                <a:rPr lang="en-GB" sz="2000" b="1" dirty="0" smtClean="0"/>
                <a:t>Risk</a:t>
              </a:r>
              <a:r>
                <a:rPr lang="en-GB" sz="2000" b="1" dirty="0"/>
                <a:t> </a:t>
              </a:r>
              <a:r>
                <a:rPr lang="en-GB" sz="2000" b="1" dirty="0" smtClean="0"/>
                <a:t>&amp; Adaptation</a:t>
              </a:r>
              <a:endParaRPr lang="en-GB" sz="2000" b="1" dirty="0"/>
            </a:p>
          </p:txBody>
        </p:sp>
      </p:grpSp>
      <p:sp>
        <p:nvSpPr>
          <p:cNvPr id="14" name="Freeform 13"/>
          <p:cNvSpPr/>
          <p:nvPr/>
        </p:nvSpPr>
        <p:spPr>
          <a:xfrm>
            <a:off x="1035241" y="2078038"/>
            <a:ext cx="3114653" cy="2122012"/>
          </a:xfrm>
          <a:custGeom>
            <a:avLst/>
            <a:gdLst>
              <a:gd name="connsiteX0" fmla="*/ 827778 w 2250178"/>
              <a:gd name="connsiteY0" fmla="*/ 157942 h 2253442"/>
              <a:gd name="connsiteX1" fmla="*/ 1513578 w 2250178"/>
              <a:gd name="connsiteY1" fmla="*/ 183342 h 2253442"/>
              <a:gd name="connsiteX2" fmla="*/ 1551678 w 2250178"/>
              <a:gd name="connsiteY2" fmla="*/ 221442 h 2253442"/>
              <a:gd name="connsiteX3" fmla="*/ 1589778 w 2250178"/>
              <a:gd name="connsiteY3" fmla="*/ 234142 h 2253442"/>
              <a:gd name="connsiteX4" fmla="*/ 1678678 w 2250178"/>
              <a:gd name="connsiteY4" fmla="*/ 284942 h 2253442"/>
              <a:gd name="connsiteX5" fmla="*/ 1780278 w 2250178"/>
              <a:gd name="connsiteY5" fmla="*/ 335742 h 2253442"/>
              <a:gd name="connsiteX6" fmla="*/ 1958078 w 2250178"/>
              <a:gd name="connsiteY6" fmla="*/ 437342 h 2253442"/>
              <a:gd name="connsiteX7" fmla="*/ 1996178 w 2250178"/>
              <a:gd name="connsiteY7" fmla="*/ 475442 h 2253442"/>
              <a:gd name="connsiteX8" fmla="*/ 2072378 w 2250178"/>
              <a:gd name="connsiteY8" fmla="*/ 538942 h 2253442"/>
              <a:gd name="connsiteX9" fmla="*/ 2135878 w 2250178"/>
              <a:gd name="connsiteY9" fmla="*/ 653242 h 2253442"/>
              <a:gd name="connsiteX10" fmla="*/ 2173978 w 2250178"/>
              <a:gd name="connsiteY10" fmla="*/ 754842 h 2253442"/>
              <a:gd name="connsiteX11" fmla="*/ 2199378 w 2250178"/>
              <a:gd name="connsiteY11" fmla="*/ 818342 h 2253442"/>
              <a:gd name="connsiteX12" fmla="*/ 2237478 w 2250178"/>
              <a:gd name="connsiteY12" fmla="*/ 996142 h 2253442"/>
              <a:gd name="connsiteX13" fmla="*/ 2250178 w 2250178"/>
              <a:gd name="connsiteY13" fmla="*/ 1046942 h 2253442"/>
              <a:gd name="connsiteX14" fmla="*/ 2237478 w 2250178"/>
              <a:gd name="connsiteY14" fmla="*/ 1440642 h 2253442"/>
              <a:gd name="connsiteX15" fmla="*/ 2212078 w 2250178"/>
              <a:gd name="connsiteY15" fmla="*/ 1554942 h 2253442"/>
              <a:gd name="connsiteX16" fmla="*/ 2186678 w 2250178"/>
              <a:gd name="connsiteY16" fmla="*/ 1656542 h 2253442"/>
              <a:gd name="connsiteX17" fmla="*/ 2161278 w 2250178"/>
              <a:gd name="connsiteY17" fmla="*/ 1758142 h 2253442"/>
              <a:gd name="connsiteX18" fmla="*/ 2110478 w 2250178"/>
              <a:gd name="connsiteY18" fmla="*/ 1847042 h 2253442"/>
              <a:gd name="connsiteX19" fmla="*/ 2097778 w 2250178"/>
              <a:gd name="connsiteY19" fmla="*/ 1885142 h 2253442"/>
              <a:gd name="connsiteX20" fmla="*/ 2008878 w 2250178"/>
              <a:gd name="connsiteY20" fmla="*/ 2024842 h 2253442"/>
              <a:gd name="connsiteX21" fmla="*/ 1958078 w 2250178"/>
              <a:gd name="connsiteY21" fmla="*/ 2037542 h 2253442"/>
              <a:gd name="connsiteX22" fmla="*/ 1919978 w 2250178"/>
              <a:gd name="connsiteY22" fmla="*/ 2062942 h 2253442"/>
              <a:gd name="connsiteX23" fmla="*/ 1818378 w 2250178"/>
              <a:gd name="connsiteY23" fmla="*/ 2101042 h 2253442"/>
              <a:gd name="connsiteX24" fmla="*/ 1767578 w 2250178"/>
              <a:gd name="connsiteY24" fmla="*/ 2113742 h 2253442"/>
              <a:gd name="connsiteX25" fmla="*/ 1729478 w 2250178"/>
              <a:gd name="connsiteY25" fmla="*/ 2139142 h 2253442"/>
              <a:gd name="connsiteX26" fmla="*/ 1653278 w 2250178"/>
              <a:gd name="connsiteY26" fmla="*/ 2151842 h 2253442"/>
              <a:gd name="connsiteX27" fmla="*/ 1602478 w 2250178"/>
              <a:gd name="connsiteY27" fmla="*/ 2164542 h 2253442"/>
              <a:gd name="connsiteX28" fmla="*/ 1538978 w 2250178"/>
              <a:gd name="connsiteY28" fmla="*/ 2189942 h 2253442"/>
              <a:gd name="connsiteX29" fmla="*/ 1386578 w 2250178"/>
              <a:gd name="connsiteY29" fmla="*/ 2215342 h 2253442"/>
              <a:gd name="connsiteX30" fmla="*/ 1323078 w 2250178"/>
              <a:gd name="connsiteY30" fmla="*/ 2228042 h 2253442"/>
              <a:gd name="connsiteX31" fmla="*/ 1221478 w 2250178"/>
              <a:gd name="connsiteY31" fmla="*/ 2253442 h 2253442"/>
              <a:gd name="connsiteX32" fmla="*/ 649978 w 2250178"/>
              <a:gd name="connsiteY32" fmla="*/ 2228042 h 2253442"/>
              <a:gd name="connsiteX33" fmla="*/ 535678 w 2250178"/>
              <a:gd name="connsiteY33" fmla="*/ 2189942 h 2253442"/>
              <a:gd name="connsiteX34" fmla="*/ 484878 w 2250178"/>
              <a:gd name="connsiteY34" fmla="*/ 2177242 h 2253442"/>
              <a:gd name="connsiteX35" fmla="*/ 421378 w 2250178"/>
              <a:gd name="connsiteY35" fmla="*/ 2126442 h 2253442"/>
              <a:gd name="connsiteX36" fmla="*/ 268978 w 2250178"/>
              <a:gd name="connsiteY36" fmla="*/ 2024842 h 2253442"/>
              <a:gd name="connsiteX37" fmla="*/ 205478 w 2250178"/>
              <a:gd name="connsiteY37" fmla="*/ 1935942 h 2253442"/>
              <a:gd name="connsiteX38" fmla="*/ 180078 w 2250178"/>
              <a:gd name="connsiteY38" fmla="*/ 1872442 h 2253442"/>
              <a:gd name="connsiteX39" fmla="*/ 141978 w 2250178"/>
              <a:gd name="connsiteY39" fmla="*/ 1808942 h 2253442"/>
              <a:gd name="connsiteX40" fmla="*/ 91178 w 2250178"/>
              <a:gd name="connsiteY40" fmla="*/ 1681942 h 2253442"/>
              <a:gd name="connsiteX41" fmla="*/ 65778 w 2250178"/>
              <a:gd name="connsiteY41" fmla="*/ 1631142 h 2253442"/>
              <a:gd name="connsiteX42" fmla="*/ 53078 w 2250178"/>
              <a:gd name="connsiteY42" fmla="*/ 1567642 h 2253442"/>
              <a:gd name="connsiteX43" fmla="*/ 40378 w 2250178"/>
              <a:gd name="connsiteY43" fmla="*/ 1529542 h 2253442"/>
              <a:gd name="connsiteX44" fmla="*/ 14978 w 2250178"/>
              <a:gd name="connsiteY44" fmla="*/ 1364442 h 2253442"/>
              <a:gd name="connsiteX45" fmla="*/ 2278 w 2250178"/>
              <a:gd name="connsiteY45" fmla="*/ 1212042 h 2253442"/>
              <a:gd name="connsiteX46" fmla="*/ 27678 w 2250178"/>
              <a:gd name="connsiteY46" fmla="*/ 716742 h 2253442"/>
              <a:gd name="connsiteX47" fmla="*/ 53078 w 2250178"/>
              <a:gd name="connsiteY47" fmla="*/ 615142 h 2253442"/>
              <a:gd name="connsiteX48" fmla="*/ 103878 w 2250178"/>
              <a:gd name="connsiteY48" fmla="*/ 488142 h 2253442"/>
              <a:gd name="connsiteX49" fmla="*/ 116578 w 2250178"/>
              <a:gd name="connsiteY49" fmla="*/ 450042 h 2253442"/>
              <a:gd name="connsiteX50" fmla="*/ 154678 w 2250178"/>
              <a:gd name="connsiteY50" fmla="*/ 411942 h 2253442"/>
              <a:gd name="connsiteX51" fmla="*/ 243578 w 2250178"/>
              <a:gd name="connsiteY51" fmla="*/ 310342 h 2253442"/>
              <a:gd name="connsiteX52" fmla="*/ 357878 w 2250178"/>
              <a:gd name="connsiteY52" fmla="*/ 246842 h 2253442"/>
              <a:gd name="connsiteX53" fmla="*/ 459478 w 2250178"/>
              <a:gd name="connsiteY53" fmla="*/ 183342 h 2253442"/>
              <a:gd name="connsiteX54" fmla="*/ 510278 w 2250178"/>
              <a:gd name="connsiteY54" fmla="*/ 157942 h 2253442"/>
              <a:gd name="connsiteX55" fmla="*/ 624578 w 2250178"/>
              <a:gd name="connsiteY55" fmla="*/ 94442 h 2253442"/>
              <a:gd name="connsiteX56" fmla="*/ 713478 w 2250178"/>
              <a:gd name="connsiteY56" fmla="*/ 43642 h 2253442"/>
              <a:gd name="connsiteX57" fmla="*/ 967478 w 2250178"/>
              <a:gd name="connsiteY57" fmla="*/ 18242 h 2253442"/>
              <a:gd name="connsiteX58" fmla="*/ 827778 w 2250178"/>
              <a:gd name="connsiteY58" fmla="*/ 5542 h 225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250178" h="2253442">
                <a:moveTo>
                  <a:pt x="827778" y="157942"/>
                </a:moveTo>
                <a:cubicBezTo>
                  <a:pt x="1056378" y="166409"/>
                  <a:pt x="1285696" y="163352"/>
                  <a:pt x="1513578" y="183342"/>
                </a:cubicBezTo>
                <a:cubicBezTo>
                  <a:pt x="1531470" y="184911"/>
                  <a:pt x="1536734" y="211479"/>
                  <a:pt x="1551678" y="221442"/>
                </a:cubicBezTo>
                <a:cubicBezTo>
                  <a:pt x="1562817" y="228868"/>
                  <a:pt x="1577804" y="228155"/>
                  <a:pt x="1589778" y="234142"/>
                </a:cubicBezTo>
                <a:cubicBezTo>
                  <a:pt x="1753225" y="315865"/>
                  <a:pt x="1478291" y="195881"/>
                  <a:pt x="1678678" y="284942"/>
                </a:cubicBezTo>
                <a:cubicBezTo>
                  <a:pt x="1892809" y="380111"/>
                  <a:pt x="1631846" y="254779"/>
                  <a:pt x="1780278" y="335742"/>
                </a:cubicBezTo>
                <a:cubicBezTo>
                  <a:pt x="1870511" y="384960"/>
                  <a:pt x="1881551" y="377821"/>
                  <a:pt x="1958078" y="437342"/>
                </a:cubicBezTo>
                <a:cubicBezTo>
                  <a:pt x="1972255" y="448369"/>
                  <a:pt x="1982380" y="463944"/>
                  <a:pt x="1996178" y="475442"/>
                </a:cubicBezTo>
                <a:cubicBezTo>
                  <a:pt x="2050669" y="520851"/>
                  <a:pt x="2021783" y="478228"/>
                  <a:pt x="2072378" y="538942"/>
                </a:cubicBezTo>
                <a:cubicBezTo>
                  <a:pt x="2096355" y="567715"/>
                  <a:pt x="2122907" y="624705"/>
                  <a:pt x="2135878" y="653242"/>
                </a:cubicBezTo>
                <a:cubicBezTo>
                  <a:pt x="2170942" y="730383"/>
                  <a:pt x="2151313" y="694403"/>
                  <a:pt x="2173978" y="754842"/>
                </a:cubicBezTo>
                <a:cubicBezTo>
                  <a:pt x="2181983" y="776188"/>
                  <a:pt x="2190911" y="797175"/>
                  <a:pt x="2199378" y="818342"/>
                </a:cubicBezTo>
                <a:cubicBezTo>
                  <a:pt x="2217817" y="928976"/>
                  <a:pt x="2205833" y="869560"/>
                  <a:pt x="2237478" y="996142"/>
                </a:cubicBezTo>
                <a:lnTo>
                  <a:pt x="2250178" y="1046942"/>
                </a:lnTo>
                <a:cubicBezTo>
                  <a:pt x="2245945" y="1178175"/>
                  <a:pt x="2244565" y="1309532"/>
                  <a:pt x="2237478" y="1440642"/>
                </a:cubicBezTo>
                <a:cubicBezTo>
                  <a:pt x="2233332" y="1517340"/>
                  <a:pt x="2227330" y="1499019"/>
                  <a:pt x="2212078" y="1554942"/>
                </a:cubicBezTo>
                <a:cubicBezTo>
                  <a:pt x="2202893" y="1588621"/>
                  <a:pt x="2193524" y="1622311"/>
                  <a:pt x="2186678" y="1656542"/>
                </a:cubicBezTo>
                <a:cubicBezTo>
                  <a:pt x="2179224" y="1693813"/>
                  <a:pt x="2175923" y="1723971"/>
                  <a:pt x="2161278" y="1758142"/>
                </a:cubicBezTo>
                <a:cubicBezTo>
                  <a:pt x="2094482" y="1913999"/>
                  <a:pt x="2174251" y="1719497"/>
                  <a:pt x="2110478" y="1847042"/>
                </a:cubicBezTo>
                <a:cubicBezTo>
                  <a:pt x="2104491" y="1859016"/>
                  <a:pt x="2103318" y="1872955"/>
                  <a:pt x="2097778" y="1885142"/>
                </a:cubicBezTo>
                <a:cubicBezTo>
                  <a:pt x="2082162" y="1919497"/>
                  <a:pt x="2053253" y="1999485"/>
                  <a:pt x="2008878" y="2024842"/>
                </a:cubicBezTo>
                <a:cubicBezTo>
                  <a:pt x="1993723" y="2033502"/>
                  <a:pt x="1975011" y="2033309"/>
                  <a:pt x="1958078" y="2037542"/>
                </a:cubicBezTo>
                <a:cubicBezTo>
                  <a:pt x="1945378" y="2046009"/>
                  <a:pt x="1933630" y="2056116"/>
                  <a:pt x="1919978" y="2062942"/>
                </a:cubicBezTo>
                <a:cubicBezTo>
                  <a:pt x="1902085" y="2071889"/>
                  <a:pt x="1844025" y="2093714"/>
                  <a:pt x="1818378" y="2101042"/>
                </a:cubicBezTo>
                <a:cubicBezTo>
                  <a:pt x="1801595" y="2105837"/>
                  <a:pt x="1784511" y="2109509"/>
                  <a:pt x="1767578" y="2113742"/>
                </a:cubicBezTo>
                <a:cubicBezTo>
                  <a:pt x="1754878" y="2122209"/>
                  <a:pt x="1743958" y="2134315"/>
                  <a:pt x="1729478" y="2139142"/>
                </a:cubicBezTo>
                <a:cubicBezTo>
                  <a:pt x="1705049" y="2147285"/>
                  <a:pt x="1678528" y="2146792"/>
                  <a:pt x="1653278" y="2151842"/>
                </a:cubicBezTo>
                <a:cubicBezTo>
                  <a:pt x="1636162" y="2155265"/>
                  <a:pt x="1619037" y="2159022"/>
                  <a:pt x="1602478" y="2164542"/>
                </a:cubicBezTo>
                <a:cubicBezTo>
                  <a:pt x="1580851" y="2171751"/>
                  <a:pt x="1560814" y="2183391"/>
                  <a:pt x="1538978" y="2189942"/>
                </a:cubicBezTo>
                <a:cubicBezTo>
                  <a:pt x="1501565" y="2201166"/>
                  <a:pt x="1419965" y="2209778"/>
                  <a:pt x="1386578" y="2215342"/>
                </a:cubicBezTo>
                <a:cubicBezTo>
                  <a:pt x="1365286" y="2218891"/>
                  <a:pt x="1344111" y="2223188"/>
                  <a:pt x="1323078" y="2228042"/>
                </a:cubicBezTo>
                <a:cubicBezTo>
                  <a:pt x="1289063" y="2235892"/>
                  <a:pt x="1221478" y="2253442"/>
                  <a:pt x="1221478" y="2253442"/>
                </a:cubicBezTo>
                <a:cubicBezTo>
                  <a:pt x="1093079" y="2249773"/>
                  <a:pt x="821535" y="2252550"/>
                  <a:pt x="649978" y="2228042"/>
                </a:cubicBezTo>
                <a:cubicBezTo>
                  <a:pt x="596718" y="2220433"/>
                  <a:pt x="589711" y="2207953"/>
                  <a:pt x="535678" y="2189942"/>
                </a:cubicBezTo>
                <a:cubicBezTo>
                  <a:pt x="519119" y="2184422"/>
                  <a:pt x="501811" y="2181475"/>
                  <a:pt x="484878" y="2177242"/>
                </a:cubicBezTo>
                <a:cubicBezTo>
                  <a:pt x="463711" y="2160309"/>
                  <a:pt x="444364" y="2140808"/>
                  <a:pt x="421378" y="2126442"/>
                </a:cubicBezTo>
                <a:cubicBezTo>
                  <a:pt x="330107" y="2069397"/>
                  <a:pt x="420457" y="2226814"/>
                  <a:pt x="268978" y="2024842"/>
                </a:cubicBezTo>
                <a:cubicBezTo>
                  <a:pt x="260349" y="2013337"/>
                  <a:pt x="214763" y="1954513"/>
                  <a:pt x="205478" y="1935942"/>
                </a:cubicBezTo>
                <a:cubicBezTo>
                  <a:pt x="195283" y="1915552"/>
                  <a:pt x="190273" y="1892832"/>
                  <a:pt x="180078" y="1872442"/>
                </a:cubicBezTo>
                <a:cubicBezTo>
                  <a:pt x="169039" y="1850364"/>
                  <a:pt x="152417" y="1831311"/>
                  <a:pt x="141978" y="1808942"/>
                </a:cubicBezTo>
                <a:cubicBezTo>
                  <a:pt x="122697" y="1767625"/>
                  <a:pt x="111568" y="1722723"/>
                  <a:pt x="91178" y="1681942"/>
                </a:cubicBezTo>
                <a:lnTo>
                  <a:pt x="65778" y="1631142"/>
                </a:lnTo>
                <a:cubicBezTo>
                  <a:pt x="61545" y="1609975"/>
                  <a:pt x="58313" y="1588583"/>
                  <a:pt x="53078" y="1567642"/>
                </a:cubicBezTo>
                <a:cubicBezTo>
                  <a:pt x="49831" y="1554655"/>
                  <a:pt x="42579" y="1542747"/>
                  <a:pt x="40378" y="1529542"/>
                </a:cubicBezTo>
                <a:cubicBezTo>
                  <a:pt x="3809" y="1310129"/>
                  <a:pt x="46966" y="1492393"/>
                  <a:pt x="14978" y="1364442"/>
                </a:cubicBezTo>
                <a:cubicBezTo>
                  <a:pt x="10745" y="1313642"/>
                  <a:pt x="2278" y="1263018"/>
                  <a:pt x="2278" y="1212042"/>
                </a:cubicBezTo>
                <a:cubicBezTo>
                  <a:pt x="2278" y="998517"/>
                  <a:pt x="-11263" y="885486"/>
                  <a:pt x="27678" y="716742"/>
                </a:cubicBezTo>
                <a:cubicBezTo>
                  <a:pt x="35528" y="682727"/>
                  <a:pt x="42039" y="648260"/>
                  <a:pt x="53078" y="615142"/>
                </a:cubicBezTo>
                <a:cubicBezTo>
                  <a:pt x="67496" y="571887"/>
                  <a:pt x="89460" y="531397"/>
                  <a:pt x="103878" y="488142"/>
                </a:cubicBezTo>
                <a:cubicBezTo>
                  <a:pt x="108111" y="475442"/>
                  <a:pt x="109152" y="461181"/>
                  <a:pt x="116578" y="450042"/>
                </a:cubicBezTo>
                <a:cubicBezTo>
                  <a:pt x="126541" y="435098"/>
                  <a:pt x="143180" y="425740"/>
                  <a:pt x="154678" y="411942"/>
                </a:cubicBezTo>
                <a:cubicBezTo>
                  <a:pt x="209245" y="346462"/>
                  <a:pt x="144648" y="389486"/>
                  <a:pt x="243578" y="310342"/>
                </a:cubicBezTo>
                <a:cubicBezTo>
                  <a:pt x="286258" y="276198"/>
                  <a:pt x="313419" y="272777"/>
                  <a:pt x="357878" y="246842"/>
                </a:cubicBezTo>
                <a:cubicBezTo>
                  <a:pt x="392375" y="226719"/>
                  <a:pt x="423757" y="201202"/>
                  <a:pt x="459478" y="183342"/>
                </a:cubicBezTo>
                <a:cubicBezTo>
                  <a:pt x="476411" y="174875"/>
                  <a:pt x="494224" y="167976"/>
                  <a:pt x="510278" y="157942"/>
                </a:cubicBezTo>
                <a:cubicBezTo>
                  <a:pt x="710118" y="33042"/>
                  <a:pt x="400547" y="206457"/>
                  <a:pt x="624578" y="94442"/>
                </a:cubicBezTo>
                <a:cubicBezTo>
                  <a:pt x="698271" y="57596"/>
                  <a:pt x="624417" y="77040"/>
                  <a:pt x="713478" y="43642"/>
                </a:cubicBezTo>
                <a:cubicBezTo>
                  <a:pt x="783462" y="17398"/>
                  <a:pt x="928261" y="20693"/>
                  <a:pt x="967478" y="18242"/>
                </a:cubicBezTo>
                <a:cubicBezTo>
                  <a:pt x="1061803" y="-13200"/>
                  <a:pt x="1018965" y="5542"/>
                  <a:pt x="827778" y="5542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6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Cornwall Storms of 2013/2014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57300"/>
            <a:ext cx="4495800" cy="48688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6 major storms</a:t>
            </a:r>
            <a:endParaRPr lang="en-US" dirty="0"/>
          </a:p>
          <a:p>
            <a:r>
              <a:rPr lang="en-US" dirty="0" smtClean="0"/>
              <a:t>£20 million of damage</a:t>
            </a:r>
            <a:endParaRPr lang="en-US" dirty="0"/>
          </a:p>
          <a:p>
            <a:r>
              <a:rPr lang="en-US" dirty="0" smtClean="0"/>
              <a:t>360 properties flooded</a:t>
            </a:r>
          </a:p>
          <a:p>
            <a:r>
              <a:rPr lang="en-US" dirty="0"/>
              <a:t>Disjuncture </a:t>
            </a:r>
            <a:r>
              <a:rPr lang="en-US" dirty="0" smtClean="0"/>
              <a:t>between </a:t>
            </a:r>
            <a:r>
              <a:rPr lang="en-US" dirty="0"/>
              <a:t>long term planning and short term recovery</a:t>
            </a:r>
          </a:p>
          <a:p>
            <a:r>
              <a:rPr lang="en-US" dirty="0"/>
              <a:t>Different </a:t>
            </a:r>
            <a:r>
              <a:rPr lang="en-US" dirty="0" smtClean="0"/>
              <a:t>risk frames </a:t>
            </a:r>
            <a:r>
              <a:rPr lang="en-US" dirty="0"/>
              <a:t>became </a:t>
            </a:r>
            <a:r>
              <a:rPr lang="en-US" dirty="0" smtClean="0"/>
              <a:t>important</a:t>
            </a:r>
          </a:p>
          <a:p>
            <a:r>
              <a:rPr lang="en-US" dirty="0" smtClean="0"/>
              <a:t>Challenges </a:t>
            </a:r>
            <a:r>
              <a:rPr lang="en-US" dirty="0"/>
              <a:t>policy windows as always positive</a:t>
            </a:r>
          </a:p>
          <a:p>
            <a:r>
              <a:rPr lang="en-US" dirty="0" smtClean="0"/>
              <a:t>Maladaptation and unintended consequences</a:t>
            </a:r>
            <a:endParaRPr lang="en-US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013340"/>
            <a:ext cx="4709374" cy="31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6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600"/>
            <a:ext cx="7480300" cy="939800"/>
          </a:xfrm>
        </p:spPr>
        <p:txBody>
          <a:bodyPr/>
          <a:lstStyle/>
          <a:p>
            <a:r>
              <a:rPr lang="en-US" dirty="0" smtClean="0"/>
              <a:t>Risk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44600"/>
            <a:ext cx="6072030" cy="4881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dirty="0" smtClean="0"/>
              <a:t>1. Command and control</a:t>
            </a:r>
          </a:p>
          <a:p>
            <a:pPr marL="0" indent="0">
              <a:buNone/>
            </a:pPr>
            <a:r>
              <a:rPr lang="en-GB" sz="2100" i="1" dirty="0" smtClean="0"/>
              <a:t>‘The </a:t>
            </a:r>
            <a:r>
              <a:rPr lang="en-GB" sz="2100" i="1" dirty="0"/>
              <a:t>decisions that they make and the sort of energy that goes around that approach, you know it’s a command and control. They always want to control the issue, they’re not very happy with sitting with the greyness with ‘we’re just going to leave that to sit there for a little while’. So if you like, the structural methodology of managing emergency events doesn’t necessarily lend itself to the nuanced and long-term management of the environment</a:t>
            </a:r>
            <a:r>
              <a:rPr lang="en-GB" sz="2100" i="1" dirty="0" smtClean="0"/>
              <a:t>.”</a:t>
            </a:r>
            <a:r>
              <a:rPr lang="en-GB" sz="2100" dirty="0" smtClean="0"/>
              <a:t> </a:t>
            </a:r>
          </a:p>
          <a:p>
            <a:pPr marL="0" indent="0">
              <a:buNone/>
            </a:pPr>
            <a:endParaRPr lang="en-GB" sz="2100" dirty="0" smtClean="0"/>
          </a:p>
          <a:p>
            <a:pPr marL="0" indent="0">
              <a:buNone/>
            </a:pPr>
            <a:r>
              <a:rPr lang="en-GB" sz="3000" dirty="0" smtClean="0"/>
              <a:t>2. Economic bottom line</a:t>
            </a:r>
          </a:p>
          <a:p>
            <a:pPr marL="0" indent="0">
              <a:buNone/>
            </a:pPr>
            <a:r>
              <a:rPr lang="en-GB" sz="2400" i="1" dirty="0"/>
              <a:t>‘the evidence is tabled so, here is the cost of intervening, here is the potential cost if we don’t intervene, and then we have quite a few locations where we recommended it would not be economic to intervene and maintain a </a:t>
            </a:r>
            <a:r>
              <a:rPr lang="en-GB" sz="2400" i="1" dirty="0" smtClean="0"/>
              <a:t>frontage….’</a:t>
            </a:r>
            <a:r>
              <a:rPr lang="en-GB" sz="2400" dirty="0" smtClean="0"/>
              <a:t> </a:t>
            </a:r>
            <a:endParaRPr lang="en-US" sz="2100" dirty="0"/>
          </a:p>
        </p:txBody>
      </p:sp>
      <p:pic>
        <p:nvPicPr>
          <p:cNvPr id="8" name="Content Placeholder 7" descr="flood-damage-cornwall (2)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r="20299"/>
          <a:stretch>
            <a:fillRect/>
          </a:stretch>
        </p:blipFill>
        <p:spPr>
          <a:xfrm>
            <a:off x="6299200" y="431802"/>
            <a:ext cx="2844800" cy="2516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553" y="2527299"/>
            <a:ext cx="2894186" cy="2186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00" y="4392507"/>
            <a:ext cx="2844800" cy="246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05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do decision-makers approach risk?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100" y="1600200"/>
            <a:ext cx="43307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Risk = Threat </a:t>
            </a:r>
            <a:r>
              <a:rPr lang="en-US" dirty="0" smtClean="0"/>
              <a:t>x </a:t>
            </a:r>
            <a:r>
              <a:rPr lang="en-US" dirty="0" smtClean="0"/>
              <a:t>Likelihood</a:t>
            </a:r>
          </a:p>
          <a:p>
            <a:r>
              <a:rPr lang="en-US" dirty="0" smtClean="0"/>
              <a:t>Risk as multi-faceted</a:t>
            </a:r>
          </a:p>
          <a:p>
            <a:r>
              <a:rPr lang="en-US" dirty="0" smtClean="0"/>
              <a:t>Risk is everywhere – life is risk, risk is life</a:t>
            </a:r>
          </a:p>
          <a:p>
            <a:r>
              <a:rPr lang="en-US" dirty="0" smtClean="0"/>
              <a:t>Risk as subjective (personal) </a:t>
            </a:r>
          </a:p>
          <a:p>
            <a:r>
              <a:rPr lang="en-US" dirty="0" smtClean="0"/>
              <a:t>Risk/opportunity trade-off</a:t>
            </a:r>
          </a:p>
        </p:txBody>
      </p:sp>
      <p:pic>
        <p:nvPicPr>
          <p:cNvPr id="5" name="Content Placeholder 4" descr="IMG_8553 copy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20256"/>
          <a:stretch>
            <a:fillRect/>
          </a:stretch>
        </p:blipFill>
        <p:spPr>
          <a:xfrm rot="16200000">
            <a:off x="4861718" y="1356520"/>
            <a:ext cx="4038602" cy="4525963"/>
          </a:xfrm>
        </p:spPr>
      </p:pic>
    </p:spTree>
    <p:extLst>
      <p:ext uri="{BB962C8B-B14F-4D97-AF65-F5344CB8AC3E}">
        <p14:creationId xmlns:p14="http://schemas.microsoft.com/office/powerpoint/2010/main" val="1717124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Investigating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1600200"/>
            <a:ext cx="42799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Creative practices and ‘play’ to explore risk understandings</a:t>
            </a:r>
          </a:p>
          <a:p>
            <a:pPr marL="0" indent="0">
              <a:buNone/>
            </a:pPr>
            <a:r>
              <a:rPr lang="en-US" dirty="0" smtClean="0"/>
              <a:t>Examine personal and professional risk situations and decisions</a:t>
            </a:r>
          </a:p>
          <a:p>
            <a:pPr marL="0" indent="0">
              <a:buNone/>
            </a:pPr>
            <a:r>
              <a:rPr lang="en-US" dirty="0" smtClean="0"/>
              <a:t>Generate risk scenarios to identify risk frames</a:t>
            </a:r>
          </a:p>
          <a:p>
            <a:pPr marL="0" indent="0">
              <a:buNone/>
            </a:pPr>
            <a:r>
              <a:rPr lang="en-US" dirty="0" smtClean="0"/>
              <a:t>Do frames shift?</a:t>
            </a:r>
            <a:endParaRPr lang="en-US" dirty="0"/>
          </a:p>
        </p:txBody>
      </p:sp>
      <p:pic>
        <p:nvPicPr>
          <p:cNvPr id="5" name="Content Placeholder 4" descr="IMG_8656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4" b="12644"/>
          <a:stretch>
            <a:fillRect/>
          </a:stretch>
        </p:blipFill>
        <p:spPr>
          <a:xfrm>
            <a:off x="6631062" y="274638"/>
            <a:ext cx="2430387" cy="2723677"/>
          </a:xfrm>
        </p:spPr>
      </p:pic>
      <p:pic>
        <p:nvPicPr>
          <p:cNvPr id="6" name="Content Placeholder 6" descr="IMG_8495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4" b="12644"/>
          <a:stretch>
            <a:fillRect/>
          </a:stretch>
        </p:blipFill>
        <p:spPr>
          <a:xfrm>
            <a:off x="4776218" y="2998315"/>
            <a:ext cx="3180332" cy="356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05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seamlessness of the professional and personal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1600200"/>
            <a:ext cx="4292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What is surprising?</a:t>
            </a:r>
          </a:p>
          <a:p>
            <a:pPr marL="0" indent="0">
              <a:buNone/>
            </a:pPr>
            <a:r>
              <a:rPr lang="en-US" i="1" dirty="0" smtClean="0"/>
              <a:t>“everyone cares deeply and is personally involved in the topic that they work with”</a:t>
            </a:r>
          </a:p>
          <a:p>
            <a:pPr marL="0" indent="0">
              <a:buNone/>
            </a:pPr>
            <a:r>
              <a:rPr lang="en-US" i="1" dirty="0" smtClean="0"/>
              <a:t>“that we all have similar issues”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What is useful?</a:t>
            </a:r>
          </a:p>
          <a:p>
            <a:pPr marL="0" indent="0">
              <a:buNone/>
            </a:pPr>
            <a:r>
              <a:rPr lang="en-US" i="1" dirty="0" smtClean="0"/>
              <a:t>“professional/ personal risk interdependencies”</a:t>
            </a:r>
          </a:p>
          <a:p>
            <a:pPr marL="0" indent="0">
              <a:buNone/>
            </a:pPr>
            <a:r>
              <a:rPr lang="en-US" i="1" dirty="0" smtClean="0"/>
              <a:t>“its not all bad – risk can be a positive thing”</a:t>
            </a:r>
            <a:endParaRPr lang="en-US" i="1" dirty="0"/>
          </a:p>
        </p:txBody>
      </p:sp>
      <p:pic>
        <p:nvPicPr>
          <p:cNvPr id="5" name="Content Placeholder 4" descr="IMG_8743 copy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20256"/>
          <a:stretch>
            <a:fillRect/>
          </a:stretch>
        </p:blipFill>
        <p:spPr>
          <a:xfrm rot="5400000">
            <a:off x="5091350" y="1421051"/>
            <a:ext cx="3822034" cy="4283263"/>
          </a:xfrm>
        </p:spPr>
      </p:pic>
    </p:spTree>
    <p:extLst>
      <p:ext uri="{BB962C8B-B14F-4D97-AF65-F5344CB8AC3E}">
        <p14:creationId xmlns:p14="http://schemas.microsoft.com/office/powerpoint/2010/main" val="1610679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Continuing the dialogue with engaged stakeholders</a:t>
            </a:r>
          </a:p>
          <a:p>
            <a:r>
              <a:rPr lang="en-US" dirty="0" smtClean="0"/>
              <a:t>Working at different scales </a:t>
            </a:r>
          </a:p>
          <a:p>
            <a:r>
              <a:rPr lang="en-US" dirty="0" smtClean="0"/>
              <a:t>Extend and broaden </a:t>
            </a:r>
            <a:r>
              <a:rPr lang="en-US" dirty="0" smtClean="0"/>
              <a:t>engagement with wider range of actors</a:t>
            </a:r>
            <a:endParaRPr lang="en-US" dirty="0" smtClean="0"/>
          </a:p>
          <a:p>
            <a:r>
              <a:rPr lang="en-US" dirty="0" smtClean="0"/>
              <a:t>Duplicate </a:t>
            </a:r>
            <a:r>
              <a:rPr lang="en-US" dirty="0" smtClean="0"/>
              <a:t>methods </a:t>
            </a:r>
            <a:r>
              <a:rPr lang="en-US" dirty="0" smtClean="0"/>
              <a:t>at workshops at different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8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535</Words>
  <Application>Microsoft Macintosh PowerPoint</Application>
  <PresentationFormat>On-screen Show (4:3)</PresentationFormat>
  <Paragraphs>92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Formal Discourses and Perceptions of Risk</vt:lpstr>
      <vt:lpstr>PowerPoint Presentation</vt:lpstr>
      <vt:lpstr>PowerPoint Presentation</vt:lpstr>
      <vt:lpstr>Cornwall Storms of 2013/2014</vt:lpstr>
      <vt:lpstr>Risk frames</vt:lpstr>
      <vt:lpstr>How do decision-makers approach risk?</vt:lpstr>
      <vt:lpstr>Investigating risk</vt:lpstr>
      <vt:lpstr>The seamlessness of the professional and personal</vt:lpstr>
      <vt:lpstr>Next steps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Formal Discourses and Perceptions of Risk</dc:title>
  <dc:creator>Katrina Brown</dc:creator>
  <cp:lastModifiedBy>Katrina Brown</cp:lastModifiedBy>
  <cp:revision>16</cp:revision>
  <dcterms:created xsi:type="dcterms:W3CDTF">2015-11-02T10:26:09Z</dcterms:created>
  <dcterms:modified xsi:type="dcterms:W3CDTF">2015-11-04T11:12:16Z</dcterms:modified>
</cp:coreProperties>
</file>