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8" r:id="rId4"/>
    <p:sldId id="258" r:id="rId5"/>
    <p:sldId id="259" r:id="rId6"/>
    <p:sldId id="277" r:id="rId7"/>
    <p:sldId id="260" r:id="rId8"/>
    <p:sldId id="267" r:id="rId9"/>
    <p:sldId id="294" r:id="rId10"/>
    <p:sldId id="295" r:id="rId11"/>
    <p:sldId id="262" r:id="rId12"/>
    <p:sldId id="272" r:id="rId13"/>
    <p:sldId id="271" r:id="rId14"/>
    <p:sldId id="283" r:id="rId15"/>
    <p:sldId id="273" r:id="rId16"/>
    <p:sldId id="285" r:id="rId17"/>
    <p:sldId id="280" r:id="rId18"/>
    <p:sldId id="282" r:id="rId19"/>
  </p:sldIdLst>
  <p:sldSz cx="12601575" cy="68405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8" y="-156"/>
      </p:cViewPr>
      <p:guideLst>
        <p:guide orient="horz" pos="2155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695A2-9178-4AF1-964B-5B616AB4AE7B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71463" y="685800"/>
            <a:ext cx="63150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798AC-1C26-4C84-9B6E-B96DC0DCB2A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7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dirty="0" smtClean="0"/>
              <a:t>Context density and diversity – value plurality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61D0-232C-4520-885F-6391F3FDDC1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92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45118" y="2125001"/>
            <a:ext cx="10711339" cy="146628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90236" y="3876305"/>
            <a:ext cx="8821103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B98C-FBB9-4AE8-A5E4-303ECFDE6A5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97AA-0210-4AE7-A1C9-BBA67C849F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88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B98C-FBB9-4AE8-A5E4-303ECFDE6A5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97AA-0210-4AE7-A1C9-BBA67C849F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21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12590638" y="273939"/>
            <a:ext cx="3907363" cy="582079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68547" y="273939"/>
            <a:ext cx="11512064" cy="582079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B98C-FBB9-4AE8-A5E4-303ECFDE6A5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97AA-0210-4AE7-A1C9-BBA67C849F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B98C-FBB9-4AE8-A5E4-303ECFDE6A5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97AA-0210-4AE7-A1C9-BBA67C849F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1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5437" y="4395679"/>
            <a:ext cx="10711339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95437" y="2899312"/>
            <a:ext cx="10711339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B98C-FBB9-4AE8-A5E4-303ECFDE6A5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97AA-0210-4AE7-A1C9-BBA67C849F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5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68547" y="1591376"/>
            <a:ext cx="7709714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788286" y="1591376"/>
            <a:ext cx="7709714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B98C-FBB9-4AE8-A5E4-303ECFDE6A5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97AA-0210-4AE7-A1C9-BBA67C849F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7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079" y="273939"/>
            <a:ext cx="11341418" cy="114009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079" y="1531204"/>
            <a:ext cx="5567884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079" y="2169337"/>
            <a:ext cx="5567884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401426" y="1531204"/>
            <a:ext cx="5570071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401426" y="2169337"/>
            <a:ext cx="5570071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B98C-FBB9-4AE8-A5E4-303ECFDE6A5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97AA-0210-4AE7-A1C9-BBA67C849F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3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B98C-FBB9-4AE8-A5E4-303ECFDE6A5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97AA-0210-4AE7-A1C9-BBA67C849F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6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B98C-FBB9-4AE8-A5E4-303ECFDE6A5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97AA-0210-4AE7-A1C9-BBA67C849F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2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080" y="272355"/>
            <a:ext cx="4145831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26866" y="272355"/>
            <a:ext cx="7044630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080" y="1431446"/>
            <a:ext cx="4145831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B98C-FBB9-4AE8-A5E4-303ECFDE6A5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97AA-0210-4AE7-A1C9-BBA67C849F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9997" y="4788377"/>
            <a:ext cx="7560945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469997" y="611215"/>
            <a:ext cx="7560945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469997" y="5353671"/>
            <a:ext cx="7560945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B98C-FBB9-4AE8-A5E4-303ECFDE6A5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97AA-0210-4AE7-A1C9-BBA67C849F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76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0079" y="273939"/>
            <a:ext cx="11341418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079" y="1596126"/>
            <a:ext cx="11341418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0079" y="6340166"/>
            <a:ext cx="294036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CB98C-FBB9-4AE8-A5E4-303ECFDE6A5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305538" y="6340166"/>
            <a:ext cx="399049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031129" y="6340166"/>
            <a:ext cx="294036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C97AA-0210-4AE7-A1C9-BBA67C849F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1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urnals.elsevier.com/ecosystem-services/call-for-papers/special-issue-on-integrated-valuation-of-ecosystem-services/" TargetMode="External"/><Relationship Id="rId7" Type="http://schemas.openxmlformats.org/officeDocument/2006/relationships/hyperlink" Target="http://www.openness-project.eu/sites/default/files/Deliverable%204%201_Integrated-Valuation-Of-Ecosystem-Services.pdf" TargetMode="External"/><Relationship Id="rId2" Type="http://schemas.openxmlformats.org/officeDocument/2006/relationships/hyperlink" Target="http://www.es-partnership.org/esp/81931/5/0/5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pbes.net/images/documents/plenary/third/information/INF_7/IPBES_3_INF_7.pdf" TargetMode="External"/><Relationship Id="rId5" Type="http://schemas.openxmlformats.org/officeDocument/2006/relationships/hyperlink" Target="http://www.sciencedirect.com/science/book/9780124199644" TargetMode="External"/><Relationship Id="rId4" Type="http://schemas.openxmlformats.org/officeDocument/2006/relationships/hyperlink" Target="http://www.openness-project.e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ness-project.eu/library/reference-boo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2115" y="1206340"/>
            <a:ext cx="9865096" cy="14662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Ecosystem service </a:t>
            </a:r>
            <a:r>
              <a:rPr lang="en-US" dirty="0" smtClean="0"/>
              <a:t>trade-off resea</a:t>
            </a:r>
            <a:r>
              <a:rPr lang="en-US" dirty="0" smtClean="0"/>
              <a:t>rch</a:t>
            </a:r>
            <a:r>
              <a:rPr lang="en-US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some lessons from </a:t>
            </a:r>
            <a:r>
              <a:rPr lang="en-US" dirty="0" smtClean="0"/>
              <a:t>stakeholder </a:t>
            </a:r>
            <a:r>
              <a:rPr lang="en-US" dirty="0" smtClean="0"/>
              <a:t>based research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8219" y="2800757"/>
            <a:ext cx="7578903" cy="174813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Sander Jacobs, Francis </a:t>
            </a:r>
            <a:r>
              <a:rPr lang="en-US" sz="2000" dirty="0" err="1" smtClean="0"/>
              <a:t>Turkelboom</a:t>
            </a:r>
            <a:r>
              <a:rPr lang="en-US" sz="2000" dirty="0" smtClean="0"/>
              <a:t>, Berta </a:t>
            </a:r>
            <a:r>
              <a:rPr lang="en-US" sz="2000" dirty="0" err="1" smtClean="0"/>
              <a:t>Mártin</a:t>
            </a:r>
            <a:r>
              <a:rPr lang="en-US" sz="2000" dirty="0" smtClean="0"/>
              <a:t>-Lopez</a:t>
            </a:r>
            <a:endParaRPr lang="en-US" sz="2000" dirty="0"/>
          </a:p>
        </p:txBody>
      </p:sp>
      <p:pic>
        <p:nvPicPr>
          <p:cNvPr id="7" name="Picture 2" descr="http://data.inbo.be/ipt/logo.do?r=testwat-occurre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033" y="160338"/>
            <a:ext cx="1973437" cy="45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cdn.fct.unl.pt/sites/www.cense.fct.unl.pt/files/documents/Projects/Open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564" y="2916213"/>
            <a:ext cx="456091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35"/>
          <a:stretch/>
        </p:blipFill>
        <p:spPr bwMode="auto">
          <a:xfrm>
            <a:off x="10486643" y="1908101"/>
            <a:ext cx="1944216" cy="141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6" t="9482" r="45056" b="15936"/>
          <a:stretch/>
        </p:blipFill>
        <p:spPr bwMode="auto">
          <a:xfrm>
            <a:off x="10784445" y="554688"/>
            <a:ext cx="1319389" cy="112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1" r="55664"/>
          <a:stretch/>
        </p:blipFill>
        <p:spPr bwMode="auto">
          <a:xfrm>
            <a:off x="10477251" y="1578429"/>
            <a:ext cx="1972452" cy="36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pecs2015.org/uploads/1/1/1/2/11122132/142531375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364485"/>
            <a:ext cx="12206622" cy="131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782479" y="179909"/>
            <a:ext cx="11341418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2. co-creating an operational typology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186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079" y="35893"/>
            <a:ext cx="11341418" cy="1140090"/>
          </a:xfrm>
        </p:spPr>
        <p:txBody>
          <a:bodyPr/>
          <a:lstStyle/>
          <a:p>
            <a:r>
              <a:rPr lang="en-US" b="1" dirty="0" smtClean="0"/>
              <a:t>3. Applying integrated </a:t>
            </a:r>
            <a:r>
              <a:rPr lang="en-US" b="1" dirty="0"/>
              <a:t>v</a:t>
            </a:r>
            <a:r>
              <a:rPr lang="en-US" b="1" dirty="0" smtClean="0"/>
              <a:t>aluation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16" y="1191163"/>
            <a:ext cx="4536504" cy="5048823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9"/>
          <a:stretch/>
        </p:blipFill>
        <p:spPr bwMode="auto">
          <a:xfrm>
            <a:off x="2196331" y="1682346"/>
            <a:ext cx="4536504" cy="5050291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7020867" y="1682346"/>
            <a:ext cx="4104456" cy="5050291"/>
          </a:xfrm>
          <a:prstGeom prst="rect">
            <a:avLst/>
          </a:prstGeom>
          <a:ln w="28575">
            <a:solidFill>
              <a:srgbClr val="92D050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WP 4 Integrated Valuation</a:t>
            </a:r>
          </a:p>
          <a:p>
            <a:pPr algn="ctr"/>
            <a:r>
              <a:rPr lang="en-US" dirty="0" smtClean="0"/>
              <a:t>Deliverable  4.3</a:t>
            </a:r>
          </a:p>
          <a:p>
            <a:pPr algn="ctr"/>
            <a:r>
              <a:rPr lang="en-US" dirty="0" smtClean="0"/>
              <a:t>(Under Construction)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079" y="-36115"/>
            <a:ext cx="11341418" cy="1140090"/>
          </a:xfrm>
        </p:spPr>
        <p:txBody>
          <a:bodyPr/>
          <a:lstStyle/>
          <a:p>
            <a:r>
              <a:rPr lang="en-US" dirty="0" smtClean="0"/>
              <a:t>3. Applying Integrated Valuation</a:t>
            </a:r>
            <a:endParaRPr lang="en-US" dirty="0"/>
          </a:p>
        </p:txBody>
      </p:sp>
      <p:pic>
        <p:nvPicPr>
          <p:cNvPr id="4" name="Picture 2" descr="http://i.telegraph.co.uk/multimedia/archive/03149/POTD-baby-gorilla_3149579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15" y="1188021"/>
            <a:ext cx="8856984" cy="5553660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211" y="1878077"/>
            <a:ext cx="5741231" cy="3789212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00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079" y="-36115"/>
            <a:ext cx="11341418" cy="1140090"/>
          </a:xfrm>
        </p:spPr>
        <p:txBody>
          <a:bodyPr/>
          <a:lstStyle/>
          <a:p>
            <a:r>
              <a:rPr lang="en-US" dirty="0" smtClean="0"/>
              <a:t>3. Applying integrated </a:t>
            </a:r>
            <a:r>
              <a:rPr lang="en-US" dirty="0"/>
              <a:t>v</a:t>
            </a:r>
            <a:r>
              <a:rPr lang="en-US" dirty="0" smtClean="0"/>
              <a:t>aluation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86" y="1176699"/>
            <a:ext cx="7371233" cy="5605103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178" y="4376165"/>
            <a:ext cx="3485209" cy="242848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178" y="1176700"/>
            <a:ext cx="3485209" cy="2999711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Afgeronde rechthoek 6"/>
          <p:cNvSpPr/>
          <p:nvPr/>
        </p:nvSpPr>
        <p:spPr>
          <a:xfrm>
            <a:off x="574486" y="1176699"/>
            <a:ext cx="7371233" cy="5596618"/>
          </a:xfrm>
          <a:prstGeom prst="roundRect">
            <a:avLst/>
          </a:prstGeom>
          <a:solidFill>
            <a:srgbClr val="FFFFFF">
              <a:alpha val="80000"/>
            </a:srgb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GOALS determine REQUIREMENTS</a:t>
            </a:r>
          </a:p>
          <a:p>
            <a:pPr algn="ctr"/>
            <a:endParaRPr lang="en-US" sz="3200" b="1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Symbol"/>
              <a:buChar char="Þ"/>
            </a:pPr>
            <a:r>
              <a:rPr lang="en-US" sz="3200" b="1" dirty="0" smtClean="0">
                <a:solidFill>
                  <a:schemeClr val="tx1"/>
                </a:solidFill>
              </a:rPr>
              <a:t>Geographical scale</a:t>
            </a:r>
          </a:p>
          <a:p>
            <a:pPr marL="285750" indent="-285750" algn="ctr">
              <a:buFont typeface="Symbol"/>
              <a:buChar char="Þ"/>
            </a:pPr>
            <a:r>
              <a:rPr lang="en-US" sz="3200" b="1" dirty="0" smtClean="0">
                <a:solidFill>
                  <a:schemeClr val="tx1"/>
                </a:solidFill>
              </a:rPr>
              <a:t>Spatial resolution</a:t>
            </a:r>
          </a:p>
          <a:p>
            <a:pPr marL="285750" indent="-285750" algn="ctr">
              <a:buFont typeface="Symbol"/>
              <a:buChar char="Þ"/>
            </a:pPr>
            <a:r>
              <a:rPr lang="en-US" sz="3200" b="1" dirty="0" smtClean="0">
                <a:solidFill>
                  <a:schemeClr val="tx1"/>
                </a:solidFill>
              </a:rPr>
              <a:t>Reliability and accuracy</a:t>
            </a:r>
          </a:p>
          <a:p>
            <a:pPr marL="285750" indent="-285750" algn="ctr">
              <a:buFont typeface="Symbol"/>
              <a:buChar char="Þ"/>
            </a:pP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8216178" y="1176699"/>
            <a:ext cx="3485209" cy="2999712"/>
          </a:xfrm>
          <a:prstGeom prst="roundRect">
            <a:avLst/>
          </a:prstGeom>
          <a:solidFill>
            <a:srgbClr val="FFFFFF">
              <a:alpha val="80000"/>
            </a:srgb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PLURAL VALUES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Require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PLURAL METHODS</a:t>
            </a:r>
          </a:p>
        </p:txBody>
      </p:sp>
      <p:sp>
        <p:nvSpPr>
          <p:cNvPr id="9" name="Afgeronde rechthoek 8"/>
          <p:cNvSpPr/>
          <p:nvPr/>
        </p:nvSpPr>
        <p:spPr>
          <a:xfrm>
            <a:off x="8216178" y="4376166"/>
            <a:ext cx="3485209" cy="2428478"/>
          </a:xfrm>
          <a:prstGeom prst="roundRect">
            <a:avLst/>
          </a:prstGeom>
          <a:solidFill>
            <a:srgbClr val="FFFFFF">
              <a:alpha val="80000"/>
            </a:srgb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ES-VALUES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are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CONTEXT SPECIFIC</a:t>
            </a:r>
          </a:p>
        </p:txBody>
      </p:sp>
    </p:spTree>
    <p:extLst>
      <p:ext uri="{BB962C8B-B14F-4D97-AF65-F5344CB8AC3E}">
        <p14:creationId xmlns:p14="http://schemas.microsoft.com/office/powerpoint/2010/main" val="337100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91" y="6147316"/>
            <a:ext cx="252028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050" dirty="0" smtClean="0"/>
              <a:t>Source: Barton </a:t>
            </a:r>
            <a:r>
              <a:rPr lang="nb-NO" sz="1050" dirty="0" err="1" smtClean="0"/>
              <a:t>based</a:t>
            </a:r>
            <a:r>
              <a:rPr lang="nb-NO" sz="1050" dirty="0" smtClean="0"/>
              <a:t> </a:t>
            </a:r>
            <a:r>
              <a:rPr lang="nb-NO" sz="1050" dirty="0" err="1" smtClean="0"/>
              <a:t>on</a:t>
            </a:r>
            <a:endParaRPr lang="nb-NO" sz="1050" dirty="0" smtClean="0"/>
          </a:p>
          <a:p>
            <a:pPr algn="ctr"/>
            <a:r>
              <a:rPr lang="nb-NO" sz="1050" dirty="0" smtClean="0"/>
              <a:t>landscape </a:t>
            </a:r>
            <a:r>
              <a:rPr lang="nb-NO" sz="1050" dirty="0" err="1" smtClean="0"/>
              <a:t>illustration</a:t>
            </a:r>
            <a:r>
              <a:rPr lang="nb-NO" sz="1050" dirty="0" smtClean="0"/>
              <a:t> by </a:t>
            </a:r>
          </a:p>
          <a:p>
            <a:pPr algn="ctr"/>
            <a:r>
              <a:rPr lang="nb-NO" sz="1050" dirty="0" err="1" smtClean="0"/>
              <a:t>Duany</a:t>
            </a:r>
            <a:r>
              <a:rPr lang="nb-NO" sz="1050" dirty="0" smtClean="0"/>
              <a:t> </a:t>
            </a:r>
            <a:r>
              <a:rPr lang="nb-NO" sz="1050" dirty="0"/>
              <a:t>Plater-</a:t>
            </a:r>
            <a:r>
              <a:rPr lang="nb-NO" sz="1050" dirty="0" err="1"/>
              <a:t>Zyberk</a:t>
            </a:r>
            <a:r>
              <a:rPr lang="nb-NO" sz="1050" dirty="0"/>
              <a:t> &amp; Company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93" y="138516"/>
            <a:ext cx="1639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400" b="1" dirty="0" smtClean="0"/>
              <a:t>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71" y="1044005"/>
            <a:ext cx="7374335" cy="544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30079" y="-36115"/>
            <a:ext cx="11341418" cy="1140090"/>
          </a:xfrm>
        </p:spPr>
        <p:txBody>
          <a:bodyPr/>
          <a:lstStyle/>
          <a:p>
            <a:r>
              <a:rPr lang="en-US" dirty="0" smtClean="0"/>
              <a:t>3. Applying integrated </a:t>
            </a:r>
            <a:r>
              <a:rPr lang="en-US" dirty="0"/>
              <a:t>v</a:t>
            </a:r>
            <a:r>
              <a:rPr lang="en-US" dirty="0" smtClean="0"/>
              <a:t>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25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Applying integrated </a:t>
            </a:r>
            <a:r>
              <a:rPr lang="en-US" dirty="0"/>
              <a:t>v</a:t>
            </a:r>
            <a:r>
              <a:rPr lang="en-US" dirty="0" smtClean="0"/>
              <a:t>aluation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7" r="15787"/>
          <a:stretch/>
        </p:blipFill>
        <p:spPr bwMode="auto">
          <a:xfrm>
            <a:off x="7020867" y="1253389"/>
            <a:ext cx="5266622" cy="5428508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324123" y="1692078"/>
            <a:ext cx="7344815" cy="3096343"/>
          </a:xfrm>
          <a:solidFill>
            <a:srgbClr val="FFFFFF">
              <a:alpha val="50196"/>
            </a:srgbClr>
          </a:solidFill>
          <a:ln w="28575"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sz="1800" b="1" dirty="0" smtClean="0"/>
              <a:t>How integrated does my valuation need to be?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How integrated is it?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What are the methodological requirements following from this?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What is the consequence for validity  of my outcomes? 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What is the ‘operating space’ of my outcomes?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371002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6.fanpop.com/image/photos/34600000/Beauty-And-The-Beast-3D-disney-princess-34653649-1920-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601576" cy="683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9804"/>
            </a:srgbClr>
          </a:solidFill>
        </p:spPr>
        <p:txBody>
          <a:bodyPr>
            <a:normAutofit/>
          </a:bodyPr>
          <a:lstStyle/>
          <a:p>
            <a:r>
              <a:rPr lang="en-US" dirty="0" smtClean="0"/>
              <a:t>stakeholder-based methods in trade-off research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0078" y="4579168"/>
            <a:ext cx="11341418" cy="1937445"/>
          </a:xfrm>
          <a:solidFill>
            <a:srgbClr val="FFFFFF">
              <a:alpha val="69804"/>
            </a:srgbClr>
          </a:solidFill>
        </p:spPr>
        <p:txBody>
          <a:bodyPr/>
          <a:lstStyle/>
          <a:p>
            <a:r>
              <a:rPr lang="en-US" dirty="0" smtClean="0"/>
              <a:t>Focused definition of trade-off, synergy, bundle,…</a:t>
            </a:r>
          </a:p>
          <a:p>
            <a:r>
              <a:rPr lang="en-US" dirty="0" smtClean="0"/>
              <a:t>Operational typology for application</a:t>
            </a:r>
          </a:p>
          <a:p>
            <a:r>
              <a:rPr lang="en-US" dirty="0" smtClean="0"/>
              <a:t>Tested methods to capture and integrate multiple values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1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Picture 4" descr="http://3.bp.blogspot.com/-fR_2wytXshk/UwK2yKzjk-I/AAAAAAAABR8/RUP6jEZyZ6U/s1600/Prince+Adam+%2526+Belle+-+Inspir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1" t="15400" r="20632" b="32442"/>
          <a:stretch/>
        </p:blipFill>
        <p:spPr bwMode="auto">
          <a:xfrm>
            <a:off x="-1" y="1"/>
            <a:ext cx="12600314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540147" y="4716413"/>
            <a:ext cx="11583750" cy="1898208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How does </a:t>
            </a:r>
            <a:r>
              <a:rPr lang="en-GB" sz="2000" b="1" dirty="0" smtClean="0"/>
              <a:t>management</a:t>
            </a:r>
            <a:r>
              <a:rPr lang="en-GB" sz="2000" dirty="0" smtClean="0"/>
              <a:t> </a:t>
            </a:r>
            <a:r>
              <a:rPr lang="en-GB" sz="2000" dirty="0" smtClean="0"/>
              <a:t>affect ES </a:t>
            </a:r>
            <a:r>
              <a:rPr lang="en-GB" sz="2000" dirty="0" smtClean="0"/>
              <a:t>trade-offs? </a:t>
            </a:r>
            <a:endParaRPr lang="en-GB" sz="2000" dirty="0" smtClean="0"/>
          </a:p>
          <a:p>
            <a:r>
              <a:rPr lang="en-GB" sz="2000" dirty="0" smtClean="0"/>
              <a:t>Can we identify </a:t>
            </a:r>
            <a:r>
              <a:rPr lang="en-GB" sz="2000" b="1" dirty="0" smtClean="0"/>
              <a:t>leverage points</a:t>
            </a:r>
            <a:r>
              <a:rPr lang="en-GB" sz="2000" dirty="0" smtClean="0"/>
              <a:t> where a small change in management can reduce ES trade-offs? </a:t>
            </a:r>
            <a:endParaRPr lang="en-US" sz="2000" dirty="0" smtClean="0"/>
          </a:p>
          <a:p>
            <a:r>
              <a:rPr lang="en-GB" sz="2000" dirty="0" smtClean="0"/>
              <a:t>How to </a:t>
            </a:r>
            <a:r>
              <a:rPr lang="en-GB" sz="2000" b="1" dirty="0" smtClean="0"/>
              <a:t>reduce the </a:t>
            </a:r>
            <a:r>
              <a:rPr lang="en-GB" sz="2000" b="1" dirty="0" smtClean="0"/>
              <a:t>risk </a:t>
            </a:r>
            <a:r>
              <a:rPr lang="en-GB" sz="2000" b="1" dirty="0" smtClean="0"/>
              <a:t>of policy failure </a:t>
            </a:r>
            <a:r>
              <a:rPr lang="en-GB" sz="2000" dirty="0" smtClean="0"/>
              <a:t>due to ES trade-offs and the uncertainty they entail? </a:t>
            </a:r>
            <a:endParaRPr lang="en-US" sz="2000" dirty="0" smtClean="0"/>
          </a:p>
          <a:p>
            <a:r>
              <a:rPr lang="en-GB" sz="2000" dirty="0" smtClean="0"/>
              <a:t>How can </a:t>
            </a:r>
            <a:r>
              <a:rPr lang="en-GB" sz="2000" b="1" dirty="0" smtClean="0"/>
              <a:t>power asymmetries</a:t>
            </a:r>
            <a:r>
              <a:rPr lang="en-GB" sz="2000" dirty="0" smtClean="0"/>
              <a:t> be addressed to influence the handling and resolution of ES trade-offs? </a:t>
            </a:r>
            <a:endParaRPr lang="en-US" sz="2000" dirty="0" smtClean="0"/>
          </a:p>
          <a:p>
            <a:r>
              <a:rPr lang="en-GB" sz="2000" dirty="0" smtClean="0"/>
              <a:t>How </a:t>
            </a:r>
            <a:r>
              <a:rPr lang="en-GB" sz="2000" b="1" dirty="0" smtClean="0"/>
              <a:t>do we deal with non-ES </a:t>
            </a:r>
            <a:r>
              <a:rPr lang="en-GB" sz="2000" dirty="0" smtClean="0"/>
              <a:t>(e.g. jobs, infrastructure</a:t>
            </a:r>
            <a:r>
              <a:rPr lang="en-GB" sz="2000" dirty="0" smtClean="0"/>
              <a:t>)?   </a:t>
            </a:r>
            <a:endParaRPr lang="en-US" sz="20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40147" y="179909"/>
            <a:ext cx="11583750" cy="114009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Happily </a:t>
            </a:r>
            <a:r>
              <a:rPr lang="en-US" dirty="0" smtClean="0"/>
              <a:t>ever </a:t>
            </a:r>
            <a:r>
              <a:rPr lang="en-US" dirty="0" smtClean="0"/>
              <a:t>after “operationalization”?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36015" y="179909"/>
            <a:ext cx="12169352" cy="1968159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600" dirty="0">
                <a:hlinkClick r:id="rId2"/>
              </a:rPr>
              <a:t>http://</a:t>
            </a:r>
            <a:r>
              <a:rPr lang="nl-BE" sz="1600" dirty="0" smtClean="0">
                <a:hlinkClick r:id="rId2"/>
              </a:rPr>
              <a:t>www.es-partnership.org/esp/81931/5/0/50</a:t>
            </a:r>
            <a:endParaRPr lang="nl-BE" sz="1600" dirty="0" smtClean="0"/>
          </a:p>
          <a:p>
            <a:pPr marL="0" indent="0">
              <a:buNone/>
            </a:pPr>
            <a:r>
              <a:rPr lang="nl-BE" sz="1600" dirty="0" smtClean="0">
                <a:hlinkClick r:id="rId3"/>
              </a:rPr>
              <a:t>http</a:t>
            </a:r>
            <a:r>
              <a:rPr lang="nl-BE" sz="1600" dirty="0">
                <a:hlinkClick r:id="rId3"/>
              </a:rPr>
              <a:t>://www.journals.elsevier.com/ecosystem-services/call-for-papers/special-issue-on-integrated-valuation-of-ecosystem-services</a:t>
            </a:r>
            <a:r>
              <a:rPr lang="nl-BE" sz="1600" dirty="0" smtClean="0">
                <a:hlinkClick r:id="rId3"/>
              </a:rPr>
              <a:t>/</a:t>
            </a:r>
            <a:endParaRPr lang="nl-BE" sz="1600" dirty="0" smtClean="0"/>
          </a:p>
          <a:p>
            <a:pPr marL="0" indent="0">
              <a:buNone/>
            </a:pPr>
            <a:r>
              <a:rPr lang="nl-BE" sz="1600" dirty="0" smtClean="0">
                <a:hlinkClick r:id="rId4"/>
              </a:rPr>
              <a:t>http</a:t>
            </a:r>
            <a:r>
              <a:rPr lang="nl-BE" sz="1600" dirty="0">
                <a:hlinkClick r:id="rId4"/>
              </a:rPr>
              <a:t>://www.openness-project.eu</a:t>
            </a:r>
            <a:r>
              <a:rPr lang="nl-BE" sz="1600" dirty="0" smtClean="0">
                <a:hlinkClick r:id="rId4"/>
              </a:rPr>
              <a:t>/</a:t>
            </a:r>
            <a:endParaRPr lang="nl-BE" sz="1600" dirty="0" smtClean="0"/>
          </a:p>
          <a:p>
            <a:pPr marL="0" indent="0">
              <a:buNone/>
            </a:pPr>
            <a:r>
              <a:rPr lang="en-US" sz="1600" dirty="0" smtClean="0">
                <a:hlinkClick r:id="rId5"/>
              </a:rPr>
              <a:t>http</a:t>
            </a:r>
            <a:r>
              <a:rPr lang="en-US" sz="1600" dirty="0">
                <a:hlinkClick r:id="rId5"/>
              </a:rPr>
              <a:t>://</a:t>
            </a:r>
            <a:r>
              <a:rPr lang="en-US" sz="1600" dirty="0" smtClean="0">
                <a:hlinkClick r:id="rId5"/>
              </a:rPr>
              <a:t>www.sciencedirect.com/science/book/9780124199644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>
                <a:hlinkClick r:id="rId6"/>
              </a:rPr>
              <a:t>http</a:t>
            </a:r>
            <a:r>
              <a:rPr lang="en-US" sz="1600" dirty="0">
                <a:hlinkClick r:id="rId6"/>
              </a:rPr>
              <a:t>://</a:t>
            </a:r>
            <a:r>
              <a:rPr lang="en-US" sz="1600" dirty="0" smtClean="0">
                <a:hlinkClick r:id="rId6"/>
              </a:rPr>
              <a:t>www.ipbes.net/images/documents/plenary/third/information/INF_7/IPBES_3_INF_7.pdf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>
                <a:hlinkClick r:id="rId7"/>
              </a:rPr>
              <a:t>http</a:t>
            </a:r>
            <a:r>
              <a:rPr lang="en-US" sz="1600" dirty="0">
                <a:hlinkClick r:id="rId7"/>
              </a:rPr>
              <a:t>://</a:t>
            </a:r>
            <a:r>
              <a:rPr lang="en-US" sz="1600" dirty="0" smtClean="0">
                <a:hlinkClick r:id="rId7"/>
              </a:rPr>
              <a:t>www.openness-project.eu/sites/default/files/Deliverable%204%201_Integrated-Valuation-Of-Ecosystem-Services.pdf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nl-BE" sz="1600" dirty="0"/>
          </a:p>
          <a:p>
            <a:pPr marL="0" indent="0">
              <a:buNone/>
            </a:pPr>
            <a:endParaRPr lang="nl-BE" sz="1600" dirty="0" smtClean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Rechthoek 5"/>
          <p:cNvSpPr/>
          <p:nvPr/>
        </p:nvSpPr>
        <p:spPr>
          <a:xfrm>
            <a:off x="137984" y="3782732"/>
            <a:ext cx="12169352" cy="95410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err="1"/>
              <a:t>Dendoncker</a:t>
            </a:r>
            <a:r>
              <a:rPr lang="en-US" sz="1400" dirty="0"/>
              <a:t>, N., </a:t>
            </a:r>
            <a:r>
              <a:rPr lang="en-US" sz="1400" dirty="0" err="1"/>
              <a:t>Keune</a:t>
            </a:r>
            <a:r>
              <a:rPr lang="en-US" sz="1400" dirty="0"/>
              <a:t>, H., Jacobs, S., Gomez-</a:t>
            </a:r>
            <a:r>
              <a:rPr lang="en-US" sz="1400" dirty="0" err="1"/>
              <a:t>Baggethun</a:t>
            </a:r>
            <a:r>
              <a:rPr lang="en-US" sz="1400" dirty="0"/>
              <a:t>, E., 2014. Inclusive Ecosystem Service Valuation, in: Jacobs, S., </a:t>
            </a:r>
            <a:r>
              <a:rPr lang="en-US" sz="1400" dirty="0" err="1"/>
              <a:t>Dendoncker</a:t>
            </a:r>
            <a:r>
              <a:rPr lang="en-US" sz="1400" dirty="0"/>
              <a:t>, N., </a:t>
            </a:r>
            <a:r>
              <a:rPr lang="en-US" sz="1400" dirty="0" err="1"/>
              <a:t>Keune</a:t>
            </a:r>
            <a:r>
              <a:rPr lang="en-US" sz="1400" dirty="0"/>
              <a:t>, H. (Eds.), </a:t>
            </a:r>
            <a:r>
              <a:rPr lang="en-US" sz="1400" b="1" dirty="0"/>
              <a:t>Ecosystem Services: Global Issues, Local Practices</a:t>
            </a:r>
            <a:r>
              <a:rPr lang="en-US" sz="1400" dirty="0"/>
              <a:t>. Elsevier, New York, pp. xix–xxviii</a:t>
            </a:r>
            <a:r>
              <a:rPr lang="en-US" sz="1400" dirty="0" smtClean="0"/>
              <a:t>.</a:t>
            </a:r>
          </a:p>
          <a:p>
            <a:endParaRPr lang="en-US" sz="1400" dirty="0">
              <a:effectLst/>
            </a:endParaRPr>
          </a:p>
          <a:p>
            <a:r>
              <a:rPr lang="en-US" sz="1400" dirty="0" smtClean="0"/>
              <a:t>…</a:t>
            </a:r>
            <a:endParaRPr lang="en-US" sz="1400" dirty="0">
              <a:effectLst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05506" y="3241993"/>
            <a:ext cx="12169352" cy="52322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err="1"/>
              <a:t>Boeraeve</a:t>
            </a:r>
            <a:r>
              <a:rPr lang="en-US" sz="1400" dirty="0"/>
              <a:t>, F., </a:t>
            </a:r>
            <a:r>
              <a:rPr lang="en-US" sz="1400" dirty="0" err="1"/>
              <a:t>Dendoncker</a:t>
            </a:r>
            <a:r>
              <a:rPr lang="en-US" sz="1400" dirty="0"/>
              <a:t>, N., Jacobs, S., Gómez-</a:t>
            </a:r>
            <a:r>
              <a:rPr lang="en-US" sz="1400" dirty="0" err="1"/>
              <a:t>Baggethun</a:t>
            </a:r>
            <a:r>
              <a:rPr lang="en-US" sz="1400" dirty="0"/>
              <a:t>, E., </a:t>
            </a:r>
            <a:r>
              <a:rPr lang="en-US" sz="1400" dirty="0" err="1"/>
              <a:t>Dufrêne</a:t>
            </a:r>
            <a:r>
              <a:rPr lang="en-US" sz="1400" dirty="0"/>
              <a:t>, M., 2014. </a:t>
            </a:r>
            <a:r>
              <a:rPr lang="en-US" sz="1400" b="1" dirty="0"/>
              <a:t>How (not) to perform ecosystem service valuations</a:t>
            </a:r>
            <a:r>
              <a:rPr lang="en-US" sz="1400" dirty="0"/>
              <a:t>: pricing gorillas in the mist. </a:t>
            </a:r>
            <a:r>
              <a:rPr lang="en-US" sz="1400" dirty="0" err="1"/>
              <a:t>Biodivers</a:t>
            </a:r>
            <a:r>
              <a:rPr lang="en-US" sz="1400" dirty="0"/>
              <a:t>. </a:t>
            </a:r>
            <a:r>
              <a:rPr lang="en-US" sz="1400" dirty="0" err="1"/>
              <a:t>Conserv</a:t>
            </a:r>
            <a:r>
              <a:rPr lang="en-US" sz="1400" dirty="0"/>
              <a:t>. doi:10.1007/s10531-014-0796-1</a:t>
            </a:r>
            <a:endParaRPr lang="en-US" sz="1400" dirty="0">
              <a:effectLst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108099" y="1980109"/>
            <a:ext cx="12169352" cy="738664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EU FP7 </a:t>
            </a:r>
            <a:r>
              <a:rPr lang="en-US" sz="1400" dirty="0" err="1"/>
              <a:t>OpenNESS</a:t>
            </a:r>
            <a:r>
              <a:rPr lang="en-US" sz="1400" dirty="0"/>
              <a:t> Project Deliverable 4.1., Gómez-</a:t>
            </a:r>
            <a:r>
              <a:rPr lang="en-US" sz="1400" dirty="0" err="1"/>
              <a:t>Baggethun</a:t>
            </a:r>
            <a:r>
              <a:rPr lang="en-US" sz="1400" dirty="0"/>
              <a:t>, E., B. </a:t>
            </a:r>
            <a:r>
              <a:rPr lang="en-US" sz="1400" dirty="0" err="1"/>
              <a:t>MartínLópez</a:t>
            </a:r>
            <a:r>
              <a:rPr lang="en-US" sz="1400" dirty="0"/>
              <a:t>, D. Barton, L. Braat, H. </a:t>
            </a:r>
            <a:r>
              <a:rPr lang="en-US" sz="1400" dirty="0" err="1"/>
              <a:t>Saarikoski</a:t>
            </a:r>
            <a:r>
              <a:rPr lang="en-US" sz="1400" dirty="0"/>
              <a:t>, Kelemen, M. </a:t>
            </a:r>
            <a:r>
              <a:rPr lang="en-US" sz="1400" dirty="0" err="1"/>
              <a:t>García-Llorente</a:t>
            </a:r>
            <a:r>
              <a:rPr lang="en-US" sz="1400" dirty="0"/>
              <a:t>, E., J. van den Bergh, P. Arias, P. Berry, L., M. </a:t>
            </a:r>
            <a:r>
              <a:rPr lang="en-US" sz="1400" dirty="0" err="1"/>
              <a:t>Potschin</a:t>
            </a:r>
            <a:r>
              <a:rPr lang="en-US" sz="1400" dirty="0"/>
              <a:t>, H. Keene, R. </a:t>
            </a:r>
            <a:r>
              <a:rPr lang="en-US" sz="1400" dirty="0" err="1"/>
              <a:t>Dunford</a:t>
            </a:r>
            <a:r>
              <a:rPr lang="en-US" sz="1400" dirty="0"/>
              <a:t>, C. Schröter-Schlaack, P. Harrison. </a:t>
            </a:r>
            <a:r>
              <a:rPr lang="en-US" sz="1400" b="1" dirty="0"/>
              <a:t>State-of-the-art report on integrated valuation of ecosystem services. </a:t>
            </a:r>
            <a:r>
              <a:rPr lang="en-US" sz="1400" dirty="0"/>
              <a:t>European Commission FP7, 2014.</a:t>
            </a:r>
          </a:p>
        </p:txBody>
      </p:sp>
      <p:sp>
        <p:nvSpPr>
          <p:cNvPr id="2" name="Rechthoek 1"/>
          <p:cNvSpPr/>
          <p:nvPr/>
        </p:nvSpPr>
        <p:spPr>
          <a:xfrm>
            <a:off x="105506" y="2718773"/>
            <a:ext cx="12169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effectLst/>
              </a:rPr>
              <a:t>Jacobs, S., </a:t>
            </a:r>
            <a:r>
              <a:rPr lang="en-US" sz="1400" dirty="0" err="1" smtClean="0">
                <a:effectLst/>
              </a:rPr>
              <a:t>Burkhard</a:t>
            </a:r>
            <a:r>
              <a:rPr lang="en-US" sz="1400" dirty="0" smtClean="0">
                <a:effectLst/>
              </a:rPr>
              <a:t>, B., Van </a:t>
            </a:r>
            <a:r>
              <a:rPr lang="en-US" sz="1400" dirty="0" err="1" smtClean="0">
                <a:effectLst/>
              </a:rPr>
              <a:t>Daele</a:t>
            </a:r>
            <a:r>
              <a:rPr lang="en-US" sz="1400" dirty="0" smtClean="0">
                <a:effectLst/>
              </a:rPr>
              <a:t>, T., Staes, J., </a:t>
            </a:r>
            <a:r>
              <a:rPr lang="en-US" sz="1400" dirty="0" err="1" smtClean="0">
                <a:effectLst/>
              </a:rPr>
              <a:t>Schneiders</a:t>
            </a:r>
            <a:r>
              <a:rPr lang="en-US" sz="1400" dirty="0" smtClean="0">
                <a:effectLst/>
              </a:rPr>
              <a:t>, A., 2014. </a:t>
            </a:r>
            <a:r>
              <a:rPr lang="en-US" sz="1400" b="1" dirty="0" smtClean="0">
                <a:effectLst/>
              </a:rPr>
              <a:t>“The Matrix Reloaded”: A review of expert knowledge use for mapping ecosystem services</a:t>
            </a:r>
            <a:r>
              <a:rPr lang="en-US" sz="1400" dirty="0" smtClean="0">
                <a:effectLst/>
              </a:rPr>
              <a:t>. Ecol. Modell. 295, 21–30. doi:10.1016/j.ecolmodel.2014.08.024</a:t>
            </a:r>
            <a:endParaRPr lang="en-US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8933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9937" b="10266"/>
          <a:stretch/>
        </p:blipFill>
        <p:spPr bwMode="auto">
          <a:xfrm>
            <a:off x="-5308" y="1"/>
            <a:ext cx="12606883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44403" y="3852317"/>
            <a:ext cx="8893146" cy="2988221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Critically matching science and practice</a:t>
            </a:r>
          </a:p>
          <a:p>
            <a:endParaRPr lang="en-US" dirty="0" smtClean="0"/>
          </a:p>
          <a:p>
            <a:r>
              <a:rPr lang="en-US" dirty="0" smtClean="0"/>
              <a:t>27 local case studies, mostly EU</a:t>
            </a:r>
          </a:p>
          <a:p>
            <a:r>
              <a:rPr lang="en-US" dirty="0" smtClean="0"/>
              <a:t>Many methods and tools </a:t>
            </a:r>
            <a:r>
              <a:rPr lang="en-US" dirty="0" smtClean="0"/>
              <a:t>tested </a:t>
            </a:r>
            <a:r>
              <a:rPr lang="en-US" dirty="0" smtClean="0"/>
              <a:t>with local stakeholders</a:t>
            </a:r>
          </a:p>
          <a:p>
            <a:r>
              <a:rPr lang="en-US" dirty="0" smtClean="0"/>
              <a:t>35 partners, Joint Research Activities, </a:t>
            </a:r>
            <a:r>
              <a:rPr lang="en-US" dirty="0" smtClean="0"/>
              <a:t>30 </a:t>
            </a:r>
            <a:r>
              <a:rPr lang="en-US" dirty="0" smtClean="0"/>
              <a:t>Synthesis papers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457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images5.fanpop.com/image/photos/32000000/Walt-Disney-Screencaps-The-Walt-Disney-Castle-walt-disney-characters-32053265-2560-1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" y="-1"/>
            <a:ext cx="12599539" cy="686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42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079" y="273939"/>
            <a:ext cx="7830948" cy="1140090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r>
              <a:rPr lang="en-US" dirty="0" smtClean="0"/>
              <a:t>The elegance of theory…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0079" y="1476054"/>
            <a:ext cx="8479020" cy="4320479"/>
          </a:xfrm>
          <a:solidFill>
            <a:srgbClr val="FFFFFF">
              <a:alpha val="69804"/>
            </a:srgbClr>
          </a:solidFill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Trade-off [economy]: </a:t>
            </a:r>
            <a:r>
              <a:rPr lang="en-US" dirty="0" smtClean="0"/>
              <a:t>a consumer’s or institutions’ economic choice between options that are not combinable or produce externalities…</a:t>
            </a:r>
          </a:p>
          <a:p>
            <a:endParaRPr lang="en-US" dirty="0" smtClean="0"/>
          </a:p>
          <a:p>
            <a:r>
              <a:rPr lang="en-US" b="1" dirty="0" smtClean="0"/>
              <a:t>Trade-off [evolutionary ecology]: </a:t>
            </a:r>
            <a:r>
              <a:rPr lang="en-US" dirty="0" smtClean="0"/>
              <a:t>a species’ evolutionary ‘choice’ for an option that comes at the cost of direct fitness…</a:t>
            </a:r>
          </a:p>
          <a:p>
            <a:endParaRPr lang="en-US" dirty="0" smtClean="0"/>
          </a:p>
          <a:p>
            <a:r>
              <a:rPr lang="en-US" b="1" dirty="0" smtClean="0"/>
              <a:t>Trade-off [behavioral ecology]: </a:t>
            </a:r>
            <a:r>
              <a:rPr lang="en-US" dirty="0" smtClean="0"/>
              <a:t>an individual species’ choice between options that are not combinable or produce negative effects for other individuals or the ecosystem…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Trade-off [in ES literature]: 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Bundles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interactions, spatial correlations, synergies,… amalgamation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terms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Spatial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co-occurrence of ES supply proxies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One-on-one interactions explained functionally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hthoek 3"/>
          <p:cNvSpPr/>
          <p:nvPr/>
        </p:nvSpPr>
        <p:spPr>
          <a:xfrm>
            <a:off x="9441372" y="5508501"/>
            <a:ext cx="305210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>
                <a:latin typeface="Baskerville Old Face" panose="02020602080505020303" pitchFamily="18" charset="0"/>
              </a:rPr>
              <a:t>trade–off   </a:t>
            </a:r>
            <a:r>
              <a:rPr lang="en-US" sz="1200" i="1" dirty="0" smtClean="0">
                <a:latin typeface="Baskerville Old Face" panose="02020602080505020303" pitchFamily="18" charset="0"/>
              </a:rPr>
              <a:t> noun </a:t>
            </a:r>
            <a:r>
              <a:rPr lang="en-US" sz="1200" i="1" dirty="0">
                <a:latin typeface="Baskerville Old Face" panose="02020602080505020303" pitchFamily="18" charset="0"/>
              </a:rPr>
              <a:t>\ˈ</a:t>
            </a:r>
            <a:r>
              <a:rPr lang="en-US" sz="1200" i="1" dirty="0" err="1">
                <a:latin typeface="Baskerville Old Face" panose="02020602080505020303" pitchFamily="18" charset="0"/>
              </a:rPr>
              <a:t>trād</a:t>
            </a:r>
            <a:r>
              <a:rPr lang="en-US" sz="1200" i="1" dirty="0">
                <a:latin typeface="Baskerville Old Face" panose="02020602080505020303" pitchFamily="18" charset="0"/>
              </a:rPr>
              <a:t>-ˌ</a:t>
            </a:r>
            <a:r>
              <a:rPr lang="en-US" sz="1200" i="1" dirty="0" err="1">
                <a:latin typeface="Baskerville Old Face" panose="02020602080505020303" pitchFamily="18" charset="0"/>
              </a:rPr>
              <a:t>ȯf</a:t>
            </a:r>
            <a:r>
              <a:rPr lang="en-US" sz="1200" i="1" dirty="0" smtClean="0">
                <a:latin typeface="Baskerville Old Face" panose="02020602080505020303" pitchFamily="18" charset="0"/>
              </a:rPr>
              <a:t>\ </a:t>
            </a:r>
          </a:p>
          <a:p>
            <a:r>
              <a:rPr lang="en-US" sz="1200" i="1" dirty="0" smtClean="0">
                <a:latin typeface="Baskerville Old Face" panose="02020602080505020303" pitchFamily="18" charset="0"/>
              </a:rPr>
              <a:t>1: </a:t>
            </a:r>
            <a:r>
              <a:rPr lang="en-US" sz="1200" dirty="0" smtClean="0">
                <a:latin typeface="Baskerville Old Face" panose="02020602080505020303" pitchFamily="18" charset="0"/>
              </a:rPr>
              <a:t>a </a:t>
            </a:r>
            <a:r>
              <a:rPr lang="en-US" sz="1200" dirty="0">
                <a:latin typeface="Baskerville Old Face" panose="02020602080505020303" pitchFamily="18" charset="0"/>
              </a:rPr>
              <a:t>situation in which you must </a:t>
            </a:r>
            <a:r>
              <a:rPr lang="en-US" sz="1200" b="1" dirty="0">
                <a:latin typeface="Baskerville Old Face" panose="02020602080505020303" pitchFamily="18" charset="0"/>
              </a:rPr>
              <a:t>choose</a:t>
            </a:r>
            <a:r>
              <a:rPr lang="en-US" sz="1200" dirty="0">
                <a:latin typeface="Baskerville Old Face" panose="02020602080505020303" pitchFamily="18" charset="0"/>
              </a:rPr>
              <a:t> between or balance two things that are opposite or cannot be had at the same </a:t>
            </a:r>
            <a:r>
              <a:rPr lang="en-US" sz="1200" dirty="0" smtClean="0">
                <a:latin typeface="Baskerville Old Face" panose="02020602080505020303" pitchFamily="18" charset="0"/>
              </a:rPr>
              <a:t>time.</a:t>
            </a:r>
          </a:p>
          <a:p>
            <a:r>
              <a:rPr lang="nl-BE" sz="1200" i="1" dirty="0" smtClean="0">
                <a:latin typeface="Baskerville Old Face" panose="02020602080505020303" pitchFamily="18" charset="0"/>
              </a:rPr>
              <a:t>2: </a:t>
            </a:r>
            <a:r>
              <a:rPr lang="en-US" sz="1200" dirty="0">
                <a:latin typeface="Baskerville Old Face" panose="02020602080505020303" pitchFamily="18" charset="0"/>
              </a:rPr>
              <a:t>a balancing of </a:t>
            </a:r>
            <a:r>
              <a:rPr lang="en-US" sz="1200" b="1" dirty="0">
                <a:latin typeface="Baskerville Old Face" panose="02020602080505020303" pitchFamily="18" charset="0"/>
              </a:rPr>
              <a:t>factors</a:t>
            </a:r>
            <a:r>
              <a:rPr lang="en-US" sz="1200" dirty="0">
                <a:latin typeface="Baskerville Old Face" panose="02020602080505020303" pitchFamily="18" charset="0"/>
              </a:rPr>
              <a:t> </a:t>
            </a:r>
            <a:r>
              <a:rPr lang="en-US" sz="1200" dirty="0" smtClean="0">
                <a:latin typeface="Baskerville Old Face" panose="02020602080505020303" pitchFamily="18" charset="0"/>
              </a:rPr>
              <a:t> all </a:t>
            </a:r>
            <a:r>
              <a:rPr lang="en-US" sz="1200" dirty="0">
                <a:latin typeface="Baskerville Old Face" panose="02020602080505020303" pitchFamily="18" charset="0"/>
              </a:rPr>
              <a:t>of which are not attainable at the same time</a:t>
            </a:r>
            <a:endParaRPr lang="en-US" sz="1200" i="1" dirty="0">
              <a:latin typeface="Baskerville Old Face" panose="02020602080505020303" pitchFamily="18" charset="0"/>
            </a:endParaRPr>
          </a:p>
        </p:txBody>
      </p:sp>
      <p:pic>
        <p:nvPicPr>
          <p:cNvPr id="7172" name="Picture 4" descr="http://img2.wikia.nocookie.net/__cb20120610130947/disney/images/4/45/Bell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091" y="511318"/>
            <a:ext cx="3312368" cy="470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90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g4.wikia.nocookie.net/__cb20120725060233/disney/images/d/d7/Beast_p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035" y="1028044"/>
            <a:ext cx="5485540" cy="581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079" y="273939"/>
            <a:ext cx="8479020" cy="1140090"/>
          </a:xfrm>
          <a:solidFill>
            <a:srgbClr val="FFFFFF">
              <a:alpha val="50196"/>
            </a:srgb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…versus the messiness of real-life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0107" y="1764085"/>
            <a:ext cx="7920880" cy="3384376"/>
          </a:xfrm>
          <a:noFill/>
        </p:spPr>
        <p:txBody>
          <a:bodyPr>
            <a:normAutofit fontScale="92500"/>
          </a:bodyPr>
          <a:lstStyle/>
          <a:p>
            <a:r>
              <a:rPr lang="en-US" dirty="0" smtClean="0"/>
              <a:t>Trade-offs </a:t>
            </a:r>
            <a:r>
              <a:rPr lang="en-US" dirty="0" smtClean="0"/>
              <a:t>between </a:t>
            </a:r>
            <a:r>
              <a:rPr lang="en-US" dirty="0" smtClean="0"/>
              <a:t>(groups of) people</a:t>
            </a:r>
          </a:p>
          <a:p>
            <a:r>
              <a:rPr lang="en-US" dirty="0" smtClean="0"/>
              <a:t>Trade-offs are highly variable between </a:t>
            </a:r>
            <a:r>
              <a:rPr lang="en-US" dirty="0" smtClean="0"/>
              <a:t>contexts</a:t>
            </a:r>
          </a:p>
          <a:p>
            <a:r>
              <a:rPr lang="en-US" dirty="0" smtClean="0"/>
              <a:t>Trade offs between different values</a:t>
            </a:r>
            <a:endParaRPr lang="en-US" dirty="0" smtClean="0"/>
          </a:p>
          <a:p>
            <a:r>
              <a:rPr lang="en-US" dirty="0" smtClean="0"/>
              <a:t>Trade-offs </a:t>
            </a:r>
            <a:r>
              <a:rPr lang="en-US" dirty="0" smtClean="0"/>
              <a:t>within </a:t>
            </a:r>
            <a:r>
              <a:rPr lang="en-US" dirty="0" smtClean="0"/>
              <a:t>single services  </a:t>
            </a:r>
          </a:p>
          <a:p>
            <a:r>
              <a:rPr lang="en-US" dirty="0" smtClean="0"/>
              <a:t>Trade-offs </a:t>
            </a:r>
            <a:r>
              <a:rPr lang="en-US" dirty="0" smtClean="0"/>
              <a:t>between </a:t>
            </a:r>
            <a:r>
              <a:rPr lang="en-US" dirty="0" smtClean="0"/>
              <a:t>ES and non-ES </a:t>
            </a:r>
          </a:p>
          <a:p>
            <a:r>
              <a:rPr lang="en-US" dirty="0" smtClean="0"/>
              <a:t>synergies </a:t>
            </a:r>
            <a:r>
              <a:rPr lang="en-US" dirty="0" smtClean="0"/>
              <a:t>often go unnoticed</a:t>
            </a:r>
            <a:r>
              <a:rPr lang="en-US" dirty="0" smtClean="0"/>
              <a:t>…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2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01"/>
          <a:stretch/>
        </p:blipFill>
        <p:spPr bwMode="auto">
          <a:xfrm>
            <a:off x="0" y="0"/>
            <a:ext cx="12601575" cy="68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lkvormige toelichting 5"/>
          <p:cNvSpPr/>
          <p:nvPr/>
        </p:nvSpPr>
        <p:spPr>
          <a:xfrm flipH="1">
            <a:off x="6565207" y="0"/>
            <a:ext cx="5921922" cy="2052117"/>
          </a:xfrm>
          <a:prstGeom prst="cloudCallout">
            <a:avLst>
              <a:gd name="adj1" fmla="val 9264"/>
              <a:gd name="adj2" fmla="val 65104"/>
            </a:avLst>
          </a:prstGeom>
          <a:solidFill>
            <a:srgbClr val="FFFFFF">
              <a:alpha val="6980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How can I complete, correct and communicate my theoretical concept?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How can I render  my concept useful and helpful?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…Is it even useful…?</a:t>
            </a:r>
            <a:endParaRPr lang="en-US" sz="1600" b="1" dirty="0"/>
          </a:p>
        </p:txBody>
      </p:sp>
      <p:sp>
        <p:nvSpPr>
          <p:cNvPr id="8" name="Wolkvormige toelichting 7"/>
          <p:cNvSpPr/>
          <p:nvPr/>
        </p:nvSpPr>
        <p:spPr>
          <a:xfrm flipH="1">
            <a:off x="988354" y="262823"/>
            <a:ext cx="4392488" cy="2304256"/>
          </a:xfrm>
          <a:prstGeom prst="cloudCallout">
            <a:avLst>
              <a:gd name="adj1" fmla="val -64266"/>
              <a:gd name="adj2" fmla="val 13535"/>
            </a:avLst>
          </a:prstGeom>
          <a:solidFill>
            <a:srgbClr val="FFFFFF">
              <a:alpha val="6980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What is she even talking about?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362411" y="4437494"/>
            <a:ext cx="11915040" cy="2151127"/>
          </a:xfrm>
          <a:solidFill>
            <a:srgbClr val="FFFFFF">
              <a:alpha val="69804"/>
            </a:srgb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Trade-offs between </a:t>
            </a:r>
            <a:r>
              <a:rPr lang="en-US" b="1" dirty="0" smtClean="0"/>
              <a:t>ES – work in progress</a:t>
            </a:r>
            <a:endParaRPr lang="en-US" b="1" dirty="0" smtClean="0"/>
          </a:p>
          <a:p>
            <a:pPr marL="514350" indent="-514350">
              <a:buAutoNum type="arabicPeriod"/>
            </a:pPr>
            <a:r>
              <a:rPr lang="en-US" dirty="0" smtClean="0"/>
              <a:t>Framework &amp; Definition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Operational Typology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Integrate multiple Values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74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079" y="179909"/>
            <a:ext cx="11341418" cy="1140090"/>
          </a:xfrm>
        </p:spPr>
        <p:txBody>
          <a:bodyPr/>
          <a:lstStyle/>
          <a:p>
            <a:r>
              <a:rPr lang="en-US" b="1" dirty="0" smtClean="0"/>
              <a:t>1. Developing a definition framework</a:t>
            </a:r>
            <a:endParaRPr lang="en-US" b="1" dirty="0"/>
          </a:p>
        </p:txBody>
      </p:sp>
      <p:sp>
        <p:nvSpPr>
          <p:cNvPr id="4" name="Ovaal 3"/>
          <p:cNvSpPr/>
          <p:nvPr/>
        </p:nvSpPr>
        <p:spPr>
          <a:xfrm>
            <a:off x="431974" y="2556173"/>
            <a:ext cx="3888432" cy="396044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al 4"/>
          <p:cNvSpPr/>
          <p:nvPr/>
        </p:nvSpPr>
        <p:spPr>
          <a:xfrm>
            <a:off x="7920806" y="2627491"/>
            <a:ext cx="3888432" cy="396044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hoek 5"/>
          <p:cNvSpPr/>
          <p:nvPr/>
        </p:nvSpPr>
        <p:spPr>
          <a:xfrm>
            <a:off x="71934" y="2340149"/>
            <a:ext cx="136815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smtClean="0">
                <a:solidFill>
                  <a:schemeClr val="accent3">
                    <a:lumMod val="75000"/>
                  </a:schemeClr>
                </a:solidFill>
              </a:rPr>
              <a:t>Supply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0884617" y="2340149"/>
            <a:ext cx="136815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Demand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1080043" y="3132237"/>
            <a:ext cx="2592287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 smtClean="0">
                <a:solidFill>
                  <a:schemeClr val="accent3">
                    <a:lumMod val="75000"/>
                  </a:schemeClr>
                </a:solidFill>
              </a:rPr>
              <a:t>Ecological</a:t>
            </a:r>
            <a:endParaRPr lang="nl-BE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nl-BE" b="1" dirty="0" err="1" smtClean="0">
                <a:solidFill>
                  <a:schemeClr val="accent3">
                    <a:lumMod val="75000"/>
                  </a:schemeClr>
                </a:solidFill>
              </a:rPr>
              <a:t>Physical</a:t>
            </a:r>
            <a:endParaRPr lang="nl-BE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nl-BE" b="1" dirty="0" err="1" smtClean="0">
                <a:solidFill>
                  <a:schemeClr val="accent3">
                    <a:lumMod val="75000"/>
                  </a:schemeClr>
                </a:solidFill>
              </a:rPr>
              <a:t>Geographical</a:t>
            </a:r>
            <a:endParaRPr lang="nl-BE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nl-BE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nl-BE" b="1" dirty="0" smtClean="0">
                <a:solidFill>
                  <a:schemeClr val="accent3">
                    <a:lumMod val="75000"/>
                  </a:schemeClr>
                </a:solidFill>
              </a:rPr>
              <a:t>Trade-offs:</a:t>
            </a:r>
          </a:p>
          <a:p>
            <a:pPr algn="ctr"/>
            <a:endParaRPr lang="nl-BE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nl-BE" b="1" i="1" dirty="0" smtClean="0">
                <a:solidFill>
                  <a:schemeClr val="accent3">
                    <a:lumMod val="75000"/>
                  </a:schemeClr>
                </a:solidFill>
              </a:rPr>
              <a:t>“</a:t>
            </a:r>
            <a:r>
              <a:rPr lang="nl-BE" b="1" i="1" dirty="0" err="1" smtClean="0">
                <a:solidFill>
                  <a:schemeClr val="accent3">
                    <a:lumMod val="75000"/>
                  </a:schemeClr>
                </a:solidFill>
              </a:rPr>
              <a:t>Which</a:t>
            </a:r>
            <a:r>
              <a:rPr lang="nl-BE" b="1" i="1" dirty="0" smtClean="0">
                <a:solidFill>
                  <a:schemeClr val="accent3">
                    <a:lumMod val="75000"/>
                  </a:schemeClr>
                </a:solidFill>
              </a:rPr>
              <a:t> services are </a:t>
            </a:r>
            <a:r>
              <a:rPr lang="nl-BE" b="1" i="1" dirty="0" err="1" smtClean="0">
                <a:solidFill>
                  <a:schemeClr val="accent3">
                    <a:lumMod val="75000"/>
                  </a:schemeClr>
                </a:solidFill>
              </a:rPr>
              <a:t>supplied</a:t>
            </a:r>
            <a:r>
              <a:rPr lang="nl-BE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l-BE" b="1" i="1" dirty="0" err="1" smtClean="0">
                <a:solidFill>
                  <a:schemeClr val="accent3">
                    <a:lumMod val="75000"/>
                  </a:schemeClr>
                </a:solidFill>
              </a:rPr>
              <a:t>where</a:t>
            </a:r>
            <a:r>
              <a:rPr lang="nl-BE" b="1" i="1" dirty="0" smtClean="0">
                <a:solidFill>
                  <a:schemeClr val="accent3">
                    <a:lumMod val="75000"/>
                  </a:schemeClr>
                </a:solidFill>
              </a:rPr>
              <a:t>?”</a:t>
            </a:r>
            <a:endParaRPr lang="en-US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8568878" y="3346883"/>
            <a:ext cx="2592287" cy="2521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 smtClean="0">
                <a:solidFill>
                  <a:schemeClr val="accent6">
                    <a:lumMod val="75000"/>
                  </a:schemeClr>
                </a:solidFill>
              </a:rPr>
              <a:t>Individual</a:t>
            </a:r>
            <a:endParaRPr lang="nl-BE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nl-BE" b="1" dirty="0" err="1" smtClean="0">
                <a:solidFill>
                  <a:schemeClr val="accent6">
                    <a:lumMod val="75000"/>
                  </a:schemeClr>
                </a:solidFill>
              </a:rPr>
              <a:t>Social</a:t>
            </a:r>
            <a:endParaRPr lang="nl-BE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nl-BE" b="1" dirty="0" err="1" smtClean="0">
                <a:solidFill>
                  <a:schemeClr val="accent6">
                    <a:lumMod val="75000"/>
                  </a:schemeClr>
                </a:solidFill>
              </a:rPr>
              <a:t>Institutional</a:t>
            </a:r>
            <a:endParaRPr lang="nl-BE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nl-BE" b="1" dirty="0" err="1" smtClean="0">
                <a:solidFill>
                  <a:schemeClr val="accent6">
                    <a:lumMod val="75000"/>
                  </a:schemeClr>
                </a:solidFill>
              </a:rPr>
              <a:t>Distributional</a:t>
            </a:r>
            <a:endParaRPr lang="nl-BE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nl-BE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nl-BE" b="1" dirty="0" smtClean="0">
                <a:solidFill>
                  <a:schemeClr val="accent6">
                    <a:lumMod val="75000"/>
                  </a:schemeClr>
                </a:solidFill>
              </a:rPr>
              <a:t>Trade-offs</a:t>
            </a:r>
          </a:p>
          <a:p>
            <a:pPr algn="ctr"/>
            <a:endParaRPr lang="nl-BE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nl-BE" b="1" i="1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nl-BE" b="1" i="1" dirty="0" err="1" smtClean="0">
                <a:solidFill>
                  <a:schemeClr val="accent6">
                    <a:lumMod val="75000"/>
                  </a:schemeClr>
                </a:solidFill>
              </a:rPr>
              <a:t>Who</a:t>
            </a:r>
            <a:r>
              <a:rPr lang="nl-BE" b="1" i="1" dirty="0" smtClean="0">
                <a:solidFill>
                  <a:schemeClr val="accent6">
                    <a:lumMod val="75000"/>
                  </a:schemeClr>
                </a:solidFill>
              </a:rPr>
              <a:t> benefits, </a:t>
            </a:r>
            <a:r>
              <a:rPr lang="nl-BE" b="1" i="1" dirty="0" err="1" smtClean="0">
                <a:solidFill>
                  <a:schemeClr val="accent6">
                    <a:lumMod val="75000"/>
                  </a:schemeClr>
                </a:solidFill>
              </a:rPr>
              <a:t>who</a:t>
            </a:r>
            <a:r>
              <a:rPr lang="nl-BE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b="1" i="1" dirty="0" err="1" smtClean="0">
                <a:solidFill>
                  <a:schemeClr val="accent6">
                    <a:lumMod val="75000"/>
                  </a:schemeClr>
                </a:solidFill>
              </a:rPr>
              <a:t>decides</a:t>
            </a:r>
            <a:r>
              <a:rPr lang="nl-BE" b="1" i="1" dirty="0" smtClean="0">
                <a:solidFill>
                  <a:schemeClr val="accent6">
                    <a:lumMod val="75000"/>
                  </a:schemeClr>
                </a:solidFill>
              </a:rPr>
              <a:t>?”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1811705" y="5580509"/>
            <a:ext cx="2148661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b="1" i="1" dirty="0" smtClean="0">
                <a:solidFill>
                  <a:schemeClr val="accent3">
                    <a:lumMod val="75000"/>
                  </a:schemeClr>
                </a:solidFill>
              </a:rPr>
              <a:t>=&gt; “</a:t>
            </a:r>
            <a:r>
              <a:rPr lang="nl-BE" sz="1600" b="1" i="1" dirty="0" err="1" smtClean="0">
                <a:solidFill>
                  <a:schemeClr val="accent3">
                    <a:lumMod val="75000"/>
                  </a:schemeClr>
                </a:solidFill>
              </a:rPr>
              <a:t>Bundles</a:t>
            </a:r>
            <a:r>
              <a:rPr lang="nl-BE" sz="1600" b="1" i="1" dirty="0" smtClean="0">
                <a:solidFill>
                  <a:schemeClr val="accent3">
                    <a:lumMod val="75000"/>
                  </a:schemeClr>
                </a:solidFill>
              </a:rPr>
              <a:t>”</a:t>
            </a:r>
            <a:endParaRPr lang="en-US" sz="16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PIJL-RECHTS 10"/>
          <p:cNvSpPr/>
          <p:nvPr/>
        </p:nvSpPr>
        <p:spPr>
          <a:xfrm>
            <a:off x="3960366" y="3996333"/>
            <a:ext cx="4752528" cy="100811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 smtClean="0">
                <a:solidFill>
                  <a:schemeClr val="accent1"/>
                </a:solidFill>
              </a:rPr>
              <a:t>Ecosystem</a:t>
            </a:r>
            <a:r>
              <a:rPr lang="nl-BE" b="1" dirty="0" smtClean="0">
                <a:solidFill>
                  <a:schemeClr val="accent1"/>
                </a:solidFill>
              </a:rPr>
              <a:t> Services ‘flow’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http://veloursnoir.v.e.pic.centerblog.net/4u9zzcj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683" y="1152017"/>
            <a:ext cx="206041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87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al 15"/>
          <p:cNvSpPr/>
          <p:nvPr/>
        </p:nvSpPr>
        <p:spPr>
          <a:xfrm>
            <a:off x="431974" y="2700189"/>
            <a:ext cx="3888432" cy="396044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al 16"/>
          <p:cNvSpPr/>
          <p:nvPr/>
        </p:nvSpPr>
        <p:spPr>
          <a:xfrm>
            <a:off x="7920806" y="2627491"/>
            <a:ext cx="3888432" cy="396044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hoek 17"/>
          <p:cNvSpPr/>
          <p:nvPr/>
        </p:nvSpPr>
        <p:spPr>
          <a:xfrm>
            <a:off x="71934" y="2484165"/>
            <a:ext cx="136815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smtClean="0">
                <a:solidFill>
                  <a:schemeClr val="accent3">
                    <a:lumMod val="75000"/>
                  </a:schemeClr>
                </a:solidFill>
              </a:rPr>
              <a:t>Supply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10884617" y="2340149"/>
            <a:ext cx="136815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err="1" smtClean="0">
                <a:solidFill>
                  <a:schemeClr val="accent6">
                    <a:lumMod val="75000"/>
                  </a:schemeClr>
                </a:solidFill>
              </a:rPr>
              <a:t>Demand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1080043" y="3276253"/>
            <a:ext cx="2592287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 smtClean="0">
                <a:solidFill>
                  <a:schemeClr val="accent3">
                    <a:lumMod val="75000"/>
                  </a:schemeClr>
                </a:solidFill>
              </a:rPr>
              <a:t>Ecological</a:t>
            </a:r>
            <a:endParaRPr lang="nl-BE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nl-BE" b="1" dirty="0" err="1" smtClean="0">
                <a:solidFill>
                  <a:schemeClr val="accent3">
                    <a:lumMod val="75000"/>
                  </a:schemeClr>
                </a:solidFill>
              </a:rPr>
              <a:t>Physical</a:t>
            </a:r>
            <a:endParaRPr lang="nl-BE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nl-BE" b="1" dirty="0" err="1" smtClean="0">
                <a:solidFill>
                  <a:schemeClr val="accent3">
                    <a:lumMod val="75000"/>
                  </a:schemeClr>
                </a:solidFill>
              </a:rPr>
              <a:t>Geographical</a:t>
            </a:r>
            <a:endParaRPr lang="nl-BE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nl-BE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nl-BE" b="1" dirty="0" smtClean="0">
                <a:solidFill>
                  <a:schemeClr val="accent3">
                    <a:lumMod val="75000"/>
                  </a:schemeClr>
                </a:solidFill>
              </a:rPr>
              <a:t>Trade-offs:</a:t>
            </a:r>
          </a:p>
          <a:p>
            <a:pPr algn="ctr"/>
            <a:endParaRPr lang="nl-BE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nl-BE" b="1" i="1" dirty="0" smtClean="0">
                <a:solidFill>
                  <a:schemeClr val="accent3">
                    <a:lumMod val="75000"/>
                  </a:schemeClr>
                </a:solidFill>
              </a:rPr>
              <a:t>“</a:t>
            </a:r>
            <a:r>
              <a:rPr lang="nl-BE" b="1" i="1" dirty="0" err="1" smtClean="0">
                <a:solidFill>
                  <a:schemeClr val="accent3">
                    <a:lumMod val="75000"/>
                  </a:schemeClr>
                </a:solidFill>
              </a:rPr>
              <a:t>Which</a:t>
            </a:r>
            <a:r>
              <a:rPr lang="nl-BE" b="1" i="1" dirty="0" smtClean="0">
                <a:solidFill>
                  <a:schemeClr val="accent3">
                    <a:lumMod val="75000"/>
                  </a:schemeClr>
                </a:solidFill>
              </a:rPr>
              <a:t> services are </a:t>
            </a:r>
            <a:r>
              <a:rPr lang="nl-BE" b="1" i="1" dirty="0" err="1" smtClean="0">
                <a:solidFill>
                  <a:schemeClr val="accent3">
                    <a:lumMod val="75000"/>
                  </a:schemeClr>
                </a:solidFill>
              </a:rPr>
              <a:t>supplied</a:t>
            </a:r>
            <a:r>
              <a:rPr lang="nl-BE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l-BE" b="1" i="1" dirty="0" err="1" smtClean="0">
                <a:solidFill>
                  <a:schemeClr val="accent3">
                    <a:lumMod val="75000"/>
                  </a:schemeClr>
                </a:solidFill>
              </a:rPr>
              <a:t>where</a:t>
            </a:r>
            <a:r>
              <a:rPr lang="nl-BE" b="1" i="1" dirty="0" smtClean="0">
                <a:solidFill>
                  <a:schemeClr val="accent3">
                    <a:lumMod val="75000"/>
                  </a:schemeClr>
                </a:solidFill>
              </a:rPr>
              <a:t>?”</a:t>
            </a:r>
            <a:endParaRPr lang="en-US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8568878" y="3346883"/>
            <a:ext cx="2592287" cy="2521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 smtClean="0">
                <a:solidFill>
                  <a:schemeClr val="accent6">
                    <a:lumMod val="75000"/>
                  </a:schemeClr>
                </a:solidFill>
              </a:rPr>
              <a:t>Individual</a:t>
            </a:r>
            <a:endParaRPr lang="nl-BE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nl-BE" b="1" dirty="0" err="1" smtClean="0">
                <a:solidFill>
                  <a:schemeClr val="accent6">
                    <a:lumMod val="75000"/>
                  </a:schemeClr>
                </a:solidFill>
              </a:rPr>
              <a:t>Social</a:t>
            </a:r>
            <a:endParaRPr lang="nl-BE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nl-BE" b="1" dirty="0" err="1" smtClean="0">
                <a:solidFill>
                  <a:schemeClr val="accent6">
                    <a:lumMod val="75000"/>
                  </a:schemeClr>
                </a:solidFill>
              </a:rPr>
              <a:t>Institutional</a:t>
            </a:r>
            <a:endParaRPr lang="nl-BE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nl-BE" b="1" dirty="0" err="1" smtClean="0">
                <a:solidFill>
                  <a:schemeClr val="accent6">
                    <a:lumMod val="75000"/>
                  </a:schemeClr>
                </a:solidFill>
              </a:rPr>
              <a:t>Distributional</a:t>
            </a:r>
            <a:endParaRPr lang="nl-BE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nl-BE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nl-BE" b="1" dirty="0" smtClean="0">
                <a:solidFill>
                  <a:schemeClr val="accent6">
                    <a:lumMod val="75000"/>
                  </a:schemeClr>
                </a:solidFill>
              </a:rPr>
              <a:t>Trade-offs</a:t>
            </a:r>
          </a:p>
          <a:p>
            <a:pPr algn="ctr"/>
            <a:endParaRPr lang="nl-BE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nl-BE" b="1" i="1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nl-BE" b="1" i="1" dirty="0" err="1" smtClean="0">
                <a:solidFill>
                  <a:schemeClr val="accent6">
                    <a:lumMod val="75000"/>
                  </a:schemeClr>
                </a:solidFill>
              </a:rPr>
              <a:t>Who</a:t>
            </a:r>
            <a:r>
              <a:rPr lang="nl-BE" b="1" i="1" dirty="0" smtClean="0">
                <a:solidFill>
                  <a:schemeClr val="accent6">
                    <a:lumMod val="75000"/>
                  </a:schemeClr>
                </a:solidFill>
              </a:rPr>
              <a:t> benefits, </a:t>
            </a:r>
            <a:r>
              <a:rPr lang="nl-BE" b="1" i="1" dirty="0" err="1" smtClean="0">
                <a:solidFill>
                  <a:schemeClr val="accent6">
                    <a:lumMod val="75000"/>
                  </a:schemeClr>
                </a:solidFill>
              </a:rPr>
              <a:t>who</a:t>
            </a:r>
            <a:r>
              <a:rPr lang="nl-BE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b="1" i="1" dirty="0" err="1" smtClean="0">
                <a:solidFill>
                  <a:schemeClr val="accent6">
                    <a:lumMod val="75000"/>
                  </a:schemeClr>
                </a:solidFill>
              </a:rPr>
              <a:t>decides</a:t>
            </a:r>
            <a:r>
              <a:rPr lang="nl-BE" b="1" i="1" dirty="0" smtClean="0">
                <a:solidFill>
                  <a:schemeClr val="accent6">
                    <a:lumMod val="75000"/>
                  </a:schemeClr>
                </a:solidFill>
              </a:rPr>
              <a:t>?”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1811705" y="5724525"/>
            <a:ext cx="2148661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i="1" dirty="0" smtClean="0">
                <a:solidFill>
                  <a:schemeClr val="accent3">
                    <a:lumMod val="75000"/>
                  </a:schemeClr>
                </a:solidFill>
              </a:rPr>
              <a:t>(=&gt; “</a:t>
            </a:r>
            <a:r>
              <a:rPr lang="nl-BE" sz="1600" i="1" dirty="0" err="1" smtClean="0">
                <a:solidFill>
                  <a:schemeClr val="accent3">
                    <a:lumMod val="75000"/>
                  </a:schemeClr>
                </a:solidFill>
              </a:rPr>
              <a:t>Bundles</a:t>
            </a:r>
            <a:r>
              <a:rPr lang="nl-BE" sz="1600" i="1" dirty="0" smtClean="0">
                <a:solidFill>
                  <a:schemeClr val="accent3">
                    <a:lumMod val="75000"/>
                  </a:schemeClr>
                </a:solidFill>
              </a:rPr>
              <a:t>”)</a:t>
            </a:r>
            <a:endParaRPr lang="en-US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Ovaal 22"/>
          <p:cNvSpPr/>
          <p:nvPr/>
        </p:nvSpPr>
        <p:spPr>
          <a:xfrm>
            <a:off x="4176390" y="1188021"/>
            <a:ext cx="3888432" cy="396044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hoek 23"/>
          <p:cNvSpPr/>
          <p:nvPr/>
        </p:nvSpPr>
        <p:spPr>
          <a:xfrm>
            <a:off x="5328518" y="1188021"/>
            <a:ext cx="158417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Use</a:t>
            </a:r>
            <a:r>
              <a:rPr lang="nl-B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* </a:t>
            </a:r>
            <a:r>
              <a:rPr lang="nl-BE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Choices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Rechthoek 24"/>
          <p:cNvSpPr/>
          <p:nvPr/>
        </p:nvSpPr>
        <p:spPr>
          <a:xfrm>
            <a:off x="4464422" y="1548061"/>
            <a:ext cx="3384376" cy="338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BE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nl-BE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Trade-off </a:t>
            </a:r>
            <a:r>
              <a:rPr lang="nl-BE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between</a:t>
            </a:r>
            <a:r>
              <a:rPr lang="nl-BE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USE of a service </a:t>
            </a:r>
            <a:r>
              <a:rPr lang="nl-BE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</a:t>
            </a:r>
            <a:r>
              <a:rPr lang="nl-BE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BE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other</a:t>
            </a:r>
            <a:r>
              <a:rPr lang="nl-BE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or the </a:t>
            </a:r>
            <a:r>
              <a:rPr lang="nl-BE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same</a:t>
            </a:r>
            <a:r>
              <a:rPr lang="nl-BE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services’ </a:t>
            </a:r>
            <a:r>
              <a:rPr lang="nl-BE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supply</a:t>
            </a:r>
            <a:r>
              <a:rPr lang="nl-BE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nl-BE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demand</a:t>
            </a:r>
            <a:r>
              <a:rPr lang="nl-BE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or </a:t>
            </a:r>
            <a:r>
              <a:rPr lang="nl-BE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use</a:t>
            </a:r>
            <a:r>
              <a:rPr lang="nl-BE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ctr"/>
            <a:endParaRPr lang="nl-BE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nl-BE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“HOW are ES </a:t>
            </a:r>
            <a:r>
              <a:rPr lang="nl-BE" sz="16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realized</a:t>
            </a:r>
            <a:r>
              <a:rPr lang="nl-BE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?”</a:t>
            </a:r>
          </a:p>
          <a:p>
            <a:pPr algn="ctr"/>
            <a:endParaRPr lang="nl-BE" sz="16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nl-BE" sz="1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nl-BE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Spatial</a:t>
            </a:r>
            <a:r>
              <a:rPr lang="nl-BE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BE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scale</a:t>
            </a:r>
            <a:endParaRPr lang="nl-BE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nl-BE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Temporal</a:t>
            </a:r>
            <a:r>
              <a:rPr lang="nl-BE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BE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scale</a:t>
            </a:r>
            <a:endParaRPr lang="nl-BE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nl-BE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Institutional</a:t>
            </a:r>
            <a:r>
              <a:rPr lang="nl-BE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BE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scale</a:t>
            </a:r>
            <a:endParaRPr lang="nl-BE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1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Rechthoek 25"/>
          <p:cNvSpPr/>
          <p:nvPr/>
        </p:nvSpPr>
        <p:spPr>
          <a:xfrm>
            <a:off x="5544542" y="4140349"/>
            <a:ext cx="2148661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(=&gt; “</a:t>
            </a:r>
            <a:r>
              <a:rPr lang="nl-BE" sz="1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Mismatch</a:t>
            </a:r>
            <a:r>
              <a:rPr lang="nl-BE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”)</a:t>
            </a:r>
            <a:endParaRPr lang="en-US" sz="1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PIJL-RECHTS 26"/>
          <p:cNvSpPr/>
          <p:nvPr/>
        </p:nvSpPr>
        <p:spPr>
          <a:xfrm rot="2209635">
            <a:off x="7227647" y="2838475"/>
            <a:ext cx="2036595" cy="100811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accent1"/>
                </a:solidFill>
              </a:rPr>
              <a:t>Benefits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8" name="PIJL-RECHTS 27"/>
          <p:cNvSpPr/>
          <p:nvPr/>
        </p:nvSpPr>
        <p:spPr>
          <a:xfrm rot="19784958" flipH="1">
            <a:off x="2760460" y="2833474"/>
            <a:ext cx="2316165" cy="100811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accent1"/>
                </a:solidFill>
              </a:rPr>
              <a:t>Impacts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9" name="Vrije vorm 28"/>
          <p:cNvSpPr/>
          <p:nvPr/>
        </p:nvSpPr>
        <p:spPr>
          <a:xfrm>
            <a:off x="1915886" y="4626429"/>
            <a:ext cx="947057" cy="326571"/>
          </a:xfrm>
          <a:custGeom>
            <a:avLst/>
            <a:gdLst>
              <a:gd name="connsiteX0" fmla="*/ 0 w 947057"/>
              <a:gd name="connsiteY0" fmla="*/ 326571 h 326571"/>
              <a:gd name="connsiteX1" fmla="*/ 54428 w 947057"/>
              <a:gd name="connsiteY1" fmla="*/ 283028 h 326571"/>
              <a:gd name="connsiteX2" fmla="*/ 87085 w 947057"/>
              <a:gd name="connsiteY2" fmla="*/ 272142 h 326571"/>
              <a:gd name="connsiteX3" fmla="*/ 174171 w 947057"/>
              <a:gd name="connsiteY3" fmla="*/ 250371 h 326571"/>
              <a:gd name="connsiteX4" fmla="*/ 293914 w 947057"/>
              <a:gd name="connsiteY4" fmla="*/ 228600 h 326571"/>
              <a:gd name="connsiteX5" fmla="*/ 424543 w 947057"/>
              <a:gd name="connsiteY5" fmla="*/ 217714 h 326571"/>
              <a:gd name="connsiteX6" fmla="*/ 457200 w 947057"/>
              <a:gd name="connsiteY6" fmla="*/ 206828 h 326571"/>
              <a:gd name="connsiteX7" fmla="*/ 620485 w 947057"/>
              <a:gd name="connsiteY7" fmla="*/ 185057 h 326571"/>
              <a:gd name="connsiteX8" fmla="*/ 685800 w 947057"/>
              <a:gd name="connsiteY8" fmla="*/ 163285 h 326571"/>
              <a:gd name="connsiteX9" fmla="*/ 718457 w 947057"/>
              <a:gd name="connsiteY9" fmla="*/ 141514 h 326571"/>
              <a:gd name="connsiteX10" fmla="*/ 783771 w 947057"/>
              <a:gd name="connsiteY10" fmla="*/ 108857 h 326571"/>
              <a:gd name="connsiteX11" fmla="*/ 805543 w 947057"/>
              <a:gd name="connsiteY11" fmla="*/ 87085 h 326571"/>
              <a:gd name="connsiteX12" fmla="*/ 838200 w 947057"/>
              <a:gd name="connsiteY12" fmla="*/ 65314 h 326571"/>
              <a:gd name="connsiteX13" fmla="*/ 859971 w 947057"/>
              <a:gd name="connsiteY13" fmla="*/ 43542 h 326571"/>
              <a:gd name="connsiteX14" fmla="*/ 892628 w 947057"/>
              <a:gd name="connsiteY14" fmla="*/ 32657 h 326571"/>
              <a:gd name="connsiteX15" fmla="*/ 914400 w 947057"/>
              <a:gd name="connsiteY15" fmla="*/ 10885 h 326571"/>
              <a:gd name="connsiteX16" fmla="*/ 947057 w 947057"/>
              <a:gd name="connsiteY16" fmla="*/ 0 h 32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7057" h="326571">
                <a:moveTo>
                  <a:pt x="0" y="326571"/>
                </a:moveTo>
                <a:cubicBezTo>
                  <a:pt x="18143" y="312057"/>
                  <a:pt x="34726" y="295342"/>
                  <a:pt x="54428" y="283028"/>
                </a:cubicBezTo>
                <a:cubicBezTo>
                  <a:pt x="64158" y="276946"/>
                  <a:pt x="76015" y="275161"/>
                  <a:pt x="87085" y="272142"/>
                </a:cubicBezTo>
                <a:cubicBezTo>
                  <a:pt x="115953" y="264269"/>
                  <a:pt x="144830" y="256239"/>
                  <a:pt x="174171" y="250371"/>
                </a:cubicBezTo>
                <a:cubicBezTo>
                  <a:pt x="206470" y="243911"/>
                  <a:pt x="262566" y="232083"/>
                  <a:pt x="293914" y="228600"/>
                </a:cubicBezTo>
                <a:cubicBezTo>
                  <a:pt x="337341" y="223775"/>
                  <a:pt x="381000" y="221343"/>
                  <a:pt x="424543" y="217714"/>
                </a:cubicBezTo>
                <a:cubicBezTo>
                  <a:pt x="435429" y="214085"/>
                  <a:pt x="445999" y="209317"/>
                  <a:pt x="457200" y="206828"/>
                </a:cubicBezTo>
                <a:cubicBezTo>
                  <a:pt x="506067" y="195968"/>
                  <a:pt x="573312" y="190298"/>
                  <a:pt x="620485" y="185057"/>
                </a:cubicBezTo>
                <a:cubicBezTo>
                  <a:pt x="642257" y="177800"/>
                  <a:pt x="666705" y="176015"/>
                  <a:pt x="685800" y="163285"/>
                </a:cubicBezTo>
                <a:cubicBezTo>
                  <a:pt x="696686" y="156028"/>
                  <a:pt x="706755" y="147365"/>
                  <a:pt x="718457" y="141514"/>
                </a:cubicBezTo>
                <a:cubicBezTo>
                  <a:pt x="772110" y="114688"/>
                  <a:pt x="731779" y="150450"/>
                  <a:pt x="783771" y="108857"/>
                </a:cubicBezTo>
                <a:cubicBezTo>
                  <a:pt x="791785" y="102446"/>
                  <a:pt x="797529" y="93496"/>
                  <a:pt x="805543" y="87085"/>
                </a:cubicBezTo>
                <a:cubicBezTo>
                  <a:pt x="815759" y="78912"/>
                  <a:pt x="827984" y="73487"/>
                  <a:pt x="838200" y="65314"/>
                </a:cubicBezTo>
                <a:cubicBezTo>
                  <a:pt x="846214" y="58903"/>
                  <a:pt x="851170" y="48822"/>
                  <a:pt x="859971" y="43542"/>
                </a:cubicBezTo>
                <a:cubicBezTo>
                  <a:pt x="869810" y="37638"/>
                  <a:pt x="881742" y="36285"/>
                  <a:pt x="892628" y="32657"/>
                </a:cubicBezTo>
                <a:cubicBezTo>
                  <a:pt x="899885" y="25400"/>
                  <a:pt x="905599" y="16165"/>
                  <a:pt x="914400" y="10885"/>
                </a:cubicBezTo>
                <a:cubicBezTo>
                  <a:pt x="924239" y="4982"/>
                  <a:pt x="947057" y="0"/>
                  <a:pt x="947057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Vrije vorm 29"/>
          <p:cNvSpPr/>
          <p:nvPr/>
        </p:nvSpPr>
        <p:spPr>
          <a:xfrm rot="13113199">
            <a:off x="1915886" y="4626428"/>
            <a:ext cx="947057" cy="326571"/>
          </a:xfrm>
          <a:custGeom>
            <a:avLst/>
            <a:gdLst>
              <a:gd name="connsiteX0" fmla="*/ 0 w 947057"/>
              <a:gd name="connsiteY0" fmla="*/ 326571 h 326571"/>
              <a:gd name="connsiteX1" fmla="*/ 54428 w 947057"/>
              <a:gd name="connsiteY1" fmla="*/ 283028 h 326571"/>
              <a:gd name="connsiteX2" fmla="*/ 87085 w 947057"/>
              <a:gd name="connsiteY2" fmla="*/ 272142 h 326571"/>
              <a:gd name="connsiteX3" fmla="*/ 174171 w 947057"/>
              <a:gd name="connsiteY3" fmla="*/ 250371 h 326571"/>
              <a:gd name="connsiteX4" fmla="*/ 293914 w 947057"/>
              <a:gd name="connsiteY4" fmla="*/ 228600 h 326571"/>
              <a:gd name="connsiteX5" fmla="*/ 424543 w 947057"/>
              <a:gd name="connsiteY5" fmla="*/ 217714 h 326571"/>
              <a:gd name="connsiteX6" fmla="*/ 457200 w 947057"/>
              <a:gd name="connsiteY6" fmla="*/ 206828 h 326571"/>
              <a:gd name="connsiteX7" fmla="*/ 620485 w 947057"/>
              <a:gd name="connsiteY7" fmla="*/ 185057 h 326571"/>
              <a:gd name="connsiteX8" fmla="*/ 685800 w 947057"/>
              <a:gd name="connsiteY8" fmla="*/ 163285 h 326571"/>
              <a:gd name="connsiteX9" fmla="*/ 718457 w 947057"/>
              <a:gd name="connsiteY9" fmla="*/ 141514 h 326571"/>
              <a:gd name="connsiteX10" fmla="*/ 783771 w 947057"/>
              <a:gd name="connsiteY10" fmla="*/ 108857 h 326571"/>
              <a:gd name="connsiteX11" fmla="*/ 805543 w 947057"/>
              <a:gd name="connsiteY11" fmla="*/ 87085 h 326571"/>
              <a:gd name="connsiteX12" fmla="*/ 838200 w 947057"/>
              <a:gd name="connsiteY12" fmla="*/ 65314 h 326571"/>
              <a:gd name="connsiteX13" fmla="*/ 859971 w 947057"/>
              <a:gd name="connsiteY13" fmla="*/ 43542 h 326571"/>
              <a:gd name="connsiteX14" fmla="*/ 892628 w 947057"/>
              <a:gd name="connsiteY14" fmla="*/ 32657 h 326571"/>
              <a:gd name="connsiteX15" fmla="*/ 914400 w 947057"/>
              <a:gd name="connsiteY15" fmla="*/ 10885 h 326571"/>
              <a:gd name="connsiteX16" fmla="*/ 947057 w 947057"/>
              <a:gd name="connsiteY16" fmla="*/ 0 h 32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7057" h="326571">
                <a:moveTo>
                  <a:pt x="0" y="326571"/>
                </a:moveTo>
                <a:cubicBezTo>
                  <a:pt x="18143" y="312057"/>
                  <a:pt x="34726" y="295342"/>
                  <a:pt x="54428" y="283028"/>
                </a:cubicBezTo>
                <a:cubicBezTo>
                  <a:pt x="64158" y="276946"/>
                  <a:pt x="76015" y="275161"/>
                  <a:pt x="87085" y="272142"/>
                </a:cubicBezTo>
                <a:cubicBezTo>
                  <a:pt x="115953" y="264269"/>
                  <a:pt x="144830" y="256239"/>
                  <a:pt x="174171" y="250371"/>
                </a:cubicBezTo>
                <a:cubicBezTo>
                  <a:pt x="206470" y="243911"/>
                  <a:pt x="262566" y="232083"/>
                  <a:pt x="293914" y="228600"/>
                </a:cubicBezTo>
                <a:cubicBezTo>
                  <a:pt x="337341" y="223775"/>
                  <a:pt x="381000" y="221343"/>
                  <a:pt x="424543" y="217714"/>
                </a:cubicBezTo>
                <a:cubicBezTo>
                  <a:pt x="435429" y="214085"/>
                  <a:pt x="445999" y="209317"/>
                  <a:pt x="457200" y="206828"/>
                </a:cubicBezTo>
                <a:cubicBezTo>
                  <a:pt x="506067" y="195968"/>
                  <a:pt x="573312" y="190298"/>
                  <a:pt x="620485" y="185057"/>
                </a:cubicBezTo>
                <a:cubicBezTo>
                  <a:pt x="642257" y="177800"/>
                  <a:pt x="666705" y="176015"/>
                  <a:pt x="685800" y="163285"/>
                </a:cubicBezTo>
                <a:cubicBezTo>
                  <a:pt x="696686" y="156028"/>
                  <a:pt x="706755" y="147365"/>
                  <a:pt x="718457" y="141514"/>
                </a:cubicBezTo>
                <a:cubicBezTo>
                  <a:pt x="772110" y="114688"/>
                  <a:pt x="731779" y="150450"/>
                  <a:pt x="783771" y="108857"/>
                </a:cubicBezTo>
                <a:cubicBezTo>
                  <a:pt x="791785" y="102446"/>
                  <a:pt x="797529" y="93496"/>
                  <a:pt x="805543" y="87085"/>
                </a:cubicBezTo>
                <a:cubicBezTo>
                  <a:pt x="815759" y="78912"/>
                  <a:pt x="827984" y="73487"/>
                  <a:pt x="838200" y="65314"/>
                </a:cubicBezTo>
                <a:cubicBezTo>
                  <a:pt x="846214" y="58903"/>
                  <a:pt x="851170" y="48822"/>
                  <a:pt x="859971" y="43542"/>
                </a:cubicBezTo>
                <a:cubicBezTo>
                  <a:pt x="869810" y="37638"/>
                  <a:pt x="881742" y="36285"/>
                  <a:pt x="892628" y="32657"/>
                </a:cubicBezTo>
                <a:cubicBezTo>
                  <a:pt x="899885" y="25400"/>
                  <a:pt x="905599" y="16165"/>
                  <a:pt x="914400" y="10885"/>
                </a:cubicBezTo>
                <a:cubicBezTo>
                  <a:pt x="924239" y="4982"/>
                  <a:pt x="947057" y="0"/>
                  <a:pt x="947057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Vrije vorm 30"/>
          <p:cNvSpPr/>
          <p:nvPr/>
        </p:nvSpPr>
        <p:spPr>
          <a:xfrm>
            <a:off x="9361721" y="4746172"/>
            <a:ext cx="947057" cy="326571"/>
          </a:xfrm>
          <a:custGeom>
            <a:avLst/>
            <a:gdLst>
              <a:gd name="connsiteX0" fmla="*/ 0 w 947057"/>
              <a:gd name="connsiteY0" fmla="*/ 326571 h 326571"/>
              <a:gd name="connsiteX1" fmla="*/ 54428 w 947057"/>
              <a:gd name="connsiteY1" fmla="*/ 283028 h 326571"/>
              <a:gd name="connsiteX2" fmla="*/ 87085 w 947057"/>
              <a:gd name="connsiteY2" fmla="*/ 272142 h 326571"/>
              <a:gd name="connsiteX3" fmla="*/ 174171 w 947057"/>
              <a:gd name="connsiteY3" fmla="*/ 250371 h 326571"/>
              <a:gd name="connsiteX4" fmla="*/ 293914 w 947057"/>
              <a:gd name="connsiteY4" fmla="*/ 228600 h 326571"/>
              <a:gd name="connsiteX5" fmla="*/ 424543 w 947057"/>
              <a:gd name="connsiteY5" fmla="*/ 217714 h 326571"/>
              <a:gd name="connsiteX6" fmla="*/ 457200 w 947057"/>
              <a:gd name="connsiteY6" fmla="*/ 206828 h 326571"/>
              <a:gd name="connsiteX7" fmla="*/ 620485 w 947057"/>
              <a:gd name="connsiteY7" fmla="*/ 185057 h 326571"/>
              <a:gd name="connsiteX8" fmla="*/ 685800 w 947057"/>
              <a:gd name="connsiteY8" fmla="*/ 163285 h 326571"/>
              <a:gd name="connsiteX9" fmla="*/ 718457 w 947057"/>
              <a:gd name="connsiteY9" fmla="*/ 141514 h 326571"/>
              <a:gd name="connsiteX10" fmla="*/ 783771 w 947057"/>
              <a:gd name="connsiteY10" fmla="*/ 108857 h 326571"/>
              <a:gd name="connsiteX11" fmla="*/ 805543 w 947057"/>
              <a:gd name="connsiteY11" fmla="*/ 87085 h 326571"/>
              <a:gd name="connsiteX12" fmla="*/ 838200 w 947057"/>
              <a:gd name="connsiteY12" fmla="*/ 65314 h 326571"/>
              <a:gd name="connsiteX13" fmla="*/ 859971 w 947057"/>
              <a:gd name="connsiteY13" fmla="*/ 43542 h 326571"/>
              <a:gd name="connsiteX14" fmla="*/ 892628 w 947057"/>
              <a:gd name="connsiteY14" fmla="*/ 32657 h 326571"/>
              <a:gd name="connsiteX15" fmla="*/ 914400 w 947057"/>
              <a:gd name="connsiteY15" fmla="*/ 10885 h 326571"/>
              <a:gd name="connsiteX16" fmla="*/ 947057 w 947057"/>
              <a:gd name="connsiteY16" fmla="*/ 0 h 32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7057" h="326571">
                <a:moveTo>
                  <a:pt x="0" y="326571"/>
                </a:moveTo>
                <a:cubicBezTo>
                  <a:pt x="18143" y="312057"/>
                  <a:pt x="34726" y="295342"/>
                  <a:pt x="54428" y="283028"/>
                </a:cubicBezTo>
                <a:cubicBezTo>
                  <a:pt x="64158" y="276946"/>
                  <a:pt x="76015" y="275161"/>
                  <a:pt x="87085" y="272142"/>
                </a:cubicBezTo>
                <a:cubicBezTo>
                  <a:pt x="115953" y="264269"/>
                  <a:pt x="144830" y="256239"/>
                  <a:pt x="174171" y="250371"/>
                </a:cubicBezTo>
                <a:cubicBezTo>
                  <a:pt x="206470" y="243911"/>
                  <a:pt x="262566" y="232083"/>
                  <a:pt x="293914" y="228600"/>
                </a:cubicBezTo>
                <a:cubicBezTo>
                  <a:pt x="337341" y="223775"/>
                  <a:pt x="381000" y="221343"/>
                  <a:pt x="424543" y="217714"/>
                </a:cubicBezTo>
                <a:cubicBezTo>
                  <a:pt x="435429" y="214085"/>
                  <a:pt x="445999" y="209317"/>
                  <a:pt x="457200" y="206828"/>
                </a:cubicBezTo>
                <a:cubicBezTo>
                  <a:pt x="506067" y="195968"/>
                  <a:pt x="573312" y="190298"/>
                  <a:pt x="620485" y="185057"/>
                </a:cubicBezTo>
                <a:cubicBezTo>
                  <a:pt x="642257" y="177800"/>
                  <a:pt x="666705" y="176015"/>
                  <a:pt x="685800" y="163285"/>
                </a:cubicBezTo>
                <a:cubicBezTo>
                  <a:pt x="696686" y="156028"/>
                  <a:pt x="706755" y="147365"/>
                  <a:pt x="718457" y="141514"/>
                </a:cubicBezTo>
                <a:cubicBezTo>
                  <a:pt x="772110" y="114688"/>
                  <a:pt x="731779" y="150450"/>
                  <a:pt x="783771" y="108857"/>
                </a:cubicBezTo>
                <a:cubicBezTo>
                  <a:pt x="791785" y="102446"/>
                  <a:pt x="797529" y="93496"/>
                  <a:pt x="805543" y="87085"/>
                </a:cubicBezTo>
                <a:cubicBezTo>
                  <a:pt x="815759" y="78912"/>
                  <a:pt x="827984" y="73487"/>
                  <a:pt x="838200" y="65314"/>
                </a:cubicBezTo>
                <a:cubicBezTo>
                  <a:pt x="846214" y="58903"/>
                  <a:pt x="851170" y="48822"/>
                  <a:pt x="859971" y="43542"/>
                </a:cubicBezTo>
                <a:cubicBezTo>
                  <a:pt x="869810" y="37638"/>
                  <a:pt x="881742" y="36285"/>
                  <a:pt x="892628" y="32657"/>
                </a:cubicBezTo>
                <a:cubicBezTo>
                  <a:pt x="899885" y="25400"/>
                  <a:pt x="905599" y="16165"/>
                  <a:pt x="914400" y="10885"/>
                </a:cubicBezTo>
                <a:cubicBezTo>
                  <a:pt x="924239" y="4982"/>
                  <a:pt x="947057" y="0"/>
                  <a:pt x="947057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Vrije vorm 31"/>
          <p:cNvSpPr/>
          <p:nvPr/>
        </p:nvSpPr>
        <p:spPr>
          <a:xfrm rot="13113199">
            <a:off x="9361721" y="4746171"/>
            <a:ext cx="947057" cy="326571"/>
          </a:xfrm>
          <a:custGeom>
            <a:avLst/>
            <a:gdLst>
              <a:gd name="connsiteX0" fmla="*/ 0 w 947057"/>
              <a:gd name="connsiteY0" fmla="*/ 326571 h 326571"/>
              <a:gd name="connsiteX1" fmla="*/ 54428 w 947057"/>
              <a:gd name="connsiteY1" fmla="*/ 283028 h 326571"/>
              <a:gd name="connsiteX2" fmla="*/ 87085 w 947057"/>
              <a:gd name="connsiteY2" fmla="*/ 272142 h 326571"/>
              <a:gd name="connsiteX3" fmla="*/ 174171 w 947057"/>
              <a:gd name="connsiteY3" fmla="*/ 250371 h 326571"/>
              <a:gd name="connsiteX4" fmla="*/ 293914 w 947057"/>
              <a:gd name="connsiteY4" fmla="*/ 228600 h 326571"/>
              <a:gd name="connsiteX5" fmla="*/ 424543 w 947057"/>
              <a:gd name="connsiteY5" fmla="*/ 217714 h 326571"/>
              <a:gd name="connsiteX6" fmla="*/ 457200 w 947057"/>
              <a:gd name="connsiteY6" fmla="*/ 206828 h 326571"/>
              <a:gd name="connsiteX7" fmla="*/ 620485 w 947057"/>
              <a:gd name="connsiteY7" fmla="*/ 185057 h 326571"/>
              <a:gd name="connsiteX8" fmla="*/ 685800 w 947057"/>
              <a:gd name="connsiteY8" fmla="*/ 163285 h 326571"/>
              <a:gd name="connsiteX9" fmla="*/ 718457 w 947057"/>
              <a:gd name="connsiteY9" fmla="*/ 141514 h 326571"/>
              <a:gd name="connsiteX10" fmla="*/ 783771 w 947057"/>
              <a:gd name="connsiteY10" fmla="*/ 108857 h 326571"/>
              <a:gd name="connsiteX11" fmla="*/ 805543 w 947057"/>
              <a:gd name="connsiteY11" fmla="*/ 87085 h 326571"/>
              <a:gd name="connsiteX12" fmla="*/ 838200 w 947057"/>
              <a:gd name="connsiteY12" fmla="*/ 65314 h 326571"/>
              <a:gd name="connsiteX13" fmla="*/ 859971 w 947057"/>
              <a:gd name="connsiteY13" fmla="*/ 43542 h 326571"/>
              <a:gd name="connsiteX14" fmla="*/ 892628 w 947057"/>
              <a:gd name="connsiteY14" fmla="*/ 32657 h 326571"/>
              <a:gd name="connsiteX15" fmla="*/ 914400 w 947057"/>
              <a:gd name="connsiteY15" fmla="*/ 10885 h 326571"/>
              <a:gd name="connsiteX16" fmla="*/ 947057 w 947057"/>
              <a:gd name="connsiteY16" fmla="*/ 0 h 32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7057" h="326571">
                <a:moveTo>
                  <a:pt x="0" y="326571"/>
                </a:moveTo>
                <a:cubicBezTo>
                  <a:pt x="18143" y="312057"/>
                  <a:pt x="34726" y="295342"/>
                  <a:pt x="54428" y="283028"/>
                </a:cubicBezTo>
                <a:cubicBezTo>
                  <a:pt x="64158" y="276946"/>
                  <a:pt x="76015" y="275161"/>
                  <a:pt x="87085" y="272142"/>
                </a:cubicBezTo>
                <a:cubicBezTo>
                  <a:pt x="115953" y="264269"/>
                  <a:pt x="144830" y="256239"/>
                  <a:pt x="174171" y="250371"/>
                </a:cubicBezTo>
                <a:cubicBezTo>
                  <a:pt x="206470" y="243911"/>
                  <a:pt x="262566" y="232083"/>
                  <a:pt x="293914" y="228600"/>
                </a:cubicBezTo>
                <a:cubicBezTo>
                  <a:pt x="337341" y="223775"/>
                  <a:pt x="381000" y="221343"/>
                  <a:pt x="424543" y="217714"/>
                </a:cubicBezTo>
                <a:cubicBezTo>
                  <a:pt x="435429" y="214085"/>
                  <a:pt x="445999" y="209317"/>
                  <a:pt x="457200" y="206828"/>
                </a:cubicBezTo>
                <a:cubicBezTo>
                  <a:pt x="506067" y="195968"/>
                  <a:pt x="573312" y="190298"/>
                  <a:pt x="620485" y="185057"/>
                </a:cubicBezTo>
                <a:cubicBezTo>
                  <a:pt x="642257" y="177800"/>
                  <a:pt x="666705" y="176015"/>
                  <a:pt x="685800" y="163285"/>
                </a:cubicBezTo>
                <a:cubicBezTo>
                  <a:pt x="696686" y="156028"/>
                  <a:pt x="706755" y="147365"/>
                  <a:pt x="718457" y="141514"/>
                </a:cubicBezTo>
                <a:cubicBezTo>
                  <a:pt x="772110" y="114688"/>
                  <a:pt x="731779" y="150450"/>
                  <a:pt x="783771" y="108857"/>
                </a:cubicBezTo>
                <a:cubicBezTo>
                  <a:pt x="791785" y="102446"/>
                  <a:pt x="797529" y="93496"/>
                  <a:pt x="805543" y="87085"/>
                </a:cubicBezTo>
                <a:cubicBezTo>
                  <a:pt x="815759" y="78912"/>
                  <a:pt x="827984" y="73487"/>
                  <a:pt x="838200" y="65314"/>
                </a:cubicBezTo>
                <a:cubicBezTo>
                  <a:pt x="846214" y="58903"/>
                  <a:pt x="851170" y="48822"/>
                  <a:pt x="859971" y="43542"/>
                </a:cubicBezTo>
                <a:cubicBezTo>
                  <a:pt x="869810" y="37638"/>
                  <a:pt x="881742" y="36285"/>
                  <a:pt x="892628" y="32657"/>
                </a:cubicBezTo>
                <a:cubicBezTo>
                  <a:pt x="899885" y="25400"/>
                  <a:pt x="905599" y="16165"/>
                  <a:pt x="914400" y="10885"/>
                </a:cubicBezTo>
                <a:cubicBezTo>
                  <a:pt x="924239" y="4982"/>
                  <a:pt x="947057" y="0"/>
                  <a:pt x="947057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hoek 32"/>
          <p:cNvSpPr/>
          <p:nvPr/>
        </p:nvSpPr>
        <p:spPr>
          <a:xfrm>
            <a:off x="2664222" y="4541408"/>
            <a:ext cx="1296144" cy="680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rgbClr val="FF0000"/>
                </a:solidFill>
              </a:rPr>
              <a:t>F</a:t>
            </a:r>
            <a:r>
              <a:rPr lang="nl-BE" sz="2000" b="1" dirty="0" smtClean="0">
                <a:solidFill>
                  <a:srgbClr val="FF0000"/>
                </a:solidFill>
              </a:rPr>
              <a:t>actors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4" name="Rechthoek 33"/>
          <p:cNvSpPr/>
          <p:nvPr/>
        </p:nvSpPr>
        <p:spPr>
          <a:xfrm>
            <a:off x="10103166" y="4693808"/>
            <a:ext cx="1296144" cy="680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rgbClr val="FF0000"/>
                </a:solidFill>
              </a:rPr>
              <a:t>F</a:t>
            </a:r>
            <a:r>
              <a:rPr lang="nl-BE" sz="2000" b="1" dirty="0" smtClean="0">
                <a:solidFill>
                  <a:srgbClr val="FF0000"/>
                </a:solidFill>
              </a:rPr>
              <a:t>actors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6" name="Titel 1"/>
          <p:cNvSpPr txBox="1">
            <a:spLocks/>
          </p:cNvSpPr>
          <p:nvPr/>
        </p:nvSpPr>
        <p:spPr>
          <a:xfrm>
            <a:off x="782479" y="179909"/>
            <a:ext cx="11341418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1. Developing definition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9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458154" y="1608613"/>
            <a:ext cx="5646253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i="1" dirty="0"/>
              <a:t>A trade-off is ‘a situation where the </a:t>
            </a:r>
            <a:r>
              <a:rPr lang="en-GB" b="1" i="1" dirty="0"/>
              <a:t>use of one service directly</a:t>
            </a:r>
            <a:r>
              <a:rPr lang="en-GB" i="1" dirty="0"/>
              <a:t> </a:t>
            </a:r>
            <a:r>
              <a:rPr lang="en-GB" b="1" i="1" dirty="0"/>
              <a:t>decreases</a:t>
            </a:r>
            <a:r>
              <a:rPr lang="en-GB" i="1" dirty="0"/>
              <a:t> the benefits supplied by another or the same service, now or in the future’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8" t="22263" r="25931" b="58379"/>
          <a:stretch/>
        </p:blipFill>
        <p:spPr bwMode="auto">
          <a:xfrm>
            <a:off x="458155" y="179909"/>
            <a:ext cx="5646253" cy="13089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8" t="17756" r="29544" b="68603"/>
          <a:stretch/>
        </p:blipFill>
        <p:spPr bwMode="auto">
          <a:xfrm>
            <a:off x="6434818" y="179909"/>
            <a:ext cx="5842633" cy="10543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6434819" y="1320581"/>
            <a:ext cx="5842632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i="1" dirty="0" smtClean="0"/>
              <a:t>A bundle is ‘a </a:t>
            </a:r>
            <a:r>
              <a:rPr lang="en-GB" i="1" dirty="0"/>
              <a:t>set of associated </a:t>
            </a:r>
            <a:r>
              <a:rPr lang="en-GB" b="1" i="1" dirty="0"/>
              <a:t>ecosystem services </a:t>
            </a:r>
            <a:r>
              <a:rPr lang="en-GB" i="1" dirty="0"/>
              <a:t>that are linked to a given ecosystem and </a:t>
            </a:r>
            <a:r>
              <a:rPr lang="en-GB" b="1" i="1" dirty="0"/>
              <a:t>that usually appear together </a:t>
            </a:r>
            <a:r>
              <a:rPr lang="en-GB" i="1" dirty="0"/>
              <a:t>repeatedly in time and/or space’</a:t>
            </a:r>
            <a:r>
              <a:rPr lang="en-GB" dirty="0"/>
              <a:t>. </a:t>
            </a:r>
            <a:endParaRPr lang="en-US" dirty="0"/>
          </a:p>
        </p:txBody>
      </p:sp>
      <p:sp>
        <p:nvSpPr>
          <p:cNvPr id="7" name="Rechthoek 6"/>
          <p:cNvSpPr/>
          <p:nvPr/>
        </p:nvSpPr>
        <p:spPr>
          <a:xfrm>
            <a:off x="3548784" y="3234809"/>
            <a:ext cx="550400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www.openness-project.eu/library/reference-book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Synthesis papers: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16 published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4 in revision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8 out for consultation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37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962</Words>
  <Application>Microsoft Office PowerPoint</Application>
  <PresentationFormat>Aangepast</PresentationFormat>
  <Paragraphs>158</Paragraphs>
  <Slides>18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Kantoorthema</vt:lpstr>
      <vt:lpstr>Ecosystem service trade-off research: some lessons from stakeholder based research</vt:lpstr>
      <vt:lpstr>PowerPoint-presentatie</vt:lpstr>
      <vt:lpstr>PowerPoint-presentatie</vt:lpstr>
      <vt:lpstr>The elegance of theory…</vt:lpstr>
      <vt:lpstr>…versus the messiness of real-life</vt:lpstr>
      <vt:lpstr>PowerPoint-presentatie</vt:lpstr>
      <vt:lpstr>1. Developing a definition framework</vt:lpstr>
      <vt:lpstr>PowerPoint-presentatie</vt:lpstr>
      <vt:lpstr>PowerPoint-presentatie</vt:lpstr>
      <vt:lpstr>PowerPoint-presentatie</vt:lpstr>
      <vt:lpstr>3. Applying integrated valuation</vt:lpstr>
      <vt:lpstr>3. Applying Integrated Valuation</vt:lpstr>
      <vt:lpstr>3. Applying integrated valuation</vt:lpstr>
      <vt:lpstr>3. Applying integrated valuation</vt:lpstr>
      <vt:lpstr>3. Applying integrated valuation</vt:lpstr>
      <vt:lpstr>stakeholder-based methods in trade-off research</vt:lpstr>
      <vt:lpstr>PowerPoint-presentatie</vt:lpstr>
      <vt:lpstr>PowerPoint-presentatie</vt:lpstr>
    </vt:vector>
  </TitlesOfParts>
  <Company>INBO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 service bundles and trade-offs: lessons from local practice</dc:title>
  <dc:creator>JACOBS, Sander</dc:creator>
  <cp:lastModifiedBy>JACOBS, Sander</cp:lastModifiedBy>
  <cp:revision>57</cp:revision>
  <dcterms:created xsi:type="dcterms:W3CDTF">2015-11-03T13:06:51Z</dcterms:created>
  <dcterms:modified xsi:type="dcterms:W3CDTF">2015-11-04T13:55:34Z</dcterms:modified>
</cp:coreProperties>
</file>