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19" r:id="rId5"/>
  </p:sldMasterIdLst>
  <p:notesMasterIdLst>
    <p:notesMasterId r:id="rId15"/>
  </p:notesMasterIdLst>
  <p:sldIdLst>
    <p:sldId id="301" r:id="rId6"/>
    <p:sldId id="302" r:id="rId7"/>
    <p:sldId id="300" r:id="rId8"/>
    <p:sldId id="322" r:id="rId9"/>
    <p:sldId id="325" r:id="rId10"/>
    <p:sldId id="311" r:id="rId11"/>
    <p:sldId id="324" r:id="rId12"/>
    <p:sldId id="323" r:id="rId13"/>
    <p:sldId id="321" r:id="rId14"/>
  </p:sldIdLst>
  <p:sldSz cx="12241213" cy="6840538"/>
  <p:notesSz cx="6858000" cy="9144000"/>
  <p:embeddedFontLst>
    <p:embeddedFont>
      <p:font typeface="Arial Rounded MT Bold" panose="020F0704030504030204" pitchFamily="3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523"/>
    <a:srgbClr val="A66816"/>
    <a:srgbClr val="CF821B"/>
    <a:srgbClr val="B2BE2C"/>
    <a:srgbClr val="D67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94584" autoAdjust="0"/>
  </p:normalViewPr>
  <p:slideViewPr>
    <p:cSldViewPr>
      <p:cViewPr>
        <p:scale>
          <a:sx n="50" d="100"/>
          <a:sy n="50" d="100"/>
        </p:scale>
        <p:origin x="-154" y="19"/>
      </p:cViewPr>
      <p:guideLst>
        <p:guide orient="horz" pos="2155"/>
        <p:guide pos="3856"/>
      </p:guideLst>
    </p:cSldViewPr>
  </p:slideViewPr>
  <p:outlineViewPr>
    <p:cViewPr>
      <p:scale>
        <a:sx n="33" d="100"/>
        <a:sy n="33" d="100"/>
      </p:scale>
      <p:origin x="0" y="106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896806649168857"/>
          <c:y val="0.20334261355258937"/>
          <c:w val="0.4778108048993876"/>
          <c:h val="0.680677412640179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cat>
            <c:strRef>
              <c:f>'TO Typology'!$A$25:$A$29</c:f>
              <c:strCache>
                <c:ptCount val="5"/>
                <c:pt idx="0">
                  <c:v>1. Choices in land-use</c:v>
                </c:pt>
                <c:pt idx="1">
                  <c:v>2. Choices in management</c:v>
                </c:pt>
                <c:pt idx="2">
                  <c:v>3. Choices in regulating (outdoor) activities</c:v>
                </c:pt>
                <c:pt idx="3">
                  <c:v>4. Choice of legal regimes</c:v>
                </c:pt>
                <c:pt idx="4">
                  <c:v>5. Investment choices between ES and non-ES </c:v>
                </c:pt>
              </c:strCache>
            </c:strRef>
          </c:cat>
          <c:val>
            <c:numRef>
              <c:f>'TO Typology'!$B$25:$B$29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8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065792"/>
        <c:axId val="96145408"/>
      </c:barChart>
      <c:catAx>
        <c:axId val="9606579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6145408"/>
        <c:crosses val="autoZero"/>
        <c:auto val="1"/>
        <c:lblAlgn val="ctr"/>
        <c:lblOffset val="100"/>
        <c:noMultiLvlLbl val="0"/>
      </c:catAx>
      <c:valAx>
        <c:axId val="96145408"/>
        <c:scaling>
          <c:orientation val="minMax"/>
          <c:max val="11"/>
          <c:min val="0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96065792"/>
        <c:crosses val="autoZero"/>
        <c:crossBetween val="between"/>
        <c:majorUnit val="2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0.44644</cdr:x>
      <cdr:y>0.01491</cdr:y>
    </cdr:from>
    <cdr:to>
      <cdr:x>0.81675</cdr:x>
      <cdr:y>0.11932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3744416" y="72008"/>
          <a:ext cx="3105888" cy="504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dirty="0"/>
            <a:t>No of ES </a:t>
          </a:r>
          <a:r>
            <a:rPr lang="en-GB" sz="1800" dirty="0" smtClean="0"/>
            <a:t>trade-offs (N=35)</a:t>
          </a:r>
          <a:endParaRPr lang="en-GB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755B0-FB78-4D19-96F8-296B3DDC706B}" type="datetimeFigureOut">
              <a:rPr lang="fi-FI" smtClean="0"/>
              <a:t>4.11.2015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4FDEB-C047-412E-AF08-20F0096B56B9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020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NESS_Title_f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6" r="1053"/>
          <a:stretch/>
        </p:blipFill>
        <p:spPr>
          <a:xfrm flipH="1">
            <a:off x="0" y="0"/>
            <a:ext cx="12241213" cy="6840538"/>
          </a:xfrm>
          <a:prstGeom prst="rect">
            <a:avLst/>
          </a:prstGeom>
        </p:spPr>
      </p:pic>
      <p:sp>
        <p:nvSpPr>
          <p:cNvPr id="14" name="Pyöristetty suorakulmio 6"/>
          <p:cNvSpPr/>
          <p:nvPr userDrawn="1"/>
        </p:nvSpPr>
        <p:spPr>
          <a:xfrm>
            <a:off x="625908" y="455049"/>
            <a:ext cx="6555079" cy="6484632"/>
          </a:xfrm>
          <a:prstGeom prst="roundRect">
            <a:avLst>
              <a:gd name="adj" fmla="val 1959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 userDrawn="1"/>
        </p:nvSpPr>
        <p:spPr>
          <a:xfrm>
            <a:off x="818705" y="4784937"/>
            <a:ext cx="6169486" cy="3990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8D9523"/>
                </a:solidFill>
                <a:latin typeface="+mj-lt"/>
              </a:rPr>
              <a:t>www.openness-project.eu</a:t>
            </a:r>
            <a:endParaRPr lang="nl-NL" sz="2000" b="0" dirty="0" smtClean="0">
              <a:solidFill>
                <a:srgbClr val="8D9523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18705" y="5359535"/>
            <a:ext cx="6169486" cy="1292572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818708" y="2342899"/>
            <a:ext cx="6169484" cy="229838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title</a:t>
            </a:r>
          </a:p>
        </p:txBody>
      </p:sp>
      <p:pic>
        <p:nvPicPr>
          <p:cNvPr id="1026" name="Picture 2" descr="O:\cpa4\47 - OpenNESS\WP7 Impact and dissemination\Logo and house style\With text\OpenNESS_logo_shorttex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98" y="583367"/>
            <a:ext cx="3557671" cy="154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:\COMMUNICATION-MEDIA-PRESS\EU LOGOS\EUflag_jpg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346" y="6268226"/>
            <a:ext cx="800552" cy="4129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6988192" y="6221435"/>
            <a:ext cx="4212155" cy="5065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OpenNESS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has received funding from the European Union’s Seventh </a:t>
            </a:r>
            <a:r>
              <a:rPr lang="en-US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Programme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for research, technological development and demonstration under grant agreement n° 308428.</a:t>
            </a:r>
            <a:endParaRPr lang="nl-NL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7366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6973" y="4395680"/>
            <a:ext cx="10405031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6973" y="2899313"/>
            <a:ext cx="10405031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9F75-7EA1-4826-841F-B69214D6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D32A-7B40-426A-B9B0-562B2E3FD2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6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20331" y="1591376"/>
            <a:ext cx="7270346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294699" y="1591376"/>
            <a:ext cx="7272471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9F75-7EA1-4826-841F-B69214D6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D32A-7B40-426A-B9B0-562B2E3FD2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55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061" y="273939"/>
            <a:ext cx="11017092" cy="114009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2060" y="1531204"/>
            <a:ext cx="5408662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2060" y="2169337"/>
            <a:ext cx="5408662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18368" y="1531204"/>
            <a:ext cx="5410786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18368" y="2169337"/>
            <a:ext cx="5410786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9F75-7EA1-4826-841F-B69214D6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D32A-7B40-426A-B9B0-562B2E3FD2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9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9F75-7EA1-4826-841F-B69214D6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D32A-7B40-426A-B9B0-562B2E3FD2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8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9F75-7EA1-4826-841F-B69214D6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D32A-7B40-426A-B9B0-562B2E3FD2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64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063" y="272356"/>
            <a:ext cx="4027275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85974" y="272355"/>
            <a:ext cx="6843178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2063" y="1431447"/>
            <a:ext cx="4027275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9F75-7EA1-4826-841F-B69214D6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D32A-7B40-426A-B9B0-562B2E3FD2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92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9363" y="4788378"/>
            <a:ext cx="7344728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99363" y="611216"/>
            <a:ext cx="7344728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99363" y="5353671"/>
            <a:ext cx="7344728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9F75-7EA1-4826-841F-B69214D6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D32A-7B40-426A-B9B0-562B2E3FD2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93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9F75-7EA1-4826-841F-B69214D6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D32A-7B40-426A-B9B0-562B2E3FD2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55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1882055" y="273940"/>
            <a:ext cx="3685115" cy="582079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20331" y="273940"/>
            <a:ext cx="10857702" cy="582079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9F75-7EA1-4826-841F-B69214D6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D32A-7B40-426A-B9B0-562B2E3FD2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2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NESS_txt+pic_h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8180"/>
          <a:stretch/>
        </p:blipFill>
        <p:spPr>
          <a:xfrm flipH="1">
            <a:off x="-1" y="0"/>
            <a:ext cx="12241212" cy="6840538"/>
          </a:xfrm>
          <a:prstGeom prst="rect">
            <a:avLst/>
          </a:prstGeom>
        </p:spPr>
      </p:pic>
      <p:sp>
        <p:nvSpPr>
          <p:cNvPr id="11" name="Pyöristetty suorakulmio 6"/>
          <p:cNvSpPr/>
          <p:nvPr userDrawn="1"/>
        </p:nvSpPr>
        <p:spPr>
          <a:xfrm>
            <a:off x="625908" y="455049"/>
            <a:ext cx="6555079" cy="6484632"/>
          </a:xfrm>
          <a:prstGeom prst="roundRect">
            <a:avLst>
              <a:gd name="adj" fmla="val 1959"/>
            </a:avLst>
          </a:prstGeom>
          <a:solidFill>
            <a:srgbClr val="8D9523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Päivämäärän paikkamerkki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E38A81C-6AD0-46E8-AA2B-60DE01698752}" type="datetime1">
              <a:rPr lang="fi-FI" smtClean="0"/>
              <a:pPr/>
              <a:t>4.11.2015</a:t>
            </a:fld>
            <a:endParaRPr lang="fi-FI" dirty="0" smtClean="0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dirty="0" smtClean="0"/>
              <a:t>Firstname Surname, Organization </a:t>
            </a:r>
            <a:endParaRPr lang="fi-FI" dirty="0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12"/>
          </p:nvPr>
        </p:nvSpPr>
        <p:spPr>
          <a:xfrm>
            <a:off x="143917" y="6315502"/>
            <a:ext cx="481991" cy="480530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1012695-5E05-4A6F-8CD6-F940F488BF84}" type="slidenum">
              <a:rPr lang="fi-FI" smtClean="0"/>
              <a:pPr/>
              <a:t>‹nr.›</a:t>
            </a:fld>
            <a:endParaRPr lang="fi-F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18705" y="763227"/>
            <a:ext cx="6168988" cy="861426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3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18207" y="1768729"/>
            <a:ext cx="6169486" cy="4030472"/>
          </a:xfrm>
        </p:spPr>
        <p:txBody>
          <a:bodyPr>
            <a:norm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defRPr sz="2200">
                <a:latin typeface="+mn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pic>
        <p:nvPicPr>
          <p:cNvPr id="3074" name="Picture 2" descr="O:\cpa4\47 - OpenNESS\WP7 Impact and dissemination\Logo and house style\OpenNESS_LOGO_neg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79" y="5799196"/>
            <a:ext cx="2394789" cy="10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035865" y="6151021"/>
            <a:ext cx="3952327" cy="337692"/>
          </a:xfrm>
          <a:prstGeom prst="rect">
            <a:avLst/>
          </a:prstGeom>
        </p:spPr>
        <p:txBody>
          <a:bodyPr wrap="square" lIns="36000" rIns="3600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  <a:cs typeface="+mn-cs"/>
              </a:rPr>
              <a:t>www.openness-project.eu</a:t>
            </a:r>
            <a:endParaRPr lang="nl-NL" sz="1600" b="0" kern="1200" dirty="0" smtClean="0">
              <a:solidFill>
                <a:schemeClr val="bg1">
                  <a:lumMod val="95000"/>
                </a:schemeClr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23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NESS_txt+pic_tre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" b="16"/>
          <a:stretch/>
        </p:blipFill>
        <p:spPr>
          <a:xfrm>
            <a:off x="1967" y="0"/>
            <a:ext cx="12237280" cy="6840538"/>
          </a:xfrm>
          <a:prstGeom prst="rect">
            <a:avLst/>
          </a:prstGeom>
        </p:spPr>
      </p:pic>
      <p:sp>
        <p:nvSpPr>
          <p:cNvPr id="16" name="Päivämäärän paikkamerkki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7C71D07-187E-4E66-9145-F4C124942EEC}" type="datetime1">
              <a:rPr lang="fi-FI" smtClean="0"/>
              <a:pPr/>
              <a:t>4.11.2015</a:t>
            </a:fld>
            <a:endParaRPr lang="fi-FI" dirty="0" smtClean="0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dirty="0" smtClean="0"/>
              <a:t>Firstname Surname, Organization </a:t>
            </a:r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12"/>
          </p:nvPr>
        </p:nvSpPr>
        <p:spPr>
          <a:xfrm>
            <a:off x="143917" y="6315502"/>
            <a:ext cx="481991" cy="480530"/>
          </a:xfrm>
        </p:spPr>
        <p:txBody>
          <a:bodyPr/>
          <a:lstStyle>
            <a:lvl1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1012695-5E05-4A6F-8CD6-F940F488BF84}" type="slidenum">
              <a:rPr lang="fi-FI" smtClean="0"/>
              <a:pPr/>
              <a:t>‹nr.›</a:t>
            </a:fld>
            <a:endParaRPr lang="fi-FI" dirty="0"/>
          </a:p>
        </p:txBody>
      </p:sp>
      <p:sp>
        <p:nvSpPr>
          <p:cNvPr id="11" name="Pyöristetty suorakulmio 6"/>
          <p:cNvSpPr/>
          <p:nvPr userDrawn="1"/>
        </p:nvSpPr>
        <p:spPr>
          <a:xfrm>
            <a:off x="625908" y="455049"/>
            <a:ext cx="6555079" cy="6484632"/>
          </a:xfrm>
          <a:prstGeom prst="roundRect">
            <a:avLst>
              <a:gd name="adj" fmla="val 1959"/>
            </a:avLst>
          </a:prstGeom>
          <a:solidFill>
            <a:srgbClr val="8D9523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18705" y="763227"/>
            <a:ext cx="6168988" cy="861426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3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18207" y="1768729"/>
            <a:ext cx="6169486" cy="4030472"/>
          </a:xfrm>
        </p:spPr>
        <p:txBody>
          <a:bodyPr>
            <a:norm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defRPr sz="2200">
                <a:latin typeface="+mn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pic>
        <p:nvPicPr>
          <p:cNvPr id="19" name="Picture 2" descr="O:\cpa4\47 - OpenNESS\WP7 Impact and dissemination\Logo and house style\OpenNESS_LOGO_neg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79" y="5799196"/>
            <a:ext cx="2394789" cy="10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3035865" y="6151021"/>
            <a:ext cx="3952327" cy="337692"/>
          </a:xfrm>
          <a:prstGeom prst="rect">
            <a:avLst/>
          </a:prstGeom>
        </p:spPr>
        <p:txBody>
          <a:bodyPr wrap="square" lIns="36000" rIns="3600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  <a:cs typeface="+mn-cs"/>
              </a:rPr>
              <a:t>www.openness-project.eu</a:t>
            </a:r>
            <a:endParaRPr lang="nl-NL" sz="1600" b="0" kern="1200" dirty="0" smtClean="0">
              <a:solidFill>
                <a:schemeClr val="bg1">
                  <a:lumMod val="95000"/>
                </a:schemeClr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NESS_txt+pic_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0"/>
          <a:stretch/>
        </p:blipFill>
        <p:spPr>
          <a:xfrm>
            <a:off x="0" y="0"/>
            <a:ext cx="12241213" cy="6840538"/>
          </a:xfrm>
          <a:prstGeom prst="rect">
            <a:avLst/>
          </a:prstGeom>
        </p:spPr>
      </p:pic>
      <p:sp>
        <p:nvSpPr>
          <p:cNvPr id="16" name="Päivämäärän paikkamerkki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DFDAB8-53F5-4453-AC53-78837276248E}" type="datetime1">
              <a:rPr lang="fi-FI" smtClean="0"/>
              <a:pPr/>
              <a:t>4.11.2015</a:t>
            </a:fld>
            <a:endParaRPr lang="fi-FI" dirty="0" smtClean="0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Firstname Surname, Organization </a:t>
            </a:r>
            <a:endParaRPr lang="fi-FI" dirty="0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12"/>
          </p:nvPr>
        </p:nvSpPr>
        <p:spPr>
          <a:xfrm>
            <a:off x="143917" y="6315502"/>
            <a:ext cx="481991" cy="48053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11012695-5E05-4A6F-8CD6-F940F488BF84}" type="slidenum">
              <a:rPr lang="fi-FI" smtClean="0"/>
              <a:pPr/>
              <a:t>‹nr.›</a:t>
            </a:fld>
            <a:endParaRPr lang="fi-FI" dirty="0"/>
          </a:p>
        </p:txBody>
      </p:sp>
      <p:sp>
        <p:nvSpPr>
          <p:cNvPr id="11" name="Pyöristetty suorakulmio 6"/>
          <p:cNvSpPr/>
          <p:nvPr userDrawn="1"/>
        </p:nvSpPr>
        <p:spPr>
          <a:xfrm>
            <a:off x="625908" y="455049"/>
            <a:ext cx="6555079" cy="6484632"/>
          </a:xfrm>
          <a:prstGeom prst="roundRect">
            <a:avLst>
              <a:gd name="adj" fmla="val 1959"/>
            </a:avLst>
          </a:prstGeom>
          <a:solidFill>
            <a:srgbClr val="8D9523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18705" y="763227"/>
            <a:ext cx="6168988" cy="861426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3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18207" y="1768729"/>
            <a:ext cx="6169486" cy="4030472"/>
          </a:xfrm>
        </p:spPr>
        <p:txBody>
          <a:bodyPr>
            <a:norm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defRPr sz="2200">
                <a:latin typeface="+mn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pic>
        <p:nvPicPr>
          <p:cNvPr id="15" name="Picture 2" descr="O:\cpa4\47 - OpenNESS\WP7 Impact and dissemination\Logo and house style\OpenNESS_LOGO_neg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79" y="5799196"/>
            <a:ext cx="2394789" cy="10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 userDrawn="1"/>
        </p:nvSpPr>
        <p:spPr>
          <a:xfrm>
            <a:off x="3035865" y="6151021"/>
            <a:ext cx="3952327" cy="337692"/>
          </a:xfrm>
          <a:prstGeom prst="rect">
            <a:avLst/>
          </a:prstGeom>
        </p:spPr>
        <p:txBody>
          <a:bodyPr wrap="square" lIns="36000" rIns="3600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  <a:cs typeface="+mn-cs"/>
              </a:rPr>
              <a:t>www.openness-project.eu</a:t>
            </a:r>
            <a:endParaRPr lang="nl-NL" sz="1600" b="0" kern="1200" dirty="0" smtClean="0">
              <a:solidFill>
                <a:schemeClr val="bg1">
                  <a:lumMod val="95000"/>
                </a:schemeClr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71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NESS_txt+pic_ah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59"/>
          <a:stretch/>
        </p:blipFill>
        <p:spPr>
          <a:xfrm>
            <a:off x="-1" y="0"/>
            <a:ext cx="12241214" cy="6840538"/>
          </a:xfrm>
          <a:prstGeom prst="rect">
            <a:avLst/>
          </a:prstGeom>
        </p:spPr>
      </p:pic>
      <p:sp>
        <p:nvSpPr>
          <p:cNvPr id="16" name="Päivämäärän paikkamerkki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DE57B9-F450-47AF-97CD-6B80895DFFA3}" type="datetime1">
              <a:rPr lang="fi-FI" smtClean="0"/>
              <a:pPr/>
              <a:t>4.11.2015</a:t>
            </a:fld>
            <a:endParaRPr lang="fi-FI" dirty="0" smtClean="0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Firstname Surname, Organization </a:t>
            </a:r>
            <a:endParaRPr lang="fi-FI" dirty="0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12"/>
          </p:nvPr>
        </p:nvSpPr>
        <p:spPr>
          <a:xfrm>
            <a:off x="143917" y="6315502"/>
            <a:ext cx="481991" cy="48053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11012695-5E05-4A6F-8CD6-F940F488BF84}" type="slidenum">
              <a:rPr lang="fi-FI" smtClean="0"/>
              <a:pPr/>
              <a:t>‹nr.›</a:t>
            </a:fld>
            <a:endParaRPr lang="fi-FI" dirty="0"/>
          </a:p>
        </p:txBody>
      </p:sp>
      <p:sp>
        <p:nvSpPr>
          <p:cNvPr id="11" name="Pyöristetty suorakulmio 6"/>
          <p:cNvSpPr/>
          <p:nvPr userDrawn="1"/>
        </p:nvSpPr>
        <p:spPr>
          <a:xfrm>
            <a:off x="625908" y="455049"/>
            <a:ext cx="6555079" cy="6484632"/>
          </a:xfrm>
          <a:prstGeom prst="roundRect">
            <a:avLst>
              <a:gd name="adj" fmla="val 1959"/>
            </a:avLst>
          </a:prstGeom>
          <a:solidFill>
            <a:srgbClr val="8D9523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18705" y="763227"/>
            <a:ext cx="6168988" cy="861426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3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18207" y="1768729"/>
            <a:ext cx="6169486" cy="4030472"/>
          </a:xfrm>
        </p:spPr>
        <p:txBody>
          <a:bodyPr>
            <a:norm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defRPr sz="2200">
                <a:latin typeface="+mn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pic>
        <p:nvPicPr>
          <p:cNvPr id="19" name="Picture 2" descr="O:\cpa4\47 - OpenNESS\WP7 Impact and dissemination\Logo and house style\OpenNESS_LOGO_neg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79" y="5799196"/>
            <a:ext cx="2394789" cy="10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3035865" y="6151021"/>
            <a:ext cx="3952327" cy="337692"/>
          </a:xfrm>
          <a:prstGeom prst="rect">
            <a:avLst/>
          </a:prstGeom>
        </p:spPr>
        <p:txBody>
          <a:bodyPr wrap="square" lIns="36000" rIns="3600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  <a:cs typeface="+mn-cs"/>
              </a:rPr>
              <a:t>www.openness-project.eu</a:t>
            </a:r>
            <a:endParaRPr lang="nl-NL" sz="1600" b="0" kern="1200" dirty="0" smtClean="0">
              <a:solidFill>
                <a:schemeClr val="bg1">
                  <a:lumMod val="95000"/>
                </a:schemeClr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40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NES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cpa4\47 - OpenNESS\WP7 Impact and dissemination\Logo and house style\backgroundOpenNESS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88" r="15064" b="7453"/>
          <a:stretch/>
        </p:blipFill>
        <p:spPr bwMode="auto">
          <a:xfrm>
            <a:off x="-1" y="0"/>
            <a:ext cx="12241214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cpa4\47 - OpenNESS\WP7 Impact and dissemination\Logo and house style\OpenNESS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92" y="5799196"/>
            <a:ext cx="2394785" cy="10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5349421" y="6104719"/>
            <a:ext cx="6073087" cy="4758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8D9523"/>
                </a:solidFill>
                <a:latin typeface="+mj-lt"/>
              </a:rPr>
              <a:t>From concepts to real-world applications</a:t>
            </a:r>
          </a:p>
          <a:p>
            <a:pPr algn="r"/>
            <a:r>
              <a:rPr lang="en-US" sz="1100" b="0" dirty="0" smtClean="0">
                <a:solidFill>
                  <a:srgbClr val="8D9523"/>
                </a:solidFill>
                <a:latin typeface="+mj-lt"/>
              </a:rPr>
              <a:t>www.openness-project.eu</a:t>
            </a:r>
            <a:endParaRPr lang="nl-NL" sz="1100" b="0" dirty="0" smtClean="0">
              <a:solidFill>
                <a:srgbClr val="8D9523"/>
              </a:solidFill>
              <a:latin typeface="+mj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22308" y="332530"/>
            <a:ext cx="10602625" cy="100482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000">
                <a:solidFill>
                  <a:srgbClr val="8D9523"/>
                </a:solidFill>
                <a:latin typeface="+mj-lt"/>
              </a:defRPr>
            </a:lvl1pPr>
            <a:lvl2pPr marL="0" indent="0">
              <a:buNone/>
              <a:defRPr sz="3000">
                <a:solidFill>
                  <a:srgbClr val="8D9523"/>
                </a:solidFill>
                <a:latin typeface="+mj-lt"/>
              </a:defRPr>
            </a:lvl2pPr>
            <a:lvl3pPr>
              <a:defRPr sz="3000">
                <a:solidFill>
                  <a:srgbClr val="8D9523"/>
                </a:solidFill>
                <a:latin typeface="+mj-lt"/>
              </a:defRPr>
            </a:lvl3pPr>
            <a:lvl4pPr>
              <a:defRPr sz="3000">
                <a:solidFill>
                  <a:srgbClr val="8D9523"/>
                </a:solidFill>
                <a:latin typeface="+mj-lt"/>
              </a:defRPr>
            </a:lvl4pPr>
            <a:lvl5pPr>
              <a:defRPr sz="3000">
                <a:solidFill>
                  <a:srgbClr val="8D9523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28951" y="1696482"/>
            <a:ext cx="10596300" cy="4021390"/>
          </a:xfrm>
        </p:spPr>
        <p:txBody>
          <a:bodyPr>
            <a:norm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2200">
                <a:latin typeface="+mn-lt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Clr>
                <a:srgbClr val="8D9523"/>
              </a:buClr>
              <a:defRPr sz="2200"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Clr>
                <a:srgbClr val="8D9523"/>
              </a:buClr>
              <a:defRPr sz="2200">
                <a:latin typeface="+mn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buClr>
                <a:srgbClr val="8D9523"/>
              </a:buClr>
              <a:defRPr sz="2200">
                <a:latin typeface="+mn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Clr>
                <a:srgbClr val="8D9523"/>
              </a:buClr>
              <a:defRPr sz="2200">
                <a:latin typeface="+mn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E4E6B26-9BDE-4C66-8C75-58DFDF23357A}" type="datetime1">
              <a:rPr lang="fi-FI" smtClean="0"/>
              <a:pPr/>
              <a:t>4.11.2015</a:t>
            </a:fld>
            <a:endParaRPr lang="fi-F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smtClean="0"/>
              <a:t>Firstname, Surname, Organization 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143917" y="6315502"/>
            <a:ext cx="481991" cy="480530"/>
          </a:xfrm>
        </p:spPr>
        <p:txBody>
          <a:bodyPr/>
          <a:lstStyle>
            <a:lvl1pPr>
              <a:defRPr sz="1200"/>
            </a:lvl1pPr>
          </a:lstStyle>
          <a:p>
            <a:fld id="{11012695-5E05-4A6F-8CD6-F940F488BF84}" type="slidenum">
              <a:rPr lang="fi-FI" smtClean="0"/>
              <a:pPr/>
              <a:t>‹nr.›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17238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9F75-7EA1-4826-841F-B69214D6315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D32A-7B40-426A-B9B0-562B2E3FD2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0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8091" y="2125002"/>
            <a:ext cx="10405031" cy="146628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36182" y="3876305"/>
            <a:ext cx="8568849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9F75-7EA1-4826-841F-B69214D6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D32A-7B40-426A-B9B0-562B2E3FD2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8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9F75-7EA1-4826-841F-B69214D6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D32A-7B40-426A-B9B0-562B2E3FD2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3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87409" y="1000450"/>
            <a:ext cx="6100783" cy="1629748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40000"/>
              </a:prstClr>
            </a:outerShdw>
          </a:effectLst>
        </p:spPr>
        <p:txBody>
          <a:bodyPr vert="horz" lIns="108000" tIns="0" rIns="0" bIns="0" rtlCol="0" anchor="t" anchorCtr="0">
            <a:noAutofit/>
          </a:bodyPr>
          <a:lstStyle/>
          <a:p>
            <a:r>
              <a:rPr lang="fi-FI" dirty="0" smtClean="0"/>
              <a:t>Compact and </a:t>
            </a:r>
            <a:br>
              <a:rPr lang="fi-FI" dirty="0" smtClean="0"/>
            </a:br>
            <a:r>
              <a:rPr lang="fi-FI" dirty="0" err="1" smtClean="0"/>
              <a:t>effective</a:t>
            </a:r>
            <a:r>
              <a:rPr lang="fi-FI" dirty="0" smtClean="0"/>
              <a:t> </a:t>
            </a:r>
            <a:r>
              <a:rPr lang="fi-FI" dirty="0" err="1" smtClean="0"/>
              <a:t>headline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 rot="16200000">
            <a:off x="-153698" y="5827421"/>
            <a:ext cx="595233" cy="192795"/>
          </a:xfrm>
          <a:prstGeom prst="rect">
            <a:avLst/>
          </a:prstGeom>
        </p:spPr>
        <p:txBody>
          <a:bodyPr vert="horz" lIns="108000" tIns="0" rIns="0" bIns="0" rtlCol="0" anchor="t" anchorCtr="0"/>
          <a:lstStyle>
            <a:lvl1pPr algn="l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0E4E6B26-9BDE-4C66-8C75-58DFDF23357A}" type="datetime1">
              <a:rPr lang="fi-FI" smtClean="0"/>
              <a:pPr/>
              <a:t>4.11.2015</a:t>
            </a:fld>
            <a:endParaRPr lang="fi-FI" dirty="0" smtClean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 rot="16200000">
            <a:off x="-2334032" y="2928835"/>
            <a:ext cx="4955901" cy="1927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fi-FI" dirty="0" smtClean="0"/>
              <a:t>Firstname, Surname, Organization 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7519" y="6315502"/>
            <a:ext cx="481991" cy="480530"/>
          </a:xfrm>
          <a:prstGeom prst="rect">
            <a:avLst/>
          </a:prstGeom>
        </p:spPr>
        <p:txBody>
          <a:bodyPr vert="horz" lIns="0" tIns="0" rIns="0" bIns="72000" rtlCol="0" anchor="b" anchorCtr="0"/>
          <a:lstStyle>
            <a:lvl1pPr algn="l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1012695-5E05-4A6F-8CD6-F940F488BF84}" type="slidenum">
              <a:rPr lang="fi-FI" smtClean="0"/>
              <a:pPr/>
              <a:t>‹nr.›</a:t>
            </a:fld>
            <a:endParaRPr lang="fi-FI" dirty="0"/>
          </a:p>
        </p:txBody>
      </p:sp>
      <p:sp>
        <p:nvSpPr>
          <p:cNvPr id="23" name="Tekstin paikkamerkki 2"/>
          <p:cNvSpPr>
            <a:spLocks noGrp="1"/>
          </p:cNvSpPr>
          <p:nvPr>
            <p:ph type="body" idx="1"/>
          </p:nvPr>
        </p:nvSpPr>
        <p:spPr>
          <a:xfrm>
            <a:off x="915103" y="2917497"/>
            <a:ext cx="6073087" cy="3160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7" name="Picture 6" descr="O:\cpa4\47 - OpenNESS\WP7 Impact and dissemination\FP7 logo\FP7-General\colour\FP7-gen-RGB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128" y="6044422"/>
            <a:ext cx="892588" cy="54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:\COMMUNICATION-MEDIA-PRESS\EU LOGOS\EUflag_jpg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773" y="6063424"/>
            <a:ext cx="943594" cy="466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66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6" r:id="rId2"/>
    <p:sldLayoutId id="2147483679" r:id="rId3"/>
    <p:sldLayoutId id="2147483674" r:id="rId4"/>
    <p:sldLayoutId id="2147483677" r:id="rId5"/>
    <p:sldLayoutId id="2147483665" r:id="rId6"/>
    <p:sldLayoutId id="2147483731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600" b="0" kern="1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ts val="1200"/>
        </a:spcBef>
        <a:spcAft>
          <a:spcPts val="0"/>
        </a:spcAft>
        <a:buFontTx/>
        <a:buNone/>
        <a:defRPr lang="fi-FI" sz="2800" b="0" kern="1200" baseline="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216000" marR="0" indent="-216000" algn="l" defTabSz="914400" rtl="0" eaLnBrk="1" fontAlgn="auto" latinLnBrk="0" hangingPunct="1">
        <a:lnSpc>
          <a:spcPts val="3000"/>
        </a:lnSpc>
        <a:spcBef>
          <a:spcPts val="1200"/>
        </a:spcBef>
        <a:spcAft>
          <a:spcPts val="0"/>
        </a:spcAft>
        <a:buClrTx/>
        <a:buSzTx/>
        <a:buFont typeface="Arial" pitchFamily="34" charset="0"/>
        <a:buChar char="•"/>
        <a:tabLst/>
        <a:defRPr lang="fi-FI" sz="2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32000" marR="0" indent="-216000" algn="l" defTabSz="914400" rtl="0" eaLnBrk="1" fontAlgn="auto" latinLnBrk="0" hangingPunct="1">
        <a:lnSpc>
          <a:spcPts val="2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lang="fi-FI"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lnSpc>
          <a:spcPts val="2000"/>
        </a:lnSpc>
        <a:spcBef>
          <a:spcPts val="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216000" algn="l" defTabSz="914400" rtl="0" eaLnBrk="1" latinLnBrk="0" hangingPunct="1">
        <a:lnSpc>
          <a:spcPts val="2000"/>
        </a:lnSpc>
        <a:spcBef>
          <a:spcPts val="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12061" y="273939"/>
            <a:ext cx="11017092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2061" y="1596127"/>
            <a:ext cx="11017092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12062" y="6340167"/>
            <a:ext cx="285628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69F75-7EA1-4826-841F-B69214D6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82415" y="6340167"/>
            <a:ext cx="38763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72869" y="6340167"/>
            <a:ext cx="285628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4D32A-7B40-426A-B9B0-562B2E3FD2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5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ness-project.e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hyperlink" Target="http://www.google.be/url?sa=i&amp;rct=j&amp;q=&amp;esrc=s&amp;frm=1&amp;source=images&amp;cd=&amp;cad=rja&amp;uact=8&amp;ved=0CAcQjRxqFQoTCNCT-ImD9sgCFQLNGgodSKkIxw&amp;url=http://www.neledelva.be/dichterbij/belgie/Haspengouw3bloesems.html&amp;psig=AFQjCNGlDvdDIOf6VUPfQkcoYimhpm0ZTw&amp;ust=1446700797894455" TargetMode="External"/><Relationship Id="rId2" Type="http://schemas.openxmlformats.org/officeDocument/2006/relationships/hyperlink" Target="http://www.google.be/url?sa=i&amp;rct=j&amp;q=&amp;esrc=s&amp;frm=1&amp;source=images&amp;cd=&amp;cad=rja&amp;uact=8&amp;ved=0CAcQjRxqFQoTCOvtzuGiqcgCFUR-Ggod5MMERg&amp;url=http://cannoncorp.us/market/urban-development/&amp;psig=AFQjCNEixehRp-OS64VWeKEVwz6TpvfYUA&amp;ust=144406364016129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3.jpeg"/><Relationship Id="rId4" Type="http://schemas.openxmlformats.org/officeDocument/2006/relationships/hyperlink" Target="http://www.google.be/url?sa=i&amp;rct=j&amp;q=&amp;esrc=s&amp;frm=1&amp;source=images&amp;cd=&amp;cad=rja&amp;uact=8&amp;ved=0CAcQjRxqFQoTCKvVsYCjqcgCFQHaGgodajkIGA&amp;url=http://www.wildlifetrusts.org/node/15761&amp;bvm=bv.104317490,d.d2s&amp;psig=AFQjCNFLXckow1irQ2shd7PGlMFcbEDfpg&amp;ust=1444063762649640" TargetMode="External"/><Relationship Id="rId9" Type="http://schemas.openxmlformats.org/officeDocument/2006/relationships/hyperlink" Target="http://media.madeinlimburg.be/2012/07/boeren-spuiten-vergif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be/url?sa=i&amp;rct=j&amp;q=&amp;esrc=s&amp;frm=1&amp;source=images&amp;cd=&amp;cad=rja&amp;uact=8&amp;ved=0CAcQjRxqFQoTCOPV4pSE9sgCFQJOGgodefcBPA&amp;url=http://www.madeinlimburg.be/nieuws/boeren-moeten-anders-gaan-spuiten/&amp;bvm=bv.106379543,d.d2s&amp;psig=AFQjCNGXmXK7lZyhlDOn9rhfcewgoWuJtA&amp;ust=144670121132857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hyperlink" Target="http://www.google.be/url?sa=i&amp;rct=j&amp;q=&amp;esrc=s&amp;frm=1&amp;source=images&amp;cd=&amp;cad=rja&amp;uact=8&amp;ved=0CAcQjRxqFQoTCJvz1qWlqcgCFcnuGgodmfoPJg&amp;url=http://loshboughhuntinglodge.com/russian-boar-feral-hog-hunting/&amp;psig=AFQjCNFrSXT7COQd7397wvfNpUZQ2QPlwA&amp;ust=144406434801737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ww.google.be/url?sa=i&amp;rct=j&amp;q=&amp;esrc=s&amp;frm=1&amp;source=images&amp;cd=&amp;cad=rja&amp;uact=8&amp;ved=0CAcQjRxqFQoTCOfxw9-lqcgCFcFcGgodPboOiA&amp;url=http://www.dailymail.co.uk/travel/article-2201690/Autumn-walks-UK-Six-great-routes-best-Britain.html&amp;bvm=bv.104317490,d.d2s&amp;psig=AFQjCNGfZLHi896o1607GvNXdUxuEDTj7A&amp;ust=144406448111971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s://www.google.be/url?sa=i&amp;rct=j&amp;q=&amp;esrc=s&amp;frm=1&amp;source=images&amp;cd=&amp;cad=rja&amp;uact=8&amp;ved=0CAcQjRxqFQoTCNXGp5L-9cgCFQFYGgod3NwNLA&amp;url=https://en.wikipedia.org/wiki/Westport,_Connecticut&amp;psig=AFQjCNGRbjcxBoDp7eB9IsVlD2kBfCwumA&amp;ust=1446699559567974" TargetMode="External"/><Relationship Id="rId7" Type="http://schemas.openxmlformats.org/officeDocument/2006/relationships/hyperlink" Target="http://www.google.be/url?sa=i&amp;rct=j&amp;q=&amp;esrc=s&amp;frm=1&amp;source=images&amp;cd=&amp;cad=rja&amp;uact=8&amp;ved=0CAcQjRxqFQoTCOTju9z-9cgCFcRaGgodd6YDcw&amp;url=http://www.telegraph.co.uk/news/health/elder/7973197/Older-people-remember-what-they-said-but-not-who-they-said-it-to.html&amp;bvm=bv.106379543,d.d2s&amp;psig=AFQjCNG8AJIkx4uttvbIeGWIpAJ_hgVR1A&amp;ust=1446699721859930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hyperlink" Target="https://www.google.be/url?sa=i&amp;rct=j&amp;q=&amp;esrc=s&amp;frm=1&amp;source=images&amp;cd=&amp;cad=rja&amp;uact=8&amp;ved=0CAcQjRxqFQoTCNq6hcvp9sgCFQUyGgodtxkF-w&amp;url=https%3A%2F%2Fen.wikipedia.org%2Fwiki%2FShopping_mall&amp;psig=AFQjCNE6vHHyhv1VbMl4El54qCcqPzIsPw&amp;ust=1446728381576338" TargetMode="External"/><Relationship Id="rId5" Type="http://schemas.openxmlformats.org/officeDocument/2006/relationships/hyperlink" Target="http://www.google.be/url?sa=i&amp;rct=j&amp;q=&amp;esrc=s&amp;frm=1&amp;source=images&amp;cd=&amp;cad=rja&amp;uact=8&amp;ved=0CAcQjRxqFQoTCKvVsYCjqcgCFQHaGgodajkIGA&amp;url=http://www.wildlifetrusts.org/node/15761&amp;bvm=bv.104317490,d.d2s&amp;psig=AFQjCNFLXckow1irQ2shd7PGlMFcbEDfpg&amp;ust=1444063762649640" TargetMode="External"/><Relationship Id="rId10" Type="http://schemas.openxmlformats.org/officeDocument/2006/relationships/image" Target="../media/image37.jpeg"/><Relationship Id="rId4" Type="http://schemas.openxmlformats.org/officeDocument/2006/relationships/image" Target="../media/image34.jpeg"/><Relationship Id="rId9" Type="http://schemas.openxmlformats.org/officeDocument/2006/relationships/hyperlink" Target="https://www.google.be/url?sa=i&amp;rct=j&amp;q=&amp;esrc=s&amp;frm=1&amp;source=images&amp;cd=&amp;cad=rja&amp;uact=8&amp;ved=0CAcQjRxqFQoTCJnczYuA9sgCFQKFGgodeIYM8g&amp;url=https://thefantasybaseballroundtableshow.wordpress.com/2011/09/16/the-mayor-of-crazy-town-makes-some-outlandish-board-bets/&amp;bvm=bv.106379543,d.d2s&amp;psig=AFQjCNFzvxrZUptJg97RNVD4oblfcMVuuw&amp;ust=144670010231944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"/>
            <a:ext cx="12241213" cy="1414029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GB" sz="5400" noProof="0" dirty="0"/>
              <a:t>Operational </a:t>
            </a:r>
            <a:r>
              <a:rPr lang="en-GB" sz="5400" noProof="0" dirty="0" smtClean="0"/>
              <a:t>ES trade-off </a:t>
            </a:r>
            <a:r>
              <a:rPr lang="en-GB" sz="5400" noProof="0" dirty="0"/>
              <a:t>typology</a:t>
            </a:r>
          </a:p>
        </p:txBody>
      </p:sp>
      <p:pic>
        <p:nvPicPr>
          <p:cNvPr id="10242" name="Picture 2" descr="kvinde-d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58" y="1596287"/>
            <a:ext cx="4632293" cy="463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1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noProof="0" dirty="0" smtClean="0">
                <a:solidFill>
                  <a:schemeClr val="accent3">
                    <a:lumMod val="75000"/>
                  </a:schemeClr>
                </a:solidFill>
              </a:rPr>
              <a:t>An </a:t>
            </a:r>
            <a:r>
              <a:rPr lang="en-GB" b="1" noProof="0" dirty="0" smtClean="0">
                <a:solidFill>
                  <a:schemeClr val="accent3">
                    <a:lumMod val="75000"/>
                  </a:schemeClr>
                </a:solidFill>
              </a:rPr>
              <a:t>operational ES trade-off typology?</a:t>
            </a:r>
            <a:endParaRPr lang="en-GB" b="1" noProof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5990" y="1426514"/>
            <a:ext cx="7510922" cy="5142784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What? </a:t>
            </a:r>
            <a:r>
              <a:rPr lang="en-GB" sz="2400" dirty="0" smtClean="0"/>
              <a:t>Start </a:t>
            </a:r>
            <a:r>
              <a:rPr lang="en-GB" sz="2400" dirty="0" smtClean="0"/>
              <a:t>from choices that have to be made by </a:t>
            </a:r>
            <a:r>
              <a:rPr lang="en-GB" sz="2400" dirty="0" smtClean="0"/>
              <a:t>planners/land-users/decision makers/...</a:t>
            </a:r>
            <a:endParaRPr lang="en-GB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Why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?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000" dirty="0" smtClean="0"/>
              <a:t>Checklist of possible ES trade-offs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000" dirty="0" smtClean="0"/>
              <a:t>Detect and understand </a:t>
            </a:r>
            <a:r>
              <a:rPr lang="en-GB" sz="2000" dirty="0" smtClean="0"/>
              <a:t>(potential) stakeholder conflicts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000" dirty="0" smtClean="0"/>
              <a:t>Common solutions for each trade-off type?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000" dirty="0" smtClean="0"/>
              <a:t>Specific research needs for each trade-off typology</a:t>
            </a:r>
            <a:r>
              <a:rPr lang="en-GB" sz="2000" dirty="0" smtClean="0"/>
              <a:t>?</a:t>
            </a:r>
          </a:p>
          <a:p>
            <a:pPr marL="514350" indent="-457200"/>
            <a:endParaRPr lang="nl-B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457200"/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How?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GB" sz="2400" dirty="0"/>
              <a:t>Learning from practise: 27 case studies </a:t>
            </a:r>
          </a:p>
          <a:p>
            <a:pPr marL="971550" lvl="1" indent="-514350">
              <a:buFont typeface="+mj-lt"/>
              <a:buAutoNum type="arabicPeriod"/>
            </a:pPr>
            <a:endParaRPr lang="en-GB" sz="2400" dirty="0" smtClean="0"/>
          </a:p>
          <a:p>
            <a:endParaRPr lang="en-GB" dirty="0" smtClean="0"/>
          </a:p>
          <a:p>
            <a:pPr marL="457200" lvl="1" indent="0">
              <a:buNone/>
            </a:pPr>
            <a:endParaRPr lang="en-GB" sz="2400" dirty="0" smtClean="0"/>
          </a:p>
          <a:p>
            <a:pPr lvl="1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38" y="1332037"/>
            <a:ext cx="3492277" cy="34922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8568878" y="6270496"/>
            <a:ext cx="3376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http://www.openness-project.eu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Tekstvak 4"/>
          <p:cNvSpPr txBox="1"/>
          <p:nvPr/>
        </p:nvSpPr>
        <p:spPr>
          <a:xfrm>
            <a:off x="6768678" y="3604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027" name="Picture 3" descr="C:\Users\francis_turkelboom\Documents\ESD_Projecten\1 OpenNess\Logo OpenNESS\OpenNESS_LOGO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121" y="4971379"/>
            <a:ext cx="2520280" cy="148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6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4"/>
          </p:nvPr>
        </p:nvSpPr>
        <p:spPr>
          <a:xfrm>
            <a:off x="143943" y="286309"/>
            <a:ext cx="12097270" cy="685688"/>
          </a:xfrm>
        </p:spPr>
        <p:txBody>
          <a:bodyPr/>
          <a:lstStyle/>
          <a:p>
            <a:r>
              <a:rPr lang="en-GB" sz="2800" noProof="0" dirty="0" smtClean="0"/>
              <a:t>Iterative process for building  an operational ES trade-off typology</a:t>
            </a:r>
            <a:endParaRPr lang="en-GB" sz="2800" noProof="0" dirty="0"/>
          </a:p>
        </p:txBody>
      </p:sp>
      <p:pic>
        <p:nvPicPr>
          <p:cNvPr id="1026" name="Picture 2" descr="C:\Users\francis_turkelboom\NEW\OpenNESS\JRA trade-offs\Sessie Trade-offs Barcelona\Foto_OpenNESS_WS_tradeoffs\DSC09762 - k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52" y="1849722"/>
            <a:ext cx="3287397" cy="1929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rancis_turkelboom\NEW\OpenNESS\JRA trade-offs\Sessie trade-off Leuven\opnames\Sessie WP5 tradeoffs\P10402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" t="4776"/>
          <a:stretch/>
        </p:blipFill>
        <p:spPr bwMode="auto">
          <a:xfrm>
            <a:off x="8956945" y="1860475"/>
            <a:ext cx="2517875" cy="1964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rancis_turkelboom\Pictures\ESD scocial research\Niet moentaire waarde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93" y="1798477"/>
            <a:ext cx="3463129" cy="1982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892049" y="1294421"/>
            <a:ext cx="259228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l-BE" dirty="0" smtClean="0"/>
              <a:t>De Cirkel Case </a:t>
            </a:r>
            <a:r>
              <a:rPr lang="nl-BE" dirty="0" err="1" smtClean="0"/>
              <a:t>Study</a:t>
            </a:r>
            <a:endParaRPr lang="en-GB" dirty="0" smtClean="0"/>
          </a:p>
        </p:txBody>
      </p:sp>
      <p:sp>
        <p:nvSpPr>
          <p:cNvPr id="10" name="Tekstvak 9"/>
          <p:cNvSpPr txBox="1"/>
          <p:nvPr/>
        </p:nvSpPr>
        <p:spPr>
          <a:xfrm>
            <a:off x="4805452" y="1294421"/>
            <a:ext cx="328739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l-BE" dirty="0" smtClean="0"/>
              <a:t>OpenNESS Barcelona workshop</a:t>
            </a:r>
            <a:endParaRPr lang="en-GB" dirty="0" smtClean="0"/>
          </a:p>
        </p:txBody>
      </p:sp>
      <p:sp>
        <p:nvSpPr>
          <p:cNvPr id="15" name="Tekstvak 14"/>
          <p:cNvSpPr txBox="1"/>
          <p:nvPr/>
        </p:nvSpPr>
        <p:spPr>
          <a:xfrm>
            <a:off x="9063754" y="1279827"/>
            <a:ext cx="288032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l-BE" dirty="0" smtClean="0"/>
              <a:t>OpenNESS Leuven workshop</a:t>
            </a:r>
            <a:endParaRPr lang="en-GB" dirty="0" smtClean="0"/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207577"/>
              </p:ext>
            </p:extLst>
          </p:nvPr>
        </p:nvGraphicFramePr>
        <p:xfrm>
          <a:off x="2478987" y="4073571"/>
          <a:ext cx="230334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14"/>
                <a:gridCol w="1956533"/>
              </a:tblGrid>
              <a:tr h="246096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solidFill>
                            <a:schemeClr val="tx1"/>
                          </a:solidFill>
                        </a:rPr>
                        <a:t>Focus: Competing activities</a:t>
                      </a:r>
                      <a:endParaRPr lang="en-U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</a:tr>
              <a:tr h="246096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1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Spatial competition</a:t>
                      </a:r>
                      <a:endParaRPr lang="en-US" sz="1200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6096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2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Activity 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incompatibility</a:t>
                      </a:r>
                      <a:endParaRPr lang="en-US" sz="1200" noProof="0" dirty="0"/>
                    </a:p>
                  </a:txBody>
                  <a:tcPr/>
                </a:tc>
              </a:tr>
              <a:tr h="246096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3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Activity side-effects </a:t>
                      </a:r>
                      <a:endParaRPr lang="en-US" sz="1200" noProof="0" dirty="0"/>
                    </a:p>
                  </a:txBody>
                  <a:tcPr/>
                </a:tc>
              </a:tr>
              <a:tr h="246096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/>
                        <a:t>Focus: Use of resource(s)/ESS</a:t>
                      </a:r>
                      <a:endParaRPr lang="en-US" sz="1200" b="1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 dirty="0"/>
                    </a:p>
                  </a:txBody>
                  <a:tcPr/>
                </a:tc>
              </a:tr>
              <a:tr h="246096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4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Overuse </a:t>
                      </a:r>
                      <a:endParaRPr lang="en-US" sz="1200" noProof="0" dirty="0"/>
                    </a:p>
                  </a:txBody>
                  <a:tcPr/>
                </a:tc>
              </a:tr>
              <a:tr h="246096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5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Overharvesting</a:t>
                      </a:r>
                      <a:endParaRPr lang="en-US" sz="1200" noProof="0" dirty="0"/>
                    </a:p>
                  </a:txBody>
                  <a:tcPr/>
                </a:tc>
              </a:tr>
              <a:tr h="246096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6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Depletion supporting ESS</a:t>
                      </a:r>
                      <a:endParaRPr lang="en-US" sz="12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PIJL-RECHTS 17"/>
          <p:cNvSpPr/>
          <p:nvPr/>
        </p:nvSpPr>
        <p:spPr>
          <a:xfrm rot="3353372">
            <a:off x="1599101" y="4339748"/>
            <a:ext cx="917149" cy="360040"/>
          </a:xfrm>
          <a:prstGeom prst="rightArrow">
            <a:avLst>
              <a:gd name="adj1" fmla="val 5339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IJL-RECHTS 18"/>
          <p:cNvSpPr/>
          <p:nvPr/>
        </p:nvSpPr>
        <p:spPr>
          <a:xfrm rot="17957219">
            <a:off x="4771231" y="4214674"/>
            <a:ext cx="110509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IJL-RECHTS 19"/>
          <p:cNvSpPr/>
          <p:nvPr/>
        </p:nvSpPr>
        <p:spPr>
          <a:xfrm rot="3511788">
            <a:off x="6553010" y="4296238"/>
            <a:ext cx="94233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e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239228"/>
              </p:ext>
            </p:extLst>
          </p:nvPr>
        </p:nvGraphicFramePr>
        <p:xfrm>
          <a:off x="7501644" y="3976861"/>
          <a:ext cx="2363378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853"/>
                <a:gridCol w="2007525"/>
              </a:tblGrid>
              <a:tr h="221448">
                <a:tc gridSpan="2"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solidFill>
                            <a:schemeClr val="tx1"/>
                          </a:solidFill>
                        </a:rPr>
                        <a:t>Focus 1: Choices</a:t>
                      </a:r>
                      <a:endParaRPr lang="en-US" sz="9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0197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1</a:t>
                      </a:r>
                      <a:endParaRPr lang="en-US" sz="90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Competition for investment funds</a:t>
                      </a:r>
                      <a:endParaRPr lang="en-US" sz="90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203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2</a:t>
                      </a:r>
                      <a:endParaRPr lang="en-US" sz="90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Choice  between different instruments</a:t>
                      </a:r>
                      <a:endParaRPr lang="en-US" sz="90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0197">
                <a:tc gridSpan="2"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/>
                        <a:t>Focus 2: Competing land-use</a:t>
                      </a:r>
                      <a:endParaRPr lang="en-US" sz="900" b="1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</a:tr>
              <a:tr h="210197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3</a:t>
                      </a:r>
                      <a:endParaRPr lang="en-US" sz="900" noProof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Spatial competition</a:t>
                      </a:r>
                      <a:endParaRPr lang="en-US" sz="900" noProof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0197">
                <a:tc gridSpan="2"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/>
                        <a:t>Focus 3: Competing activities</a:t>
                      </a:r>
                      <a:endParaRPr lang="en-US" sz="900" b="1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</a:tr>
              <a:tr h="210197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4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Activity </a:t>
                      </a:r>
                      <a:r>
                        <a:rPr lang="en-US" sz="9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incompatibility</a:t>
                      </a:r>
                      <a:endParaRPr lang="en-US" sz="900" noProof="0" dirty="0"/>
                    </a:p>
                  </a:txBody>
                  <a:tcPr/>
                </a:tc>
              </a:tr>
              <a:tr h="210197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5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Activity side-effects </a:t>
                      </a:r>
                      <a:endParaRPr lang="en-US" sz="900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2848">
                <a:tc gridSpan="2"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/>
                        <a:t>Focus 4 : Use of one ES </a:t>
                      </a:r>
                      <a:endParaRPr lang="en-US" sz="900" b="1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 dirty="0"/>
                    </a:p>
                  </a:txBody>
                  <a:tcPr/>
                </a:tc>
              </a:tr>
              <a:tr h="210197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6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dirty="0" smtClean="0"/>
                        <a:t>ES via different strategies</a:t>
                      </a:r>
                      <a:endParaRPr lang="en-US" sz="900" noProof="0" dirty="0"/>
                    </a:p>
                  </a:txBody>
                  <a:tcPr/>
                </a:tc>
              </a:tr>
              <a:tr h="167696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7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Overuse </a:t>
                      </a:r>
                      <a:endParaRPr lang="en-US" sz="900" noProof="0" dirty="0"/>
                    </a:p>
                  </a:txBody>
                  <a:tcPr/>
                </a:tc>
              </a:tr>
              <a:tr h="15512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8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Overharvesting</a:t>
                      </a:r>
                      <a:endParaRPr lang="en-US" sz="900" noProof="0" dirty="0"/>
                    </a:p>
                  </a:txBody>
                  <a:tcPr/>
                </a:tc>
              </a:tr>
              <a:tr h="142544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9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dirty="0" smtClean="0"/>
                        <a:t>Depletion supporting ESS</a:t>
                      </a:r>
                      <a:endParaRPr lang="en-US" sz="9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PIJL-RECHTS 21"/>
          <p:cNvSpPr/>
          <p:nvPr/>
        </p:nvSpPr>
        <p:spPr>
          <a:xfrm rot="17756973">
            <a:off x="9951586" y="4192208"/>
            <a:ext cx="8777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JL-RECHTS 22"/>
          <p:cNvSpPr/>
          <p:nvPr/>
        </p:nvSpPr>
        <p:spPr>
          <a:xfrm rot="3511788">
            <a:off x="11397006" y="4218101"/>
            <a:ext cx="94233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7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70" y="0"/>
            <a:ext cx="12228043" cy="827981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noProof="0" dirty="0" smtClean="0"/>
              <a:t>   Cluster </a:t>
            </a:r>
            <a:r>
              <a:rPr lang="en-GB" noProof="0" dirty="0" smtClean="0"/>
              <a:t>1: </a:t>
            </a:r>
            <a:r>
              <a:rPr lang="en-GB" noProof="0" dirty="0" smtClean="0"/>
              <a:t>Choice in land-use (spatial competition)</a:t>
            </a:r>
            <a:endParaRPr lang="en-GB" noProof="0" dirty="0"/>
          </a:p>
        </p:txBody>
      </p:sp>
      <p:pic>
        <p:nvPicPr>
          <p:cNvPr id="2050" name="Picture 2" descr="http://www.cannoncorp.us/wp-content/uploads/2012/07/urbandevelopment-header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2" y="4243449"/>
            <a:ext cx="4824536" cy="20095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ildlifetrusts.org/sites/wt-main.live.drupal.precedenthost.co.uk/files/images/Potteric%20Carr%20Nature%20Reserve%20-%20Credit%20Catrin%20Re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2" y="1753620"/>
            <a:ext cx="2557282" cy="19171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JL-OMHOOG en -OMLAAG 3"/>
          <p:cNvSpPr/>
          <p:nvPr/>
        </p:nvSpPr>
        <p:spPr>
          <a:xfrm rot="19738937">
            <a:off x="1887166" y="3344358"/>
            <a:ext cx="432048" cy="1296144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4" name="Picture 6" descr="Finquit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343" y="1753620"/>
            <a:ext cx="2689423" cy="20123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JL-OMHOOG en -OMLAAG 7"/>
          <p:cNvSpPr/>
          <p:nvPr/>
        </p:nvSpPr>
        <p:spPr>
          <a:xfrm rot="1704675">
            <a:off x="4242698" y="3338280"/>
            <a:ext cx="432048" cy="1296144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JL-OMHOOG en -OMLAAG 8"/>
          <p:cNvSpPr/>
          <p:nvPr/>
        </p:nvSpPr>
        <p:spPr>
          <a:xfrm rot="16200000">
            <a:off x="3060266" y="1718708"/>
            <a:ext cx="432048" cy="180020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 descr="https://encrypted-tbn1.gstatic.com/images?q=tbn:ANd9GcROKgaXXEDsM1h3LXBXzDmKWDsntAY-xCX2sT_4l83gdacdU7sVs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356" y="1670555"/>
            <a:ext cx="4543624" cy="2178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media.madeinlimburg.be/2012/07/boeren-spuiten-vergif-300x200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790" y="4259231"/>
            <a:ext cx="3600400" cy="24002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JL-OMHOOG en -OMLAAG 11"/>
          <p:cNvSpPr/>
          <p:nvPr/>
        </p:nvSpPr>
        <p:spPr>
          <a:xfrm>
            <a:off x="9571289" y="3338280"/>
            <a:ext cx="432048" cy="1296144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70" y="0"/>
            <a:ext cx="12228043" cy="827981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noProof="0" dirty="0" smtClean="0"/>
              <a:t>   Cluster </a:t>
            </a:r>
            <a:r>
              <a:rPr lang="en-GB" noProof="0" dirty="0" smtClean="0"/>
              <a:t>2</a:t>
            </a:r>
            <a:r>
              <a:rPr lang="en-GB" dirty="0" smtClean="0"/>
              <a:t>:  </a:t>
            </a:r>
            <a:r>
              <a:rPr lang="en-GB" dirty="0" smtClean="0"/>
              <a:t>Choices in management</a:t>
            </a:r>
            <a:endParaRPr lang="en-GB" noProof="0" dirty="0"/>
          </a:p>
        </p:txBody>
      </p:sp>
      <p:sp>
        <p:nvSpPr>
          <p:cNvPr id="8" name="AutoShape 4" descr="data:image/jpeg;base64,/9j/4AAQSkZJRgABAQAAAQABAAD/2wCEAAkGBxQTEhQUExQVFhUXFxsYGBgYGRoaGxgbGxwcGhwcHBsYHCggGh4lGxgfITEiJSkrLi4uGh80ODMsNygtLisBCgoKDg0OGhAQGywkHyQ0NCwsLCwsLCwsLCw0LCwsLCwsLCwsLCwsLCwsLCwsLCwsLCwsLCwsLCwsLCwsLCwsLP/AABEIALgBEwMBIgACEQEDEQH/xAAbAAACAgMBAAAAAAAAAAAAAAADBAIFAAEGB//EAEAQAAECBAQEAwYFAgQFBQAAAAECEQADITEEEkFRBSJhcROBkQYyobHB8BQjQtHhUvEkYnKCFTNTkrJUc6PS4v/EABoBAAMBAQEBAAAAAAAAAAAAAAECAwAEBQb/xAAtEQACAgEDAgUDAwUAAAAAAAAAAQIRIQMSMUFRBBMiMvAFYXGRsdGBkqHh8f/aAAwDAQACEQMRAD8A43OotoKebDX4wSWtST061pUv9YFLoElr76W2qIlJJBANaesIczG3H6Sd3s9vPrBFqdhUOKk26tv6wuMOor0qHLW0uw6wdBZaa0oCbvBMTnJKXBFref3aI1DE6nftf+YYUjMS1als1u/So+MLFVTcm1Br16xkwJhpKyDWjhtKjW33WG5k590nZvrQRXppYNByD/L2gmDT56lkrJUS9SddKmNSV5VAAs5qTZtulDA0rYX8qedIEpBWXr6X8h3jGLJZBOwqAGd22V9I14oBdtgL1ar16wsJnS1AC5ZumkFkkgUA1/gPCAJzJgNQwGt769vKBEgl6P0sdGIJiU5ICTV36Eff8QulKQ1Cb+e3SCjIsZM5kE0yu2UDbV7/ANoAFWbWunxiCJvup0HkS96/SHF4stzNYUGm2la/OA+TAkTHoHauh+kQmITQ96PXtBsNMAdTEmutvhfrEMYrMzVbpSGiZE5YzMKnUfP5QyUZrdy/3WB4VYCbMdx16aeUEzuXjGCSZuQgEX1/iLQY0FNHRS4UWv1dqRWga9PvtE0Ky0YF9Gd4ZGQspPOSe/2d9YwXd/79j90gxDknK2wBpWhp9IgpBJrprAYS59lOKDDzCtQcEMeg6bvF7xbFrMxS2VUBUr3VBmc0obgbkV8+NlTGUGIoQai/cNWOgxnEjOkplkgZGKVNcsX7Vp5+cNEyeKKWeoGqQxNxcP0/asKrT97w2pBv9+kR8MNq8AxaeyuIWmcnIH3Ds4+vaPRcavkUwBYVB277x5TgppSoMSLVS7gfOL3He0gB8BKVuoOVFSS5NjUGzQ2B4WUeLIK1DmoWDjYkHVh6wjPRr09YeUi7qNSTbUlz8YEZb6W+EKxCuQOnr/d46KZjgqUEgczdGCQGAHVooVIuwrWkLjxQ9QkNUbQspOKwMgqsBMJfIo9WFfjGRSH2imI5U5yBQF7xkLvYaRWykOHJFNdfj90icuWAoKJuKCIrW9qdK+vnEkpFXf4etYZAGpYKjQFqvqP21jJC2LNXq1PV4XlLLsbXv/O0OOk1sRZizCMA2hALqs24+HWBzugZrv8AEwdJYODXzP0YxPESkCpOYi4ZmNNB3+EBGUW8oSSg3HmXh2UzfVv4tC6EVcaC0GVsx61+kOwAwCVZE3JtpX6QzKSqXmcljYioU1aVfaE0qKSOjQ8qe3Nld3D0q/RtYWVmYeShKgoqIzFgK+pLUtvEZsgJqN7G/wDPeAy5hZ+7aPTWnxjU1RFC1tNfVq0hKyKbVY9rwLwzqTXuX9I2D1jFTnP2fnWKIZBpSGNqEVJ+3aNqFXfNWtawBa96xiVEn6f2gNGG5AD7ef8AMSmIavS32Y1JrU/zBstCABsIZGREEgtfrDAUwAbq8QyAJYjMo7fyIgFV3jGG5B3gs3TpAcPvX7vGFRjIBuVr0+xElKFBqYglfl8YmiTWMEKlL6D6xZYSxBAIZydu1a9oT8FzTzeG5UqCjJAWZwYl4dIMUDWITPhp1ghBy5Fa0irwTfiEJqKirF+YH6mLqRasJ46S06UoWdHXfX7tAkU00WE/DxUTCyiVE5QyQzuo/WLPFYQGuZd394/WKniHEcqvCAZWQlBpUjStqVhJ3WRKQti8cErSChYKxyvUirBwN4Rxy8yCBTOqpFaWdvvWJ4jCKWl0zFpZjmZ33FagP5RXrxyUKWmdMVyqCUixFATW+u8c8m5FtPT3cDMuVLSMvKWo4IY+tYyCycOFJCkuxr9vW8ZDKu4tLsc+U5S5SbdhUPfS7xCYoE0du7tF9xRcpUtJFqLUEMFgrAYEFNgKOOkUk6WkNlLg1BZm6EfzFISsm0Tl/d4ZQzOfT96QiFuRVvrDuHklZZIJJ2BNDrDsFB5ktgHcaPv9IlOWPGWwUFJ3N6A9rEehjSzloSVNSlPn56RviRJxE4Ap95mtQAAF/v4wCkPaxZCq2D+Wu0GlqsGY94CtFaffrWDyVgP03hm6Js1Nkl3ejfzBUrcOXbR/2iZ1BIDXBL0+9LxFGAUpK1JUGSHN63t5iF55MleAZSSemrD7FIhPFbUNmgcqY484ZxaQk+haGo1AlFqPTU/dYEk3EbE0PB5cpJerd3gpGNJ+cFlAitW1b92iP4ZQ6vWkPYXCKWUo91SiA5FnGxgSusFNJR8yO7i8/gEifLBuw629Sx+EFFRRQPmB8CRCnEJBQtSCp2auVOoB26wuueR18k+tvSOReIksH0svo2hOO6NpY+ZLJeKSLqG1Pk9vR41KxIcUYG+p6asfSK3O7V+Cf2iywmDKpRm5/dJGXKK+6HfT3x6Ro6spSSF1/p2h4fRlJrphvOa/Tnqkh7DZdSfvpBvD/i0ZgMAo1UGF3N4fTISmOxI+XoVThnuLGDIQCaAww20Ey0eDQUiKZUEYvSMQR2hM4tf4gJZ0GWTbUKA/cRm65GSGJlI0UOfl53iQRStf3vC2N4j4QQ6SoKJBa4G4qHbb9o0moq2AhiFGkt6mhP1pa0ExqAhOHSH/AE/An94STxZFTcBTAsbilyaX163g/wCLziWoglIcuwIA1G5IqLXasQ8yLt9Smnhjq5xzJSbEKr1Dfv8ACEcThJalpWpPMmx9Rbzgi8YlfMlQyiqqMRsGIZiKU8rwHFYwCWqaKpGrXI0i2+DJG8fKeWsrCuagKctf9pINwKi0UnFpUpaEy5iSZqLFIc9AdqAVguI4mopAWACRVYU2UUFgNz3haRxSWkLCCFrYISqvqXvTrHI2m8cF4xuLkug6jwGDyFv1U3wBaMitnY2W5zpRm1ygkeRjIO5d38/oLQutZJSZeYhqoVlpvWgI1tvApvD1qUVJlkpYHlBISG1a3R4PwicoMAQC16i1HJBFnNfKLYLQQErqDUqoCsk2OVRLF73YHeCnteBaObmYfKzi9RUHcaRb8FUc/K5AY0KkhP8AmdIJp+8GxvDUpQFhMxWZko2F/oL2hvCYdQTlyhJ/UHNS7DMQWanlsAYaepcQVkhxGaSklLFJUBmITzFmd2AH+rrFRIlKnYmYEh2upIJYAO5a5IHnSLvFzFocKJYuATZLD3QRW57aRS8PxSxOWtYUCPdZPNlLnRs1HD6OYWEsOh8pNEzhlZcwII3Gh8+kACVCo1i7lznS8olKZZYgWNXLtVbOWr+ntB5vKhSeZTpQ5LO7A6JJcGjl9bQym+pOjm0LehT6Rc8PPJNOrfMKI+UO4fDpWjkSVKLJom1uY7mrvSx6wjhCUoxCSXZg4dqJmD0BIh1KxoL1IEMKnIopLkEPr961iU+SCWuTTzjWFWFMGAJ1dq9zQecO4zBZAhZq5HKpwQQajY2u/wDDbiZVyeDrrylxrRv2g0/hqkJBLVpQux+XW5izmlSStBJYKI2dy9GteFZ6wpJDUStIDf7vv1gKTboZrLQHByFONBFzw3HjMhFyVAAmuXql6gwpgZKPCmzlFZCClOVAzKJNaBRSPMmHzj8Nh14bx5ah4qRMQslLIdv+YEuU30zChh2NFO7Oa4pOJxEy2mgP6QLWi8lqwxw2VMtCpwlLWo5ahQSS5IAoCwbtHVf8LwpObwJRJ1JBf/44MjBYdIOWTJDgpNBUG49yxjk8iVtn0D+pw8uEUnar9jykzeU0Fi/Kn9qRe+zk1Qw8xQYhC3YgEOfCZ6PYH06R12JwWDQlSlypISASTlTQD/ZHKcN4jh1YfFLkyV+F4yc0szkpWSWbKnIcoo4BU7ZrUEHT0JRlbB436lpa+i4RTRZysf4rnKQdj91gyATGgtJShSEkBSXykAFP/aSD3g0tFo7T55o2iURDKByjb+8FxAAQD1iCByDvAHqhCcoh6RTla1T1JBIZCVDQmtWI9K/1RfzJZJiqEnLilzCKeHloC/6Se+lL16wmolJZBHqakY5bZCFG2trEjqXJvTSFOJ8QGRTj3VMwOigbk7M5Is2jPAuI8RYOQaOzghmoXaoqauNGo4hLDKzrdwU5n5d0oUr5tVtbxyRbuuhlkSk4Lx5pUxyoqutWNw6a2Du1WbpHUeMjwwlHIoMB7wTdyQAX+zFdwrHpUSpSAtlVPu3LNsS7nR4JjJwfMlICSSXL2TQsRoT6xObYB2dMQkqP/MJaihVmq97PQUMJy0KVKMs5HXdAplegIYUa7QXE4bw1LHiPKdls1SzgMNSbPAkrWVKVLeW78rs7Cxo9XG1zDJNB2sBOwIVMUgJzhAIWSf1FLg3v2hDhuAlpIl5K1CiXcqqdaBm2h4cPxEtZbnlnmBFSCwcUvT94DhpkyZLJShJUolSt2BYgVo/1h2msjpOiGN4QCsnKLC3YRqLOUMyQpSi7B67U+kZF00UXBUcksjMXzOXDa6BiddSLweQpJmFwrMkuzFmNiFPQDTtC/FguYghLAkO6QBnIsGA31HSGOG4WalQCqsUl3NUqop0uzgkt06xz5asi6ossEqYVApQweqFrpT9ZYg1rQVgWchISlIHMSAFHK55aKUHyi1qMYeUtOQZbgEBIFadNbNFT4ZVk9wqCSHILhbAJLjq/L1EFxwFGuG4xJUkZSQkJcvlqqtBdTBiKwpj5EvMpb5wVAp/M5kAufd96ra26tVidi0oQCtZC7ku1aCm1Q8alcSlzpgyJSQDzU99RFyU1Gr1+cKpUxeMCGFwc3M4SlIpyLzavp03PSOgm4d0zEOMuUFwRzACxY1e2wDiGAkM5TkY6FnoGcVDebabmF5eMClPmcZiwrTSuYkPlUA/XR4aU23kKwDlPLAOYavlzVZ2HQAEln/mH4YMeUJExBzZBWizUDWih9iG8PjEe8jKQ9w7BqGtBqz0sYYxOLShswGZVQEuoZhU3fozCvnAU64QUqYhwLh6UpmElJqEgXLAvzUyvQU6aQ1NzFJCnyu6SRTQedCz9InNFiCMyGoFMK0USAHFf/HpDEvFBstzq7F+zmhrDXbti1gRUnNOmAs5INXdmahqNoLOw4KVS6GoU9szZhcd4scPMRdIBGpsXDP37xS8QnIl5VS3SPEAUEvVLKUbVAISX+JaH5doz5DcSnzMNhfyUynWtIZaFEZlU0UKMI5VaMUtYOTB5zygeGokvsCohqVtFz7Zhl4fIwSFFyAA5FQ4F4awk0j8IVV55ij5JI+sdOmvTYsp7aRUp4lxIJczMOhI1MsDo1TAf+McQLNPkl9pYp1O0XSsN4iAG0B9R/MF4Jw6UCrxcoAHKCW5nDd6PSCmiri8FZNlcTUgkzZK0EPSWlQVozAVirnYbESZoH+G8QjMVCQGSl8ozEaqUwAj0N8ks5QCkAkD1NI4f2j4mUzcyCU5gnMnersRY7iFUh5QovuEcTUuUgzVozUFMoqaMGNXMX+ARnvaOE9n+GTJwJSpkIWBUkvlW7s12fW+kdvhJKwpLWB1sIZ8EWsltNlJUG+ULrQcpFHdwD8ukMKMBnzGBIiN4HoqTiAM2Z3DOxqnu1RSvmIrcdjgjXMVWDNUuMxL3FN7jyd4sFKTRgSQC12KtCKhgNNor8DKzkAnMAVZqn+mtyC1bfMRzyjJ8G29hDi+KWZIWtMw8zEJylJD0NQaOQNLGlIS4VLQVZlFKSSpqk1yqSSyQGOUmhvFxiZYUMqQ9AG1q7todqRXzJAKx4ZSXKkl6FsrApTYnM2n7wqdsVFtgMHJAzIaWotmKnUzZnLFTP5C8T4ukpKEICVAObkDyY1J94X+sU+DltI94UIcs9VFSTY6gV0LDaGfxAK05lIWMpYgbkNUe8W1huRqdWSw0lQnLTlzkEDK6hLBKjdjza06w1hF5J01RSeVSgFBq0KlJqC7gPRocwGI/xE1NBVSgdqAuS7NevWEZWKCZq1FwfGbVQcgafKKKkrs3FjPEVNNSDMCApgkZruNmbUXjlcDiJhmAqKTKCzKSElSWUnUkMRv1iz9psGFTROmDMZaUK5aBjvd20bpFLwPAGbKUfEIKcSkZE0zBVTZq0DHvGq7KbsOjrUJyhgqUoDUkue7xkVisGXOY5SVE5WFHJIFVWaMgYFSXcHi+HTJhWkIKUZXNypic2VKSQTduwEPSHICSHZNFFqtufOKbEiZ4YXmIIY5X902FdQRWG8HxCUgoSVAqZsqagverFqp17xO6JsNjpjoBdqMSdNxTcPDEpbAKcAkAqtWjnuTFWjihn5wzJDmiQalJYdWHTUwz4SRKlkByySWZri50Nf4vB3ugdAXFGMxIy5sgz2t9gAB4X9n8NnSVsSQsFwcocgGrM9Gd38qvYT1/4U0oynPmWPkWis9j8QpMqYSQUk1SaPRqEasGbWNXpbH4izo5mEzIFDzZqZrBgSAT20+cVgwmSWwBZKiQC5ZjS5ZnDuXvFhKmrpa9aE6dG2uDT1iHEl8i/dDAlywFbC9y2tTCtoHIKXJKAUh1imYuKOGcsLEm3+V9WgOLQpJkzFKGUuKVcUY8zkjl7O28Ew4UhRUhIy+GCQHNA9g9SA/lE8Zi0KWiV4YJW4SdUqDAqJN3APoKxryNGXYNhjlKm1oE0boKl3eraCzVho5nAZnSDShFdgNPpAcLLHM5opiavcdX6Dyg0yR7qifdSz0uDVhX77xosmwHDswKgoFIclILAsSagiDJwpWHZgo2N2Y+oIgmdiARqWo+nQkAV6EvDBqQQCWDHRtXO+3nDp2wHO+00n87DSuqn+AeLDEygJ2GSKJGamwdA+sVftBOV+Nk5a5UPbrXT4w7xDxFTJSkIUkpTR6O5er6UsY7dP2olqL1IlPUQEhJYFIJI2YfCEZjk1MP41SiEr8MilQzizUard4p+IzZyVgIQSFAH3TV7hzQf3MUVJDeqWDouBTCQpJsQ8UXDuGS8Ri1In+6JYI5mBUKVb1aLXhUtYlBS3QWIyIIKjVgCqrUazNFd7KKmpxhMxDKZVCQGTmIBc3oQdzE5U3aKptQpsv/AGFlJROxkoVCVJIpuP8A9R085WgtHKezU/LxXFIuFS0knZky6060jqcUQC9YjN+oK9qBgCAzlgUzDr+7bRvxe3rFdjp43GYFxYtS+uj0pCSlSNZTy5hJmpqAClSXLvUmhDhqaavrC3s/hyVLqQAMxAD0UDUvuUHs+0SnTFDlrUHcktdn6fKB8AnAT5odx4csNT+mY2jC4iUWmqGTvkjiJSlArSlTAaMnkDupyO79xFYiQ0xNCoApGYOWBWA5O4zt5xeiaDKSlWZsmblNHdJD2vmNNyTaOaxCVAvmYlUs3JcZgxc1LHsD80Sp0K0rLHDzc0iYlfu8j0DAAuymIce9f4QRSmZEvwyogsHSGDcpCXpZ9HpA+ApORYzhRVks3L+ZsaEWvSFp2FBWM5RMLFJsEhtcyXdq0bbrDVmhkqOwweDSlSk6GaoU6oBbyy26QiZvhJxCyhS/zWSEgku16Vp0+EWUpRcki0wfFJEIYslVCuicwURpmdWUDS/vEvSH1JUqM3TZHiE4qSkOAqZLlJdmcliSBsLRx+DxqpCsTKuBNSpxooFgfNjHY8XSkLQSxolkuHbluCaVpFUPD8WaMwBmKSoM1vE3ergm3eMpXYZX1ExMnbE1NSgk/KMi+xc+SlZSJjgdT9YyESiiZzczEnmQn8xIdxzAs2jKzA00ZzvWKaROX4gOVwkqbMXLq6uCS16xZcNkSsronqVMuUFIykkAqyrLFxs5BrvF5JxUpKeWWypiQVEJYEWHKxoX0OoEK2ogfBVJnmSj3cqQQFFSGZTEAHL07/s3h0lUslKkodIZnfMGr8qa7Q5JmJBGRsgYNQsKAhmewaphlawwZGUA5TloFbXLM7de8BywZYWBP8MfBKFJJJKsyUOzXKUkhn8oY4dhxLllEoKBGVwpCSpKbKBWga1r0vWN8UUJYK5eZTJJDEJJUaFikdgB0PmrJnZUhRNVUJUasDly8rVFK60ht1xGu0MJkrlqzHMvmDENlurlABrQXetYj42cAGxoUgsGf77NEcLjHQsIKSHdIADKZRclg9Hep3hmRNFlcyrO41bq6qECr69YRisgZxcAqBAlaNUOdb/SvoPDSM5lmYO6nPI6SXI0sz2dhdn2cN+aSxYgNygCmUvSpZ9W0s8SmTWCa0JJb+qv79CO94xgiglIUz5RQ5kkO1Ls9GS47QeVPzO7MzuA1CXp57NFZisWSC96kCtBU0ApUUo1AYlhFZ3ygUFiA7tlD9flaArNyNpmh8xJOZhRVOlGo0OHEpAApS5f516bxSYeZmzs4SlRSHvavundvJ+8SkS6kt7+ar6Mfqn4xZR7h25Ae0svDHETEc4mBAI94ioBJzFTCptptE/Z32ZkzsQqXMSrIkEtmIzMLZgaXby6xT8Xm5sZMfVKU/INHRexHGMk1c+YnMAgpIFAecu2YdLFrx10kh4tymuy/wCnVSfZzBIZsHJpYqSlZHmsEw1+Bwv/AKaV/wBkr/6xS8T4rgFoXNUUhyTkQlInO/ugDXR3y9WjnsNx3DZkiYiclH9QCa7FQCyQBqzltzWJOMj1Ya/hnG2q+fk6jG8AwUwgKwkjmLEhKUnvmQAR3jzjFcNkpWuTleWhRYHSxHnWPQ0e0OEkrTkyTVKYDwwnlrcq0vYV6R55xKf/AI3EC3MFN/qQk/WKwTTycXitSGpC4Rqv9/wW/szMw0rFy0y5agsByTRPRsqy9rENHoGLmmwH+7QDV7WH3t5BJmkYlwf0p+sexgVvE9ZUlRyObk03/BVfiWIFa/Ds9bRVTcelRN6Fq3cbAuw7sYvMcMijV3S9GFXbVo56diXokEAqKXIcuTVnr5U1vHPNOgtUaEoTCArMxFyAdtO9fSNYXhgQvMAWKUhSnJLIzXY7E1ADk9IDhgyg2fUM2ViCddHa2jmDjiHihKWSoUAJdikaBlMC46aRPIvASWUpFUpBQlwBVTMC7Hy10taK7iGHQZmZCcrBpgU5Y5hUDrtcEQeepwPDy1OZ62sztvEsPKmEFiAkABRoCxOp+e0DdkDbsRw2FATOAdJYJdQuPEcHyaxd/OJYTDpSUMk5RmCkpBqFXytQEV3sIYkzhzpCXLkqIUTmGpN6j69IVxc2xlvchQcuDcXpbqYeU5dBm+qLbGyllBAcKDuL6sVFr0rC2ExPN+ZyS8yQyhdGrta19zC6imYSU3AahqWqW6mvrG5+EWmXmXkIa2Z1UrVxuBveBuybPITjWGE1aFKlMpQCcxJoGuQ/m8VUtYllQSsm2VQSC7U1i64xiSZMlayQ6ElQZnJ+RvFQrFJZFN2Buf4hpWmF8jkvB5wFkglVXZnjIlL4jKIBJynUAUEZGs3pFsPKTISpSWAJyqdXMogByUmidNq1iE/jLnLMKzcS8zcoJFAUJBKS1nGgvHO4n2hzJCVJCyKKcVWWDuCGAprWvaMRjvFKQpJSKlKgXrdg4+2jODFeDoeG4pKkkUSxqzgbOSbkF/UdTD9Cb8rEVoNPhQD0iiwCilIBCrAk1y6hx1aLPCTMwzoWrLV2LEX1G72gdApqhbiExQlLJplagJoaM1Hb76Q7wgEoSpWQgjRmJNAxVQ0LvUwZGAlLqkqSkKRnKiCGLPUM23YxKbhESwlKVcgBCQ5qNA7MaPV4W1VG5QnOWpKnUD7tHADPYgMRf1y2h/OwCVFRKUvoaEKD2a/fyaEpvFEBypQDWJSAQwYMoV8jEJeHJUogOrKVOC2UN+3zFoUF4GxMsRQEWNSwJr1HMzWcdmbkyOQ8w5huWys5Z23ar7PeASUZsjFkqLUzPQHr/l9Yry4mTJZckKAAJdgvNZywLCjdIO1sO1sPIJKwlILagMHZgA7/AOZvP0bw8gJKiCScoUH2KFLD9eUQlw6YDPGV6KAcm+ZSU1Gh5G+MOYdJzNQOlIcv/wBJtP8AVD7RlE1w6SU+I9vGVfYACI4/iqcFh5c5WH8Z1BABmFATmCySSEl3a3X0tkYVlLJKWKioauFMTQ6Wv1hT2kkifJ8MpSUAuQVZQ4dtCTXQNDx1E5pLqNJpOupxeJ9u5alFQ4dhwo/qK1KPqwjfAOMApmpCMgKCtLKcBpiaVrqYo+J8JyrPKU7JFbNUHVNbxY8EwSUyRNJcqWuUoP7qSlxTTmT8Y6pOkU0Vc0u5e8M4NOxGZSACxq6gKnuaxYz/AGQxP9KKktzo0LHXeI8G4sZCGlpKgr9SkkgtRwwEWc/2oxYAUuQAKsrIvUvt0e8L5n2/wdC8Hxco/wBy/k5WZw6ZIxEuXMYE5VUIIYncdopeI8aMvGTZwloW6mAmOU8oCKgEP7u+sdRxHigXOTPxAKAGDkFKaEm5FS532jz/ABLKXcVqSHZzBUryS1dLy1ttO+zT/Y6GV7dVzKwGBJ3EspPq5MeoezPFjisPLxBQJZXm5AcwGVRTrWuV/OPJeGcNSCDRYUKAaszgvaPUfZpPhYZKMmTKVMHBYElWgG5p0hNfEbZyTaLrGyApJUdNB8X6RzmIUD4QofzJY8gVRfDEghjUG7+kUvE8MlCpaknlMxJZ9SrTRrt2iWnNMrFqSK7Br/ORmf3VTHSEkkiYtIDEh6V8vUyUoJWqWUhSsos/KAcrNQmooKU0ivVMBmS3/S+hqCsnUf5v4pFNwbGKmYplZmypZKeZ+RyHPRy5hZR3W0I49S/KylJqCNyCza8osXNKRvOmozKyKLl6VAo4BoH20Mbl4d9AwcMNbs72v113gi0tkcKBDuaO9aFwygDT/MdYgvsTEpstNQnMCxCiCVdDVgA96UrEFo5PfJrTlYKFavcHRqaQxhSEqWcyVMWDhnJDOySG+rXheZLBKgAQ6mDjcFi4qBRnhlF9A0ASUB2YKBop7Bq0vAkIc/mKVmUaO9Bu2rw5+GSC4oBXKK9gT/ELoSSVH9Rob8oPy7weTZC4zE+IJcq5CgLu+z9ekRx61omGWBcBDkCjFzuRvAMmo5cpPM7kPV9zGTJ6zmJdSrFarmtxFGwokZwFCgU6RkaWTvGRNzAc3xKcDkKikqBIWcwS4FA+yiPrHQq4WJByjKoBThOYFhVwAGJIbXbrSkwAUZhUBJmBSgFqy+6DYMbWPreDcUx6EhSEoHK4JIVnLn9INgASx6GK/ZGotRxAhJmgKZAS7NqSA+1xVmhvhmK8VKnSAqYTMc83utSwOu1fKOTkTpsxitLIAABAIASLkaKa8dLgJOQq5jmQTSymTYsCdm2+k5KgN0SxHtGEsFMXoFCwJBFRsWqIbzK/ICAXUArYEFqBrsHfo0c/7ToGVFAHAdmvzP8AP4R1LsvCguaKZ/8ASA0CSSSa63+w6WUxTiGATLSjOQR4iczWsd70LeXpZYMf4g2IXJewH6yGI3qPSAcZIK5XRRLdRlLkdGPrDcuYgYp9PAL+a61+9YVP03+QVjBX8HNMNqcinJu4YVP+75xUcLpipv8A7x/8531MWvDAy8NQMEzQBr7yL+kIYRARi81CCtS6beIsB3sQSYsnz86spGPIbh4KcQs3DSFsNCELUW/3o0/qjpcOiXlq5cJNd6B2alAPQRX4CSHz2LJAd3ISWFfM6Qabim0s4BbbX72iGpPJtSWxDBnJKvd2JLnsfpFTxvEI8J5sskBVCK5XB5txs/WCjF0dnO4uw7doq/aXGkSCUsQ6XFbMRRrV+sLoN+ZE54u3ZRT5qiVJlZVEj32qEgUDmij8orOFKbEymVXxUAs7kBYJLjSATMQSGSSlJDqr8Og+cKTFAFwKfTtpHqtnQjs8ZiMQpQMtSKC61Vd3pzCBzsVjilIM6WXBzJMwkCpA/XVxHJTy4AIA/uf3jU4oMuWAOYZ89KVU6W3pAcgI65WJmDDzkLWOaXNcJU4PIWo9T/EcnIPMGqQ1CO0FTmyBkhgb0uQBqenxhdDlWx3s328a0zI6aTiXPIPDWQy+agG4Gtr6R1XAMUkSgEKJqSSXLnU1jzteIJossRctcd/t46zgmNT4KKEAGn79O1Yj4vOmS1ODqZOON/nqOnpD+MUlaHLukhQY1dNWvQEOOxjnZWKJBYV6339WNO8N4TFECmtdrdbtHnxbiwaOpteSimylAS0jKonKhdXKc84Fym4ofvWt4cvJjJItmSkncghST5RecdmzEzUKQDkCgSC+U5eYUN2IvX3RHLypx/FSy45UpDnoSxI1FdI7dNuSdnbOJ2IxTDKsgvMylyAAKihIYE0+MR4vjFJBSo1BSXvQpUw7U3+YhLFgeCVK5h4qnDCzlNNX+kaXKSpLBCjWXQOxLHK1dCpvTYRJKjlcWsBkpmV8NHOCAFBLtQjU0sWPS0EwE1dVJOZee5GYV0ZO7CzXVEMPjswmSjnQpOV0gKOYsbklnYs0WWYjKtYJ5k9xoLbbQHhh3NcEpxKucDNzElbsEpBbIBpbpEcThggZ2QQz/lhalV0Yjl1EJJWozAmXOSUg5QkEAqP6i6qafCDnDEzcty6kipcFLB3Fy4+JgLcgZEeJSQlSQCKhzqS4dOvViL0MRw6ELQQtTBOrfAHd94bmyzLU2agZ7EitAOrvWBYqaJrKUQALgN8QBciDeTCs0sWe1IyIT0EqJALE7xkCw0UwKUS1rQCCpnqQ5BBcECzEikSTnxAS4SopV4XiEE0dwd6JJ8hWBcSkqStaQpTBKiQ5qEqAoLVv5GLj2VzZJiG/WxfWgFm8opJ1HcC6yN43BhGFWl3KZagCbAG7D5RiirLiwmr537qQ7U7wfjgbDzQSHyGm3feGMMAFTwAC6g/mgCIRdRbfzgmnhnN+0SXQgD/pJI7MSI6bHllSGqxNOnInt+q3xjk5k3OmWNfBlB+4S/nWOn4lMIVKq75v317P5RaS9q/JavaZxlz4NveVSn/TWe+gvDKkBOKAJP8AyR5upTerQlx5JT4ZNgtX/gsDTrBpuIH4spLHNISEgl2IWtyG/wBQ/mJpej9R9OGMkMMopXLF2VPAFyfzUkNSzAl+sOSuG8+clLVYJoA6s/q5J84BwuYrPNBSzTWdrApSTpar0iwVLVfq9Ovev9oSc8h1ZxjEjkJerl2pTtA8XKzAp3LvtWCypag7aHX+bwKbNIc3G+5/iItnBKbk7YjMwh0JCXJ3OoFb6xUe0GGX4C2Jd0lg9a1BGtTaOmE8UOUkvcCnqIKZSFO6bnao6PGjqbJJmUqZ5RieGTEllJYBKSduaor5+UOYPBS1pTmSqodwXa1t7x6avhqFXKWIyl/XaopGI4NL2BFLt6DYjTaOt+KtFfMbPNZ3D0gDkI0Yl3o4c6+TWMA/Dpeg+H3s0exp4TLJAUlRCQ4FBVw5p5Ws8C/4PJBUyGcu5+dG0g+b3HtnkxwdlZaJAete4FzarPaMVhMxYJrRm75WrplB+EerHhyBVKWNXNNaad9oDNwCacocEnzLv6wj8RQrkeRIwC+ZLFWWzdPpWOo4PIIQlKgxegat6N527x14wib5Qz1ES/DJJDJDJDatTUkV+l94Gp4lzVCynZX4LBMWJIseoIgkvDN91+EPLdSyoMArYZXN7becQlyrafte/wB6xztuyQDIF0UTej2B8+3zim4rwFiFy+ZeYF8wDJDuKBr6C3WOlEkPW7WuRrpenyiWKwxmEo5gG96xIo7O9a3I/eOjS1Gj0PDvdGmcdPObCBQJyrWrKf8AUpShpR4suHhRTMADAqSlKthkAZkhypyb7QzxfhokYfICFDOjI9wXSkVHceZgUjh6/AWBNSlSlmYFDmKWSGZtRlcimt4u2nwNLkr/AAwZ4S/MaG4AZ6kkgMyXhrETDkzqfKhL07O9q0e8VEyYDihlLpVLSQQGB/KWpxuHYxdrlBcsS8wOZBSXd6gsb0KT0hXFJqyLglyIHCSCy3UlRSFAH+k1LNqxi54YQEvKS7JJMwn+o2c9IQM1Es8rOhGQKuWZr7U+EEk4tQQpKFZgpsz3rrSNGmL+CK8MpZUWZJqNmF694puJqYJSgknMCWDvQ6xZ8exnMhIYMhjVwf4hJCQ4ycxYvT5CMqsa4rgAvDEGqXPcfvGRiOYAhBbsPrGQNqBa7CXGMUETFFmUeUmlQ7/Zhz2dnlS1MwANRqQNXbeKPiyCVqcEAqUxOhAch9aB/SLbgDpdyT7r7ubg+fzhtRegSawXXHgfAmGoISTvsSPJj6QzgkB5hBKqpJuWGW42DwpjPcXm1SoVFA4IZ4jwjFhKqvVKDSzZAfrEIx9D+dg6cLVfOhQYaa01QOk3KNqKV9PlF7xKZSQbjORr/wBNe/l8IpXCsStYBy+MGazkKqOr1aOomYBUwALIq1av0Y2d6aR0z5TOhQbaM4xic8pIUFpVnANCRrUUNP3hzC4IFYmKLkJAFnapqQHv3gieGGW5LqoSSrLy/wCUC/2H0jDPbMxsB8wPvtHNKaiqQutqKA9iZ21v3+MLJIer+fS94B41nH32hpZAVlcE0atw/wAf7xzt3ycMpOTs0BUDTc7/ANt4JlfboNL/AAMa8Jjeho19bvEkiwZnAGhJ9IWbvADYSoVGlKfKJKQX0AvT0b5xABhTet6vBELIBJGsKmmghEYdNCLpJL2J21vDkhIzJqcxOgYv0amsRlI1DJLcpJo4YbdzvBZajVTVIud+WtGY3PrFFEokSUauXJzG+4pUAvvQxArJcMb63oRvbb+0SKqhgBTprQO3WsBxGFWoApJBzEsPdrQ9RShJin4GdhMQS96gsz69a0NoVevp5w3MwawouU+9d/RxcD5QriBVvU7wkk+oskBejNVr6QNXVm7bwTNa+o67QvPlkm9LHfX+YnfYWiM2YoFwlwPgHNtSx+7xMqqWala6vsICFEe9a27Wr2b6wVYBTVJDi7369e8FIWiUqflqVatpVqtWLLD8UYlgmrU94ktYAafsIpCjQnbW38xN2Ob3TVgDt31ikXXBXT1HEPxnDeIgpZCR7wd1MoEKTbYpHr683gZc5GdKxkSZmYKLsQUZWBFCHYgX96OiVOKil1a1Ys57DoLUhPHywt1ByZawGUkUDg50moU7AvR3qxEdUdTB6FqUbQqrh+FWUrutIZ8zdDQ3vGcQwiaoBc5DVjdQ5T6wpiZmZRJCTlZgTUk/2eD8Qxp/DKVTMGBbQCBHLVnIxTGFKWEtJVygZsrKVZ3qzA2rvCcnEkEq1UMoA/iNcPxKpiCMx5HZrbnuYLjMWlBTlTzZNqw3EnYG7yRx+LSmX7iVKVSlw28aw+PQkJKSc7MoEW7QmnnBZ8xPrEQyGAdRUSBqe/WDF9TLJuZxNQLC2lIyAmYrr6RuNs+w3lsBxoBSjsmYvzKgxAhrgczLMn2BGUh3LHy1rGoyGeYMaKLOZNC0gLUGJqS5LhmsSb7wL2MnOlRmqYskJ6EZhsXoA3aNxkJD2sr7Yr52LlOABzkqceImYnoQnKHZnOtB8XhtSXp4hoQHNWax6N0jcZCajoTVm4xtG8593Ner/OFpOKop6UrrRxQ7/wBoyMjnlg4G22DTigb/AHV/OGzPRmer5aHcaENGRkTkq4F6ElKUWAJSzPmDUJ+6dILLXMTMdJsX0Fbv/EZGQEsh6ja0PmvuSw3Z+lTBESSSwBe2vS/pGRkV2X8/JRxyECgxe7sGsN79tYcAUWoEg0ez+etoyMhYZsaGQglmiUq5bkhhpq212gWIlFJADUpozM/vA/PfpGoyKP22PtVEMQlaRYCjs5NKira0fzgU6WxAVvXa24vpGRkCUeRJRA4hLEg6G5FTcVH0hRQ8vvp0jIyIyxJonLk0mYkEk5iG011taIKxCncmgr5a0+jekZGQsZOQlgSsmrOAHpoBq9bg/CBmY6lFix9LD6RkZFKMO4MWqSCf00ague5s0M46WlqTFNRwQOX0rGRkXh2PQ0HcaOd4zK/xIIOflorUna1f5ilxsleUgEErBTl1FrjSMjI6KyhNRK2xnhWHEsBDtV6awxiJqDMdIIy9N94yMhpiRK7G4pSZqWASAGDW6vAcRi1AqKWSpmDXD3rG4yETzYYtqSaKUzJ32RGRkZDeYy3nS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7958" y="1332037"/>
            <a:ext cx="493409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/>
              <a:t>Common </a:t>
            </a:r>
            <a:r>
              <a:rPr lang="en-GB" sz="2000" dirty="0" smtClean="0"/>
              <a:t>Milkweed in Hungary</a:t>
            </a:r>
          </a:p>
          <a:p>
            <a:pPr algn="ctr"/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i="1" dirty="0" err="1"/>
              <a:t>Asclepias</a:t>
            </a:r>
            <a:r>
              <a:rPr lang="en-GB" sz="2000" i="1" dirty="0"/>
              <a:t> </a:t>
            </a:r>
            <a:r>
              <a:rPr lang="en-GB" sz="2000" i="1" dirty="0" err="1"/>
              <a:t>syriaca</a:t>
            </a:r>
            <a:r>
              <a:rPr lang="en-GB" sz="2000" dirty="0" smtClean="0"/>
              <a:t>) </a:t>
            </a:r>
            <a:endParaRPr lang="en-GB" sz="2000" dirty="0"/>
          </a:p>
        </p:txBody>
      </p:sp>
      <p:pic>
        <p:nvPicPr>
          <p:cNvPr id="1032" name="Picture 8" descr="Asclepias syria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95" y="2199978"/>
            <a:ext cx="4998091" cy="33268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ever-shutter-6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54" y="1156058"/>
            <a:ext cx="4191335" cy="2448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biochar.org/joomla/components/com_joomgallery/img_pictures/waste_biomass_3/thin_op_7_20090520_16343871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53" y="3827637"/>
            <a:ext cx="4191335" cy="27463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5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pic>
        <p:nvPicPr>
          <p:cNvPr id="4098" name="Picture 2" descr="http://loshboughhuntinglodge.com/wp-content/uploads/2013/10/boar-hunting-gu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2" y="1443032"/>
            <a:ext cx="3018726" cy="22630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.dailymail.co.uk/i/pix/2012/09/11/article-2201690-14F668E1000005DC-504_634x47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30" y="1476131"/>
            <a:ext cx="3026921" cy="22630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JL-OMHOOG en -OMLAAG 10"/>
          <p:cNvSpPr/>
          <p:nvPr/>
        </p:nvSpPr>
        <p:spPr>
          <a:xfrm rot="16200000">
            <a:off x="4052589" y="1915217"/>
            <a:ext cx="432048" cy="1543747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0" descr="Horseback Riding - Allegheny National For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26" y="4035924"/>
            <a:ext cx="2547213" cy="22635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On the trail at Afan Fore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94" y="4035924"/>
            <a:ext cx="3675050" cy="22050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JL-OMHOOG en -OMLAAG 12"/>
          <p:cNvSpPr/>
          <p:nvPr/>
        </p:nvSpPr>
        <p:spPr>
          <a:xfrm rot="16200000">
            <a:off x="3666724" y="4386024"/>
            <a:ext cx="432048" cy="156331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13170" y="0"/>
            <a:ext cx="12228043" cy="827981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outerShdw blurRad="38100" dist="25400" dir="8100000" algn="tr" rotWithShape="0">
              <a:prstClr val="black">
                <a:alpha val="40000"/>
              </a:prstClr>
            </a:outerShdw>
          </a:effectLst>
        </p:spPr>
        <p:txBody>
          <a:bodyPr vert="horz" lIns="10800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b="0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dirty="0" smtClean="0"/>
              <a:t>   Cluster </a:t>
            </a:r>
            <a:r>
              <a:rPr lang="en-GB" dirty="0" smtClean="0"/>
              <a:t>3:  </a:t>
            </a:r>
            <a:r>
              <a:rPr lang="en-GB" dirty="0" smtClean="0"/>
              <a:t>Choices in regulating </a:t>
            </a:r>
            <a:r>
              <a:rPr lang="en-GB" dirty="0" smtClean="0"/>
              <a:t>(outdoor) </a:t>
            </a:r>
            <a:r>
              <a:rPr lang="en-GB" dirty="0" smtClean="0"/>
              <a:t>activities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8" t="16945" r="41679" b="5000"/>
          <a:stretch/>
        </p:blipFill>
        <p:spPr bwMode="auto">
          <a:xfrm>
            <a:off x="8136830" y="1692077"/>
            <a:ext cx="3567404" cy="4435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52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70" y="0"/>
            <a:ext cx="12228043" cy="827981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noProof="0" dirty="0" smtClean="0"/>
              <a:t>   Cluster </a:t>
            </a:r>
            <a:r>
              <a:rPr lang="en-GB" noProof="0" dirty="0" smtClean="0"/>
              <a:t>4</a:t>
            </a:r>
            <a:r>
              <a:rPr lang="en-GB" dirty="0" smtClean="0"/>
              <a:t>:  </a:t>
            </a:r>
            <a:r>
              <a:rPr lang="en-GB" dirty="0"/>
              <a:t>Choice of legal </a:t>
            </a:r>
            <a:r>
              <a:rPr lang="en-GB" dirty="0" smtClean="0"/>
              <a:t>regimes</a:t>
            </a:r>
            <a:endParaRPr lang="en-GB" noProof="0" dirty="0"/>
          </a:p>
        </p:txBody>
      </p:sp>
      <p:sp>
        <p:nvSpPr>
          <p:cNvPr id="3" name="Tijdelijke aanduiding voor inhoud 7"/>
          <p:cNvSpPr>
            <a:spLocks noGrp="1"/>
          </p:cNvSpPr>
          <p:nvPr>
            <p:ph sz="quarter" idx="4294967295"/>
          </p:nvPr>
        </p:nvSpPr>
        <p:spPr>
          <a:xfrm>
            <a:off x="3332251" y="1188021"/>
            <a:ext cx="5410786" cy="477852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noProof="0" dirty="0" smtClean="0">
                <a:solidFill>
                  <a:srgbClr val="000000"/>
                </a:solidFill>
                <a:latin typeface="Arial"/>
              </a:rPr>
              <a:t>“To PES or not to PES”</a:t>
            </a:r>
            <a:endParaRPr lang="en-GB" noProof="0" dirty="0" smtClean="0">
              <a:latin typeface="Arial"/>
            </a:endParaRPr>
          </a:p>
          <a:p>
            <a:pPr marL="0" indent="0">
              <a:buNone/>
            </a:pPr>
            <a:endParaRPr lang="en-GB" noProof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69" y="2268141"/>
            <a:ext cx="5217903" cy="350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7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70" y="0"/>
            <a:ext cx="12228043" cy="827981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noProof="0" dirty="0" smtClean="0"/>
              <a:t>   Cluster </a:t>
            </a:r>
            <a:r>
              <a:rPr lang="en-GB" noProof="0" dirty="0" smtClean="0"/>
              <a:t>5</a:t>
            </a:r>
            <a:r>
              <a:rPr lang="en-GB" dirty="0" smtClean="0"/>
              <a:t>:  </a:t>
            </a:r>
            <a:r>
              <a:rPr lang="en-GB" dirty="0"/>
              <a:t>Investment choices between ES and non-ES </a:t>
            </a:r>
            <a:endParaRPr lang="en-GB" noProof="0" dirty="0"/>
          </a:p>
        </p:txBody>
      </p:sp>
      <p:pic>
        <p:nvPicPr>
          <p:cNvPr id="3" name="Picture 4" descr="N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880" y="1305727"/>
            <a:ext cx="2997668" cy="174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ncrypted-tbn2.gstatic.com/images?q=tbn:ANd9GcTwU4kCd4EEFXHXIx4axYY0_xhGq06E2G272hZrXpxqFBkc37Gz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38" y="4396975"/>
            <a:ext cx="3024336" cy="21610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wildlifetrusts.org/sites/wt-main.live.drupal.precedenthost.co.uk/files/images/Potteric%20Carr%20Nature%20Reserve%20-%20Credit%20Catrin%20Ree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5" y="4388984"/>
            <a:ext cx="2893320" cy="21690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telegraph.co.uk/multimedia/archive/01576/old_1576229c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854" y="4386013"/>
            <a:ext cx="3456384" cy="21639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 flipH="1">
            <a:off x="2880246" y="3276253"/>
            <a:ext cx="1152128" cy="129614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5976590" y="3582235"/>
            <a:ext cx="0" cy="129614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8030070" y="3556125"/>
            <a:ext cx="1042727" cy="94527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3685335" y="3556736"/>
            <a:ext cx="72008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7030A0"/>
                </a:solidFill>
              </a:rPr>
              <a:t>?</a:t>
            </a:r>
            <a:endParaRPr lang="en-GB" sz="4000" b="1" dirty="0" smtClean="0">
              <a:solidFill>
                <a:srgbClr val="7030A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942548" y="3583070"/>
            <a:ext cx="72008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7030A0"/>
                </a:solidFill>
              </a:rPr>
              <a:t>?</a:t>
            </a:r>
            <a:endParaRPr lang="en-GB" sz="4000" b="1" dirty="0" smtClean="0">
              <a:solidFill>
                <a:srgbClr val="7030A0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742175" y="3522421"/>
            <a:ext cx="72008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7030A0"/>
                </a:solidFill>
              </a:rPr>
              <a:t>?</a:t>
            </a:r>
            <a:endParaRPr lang="en-GB" sz="4000" b="1" dirty="0" smtClean="0">
              <a:solidFill>
                <a:srgbClr val="7030A0"/>
              </a:solidFill>
            </a:endParaRPr>
          </a:p>
        </p:txBody>
      </p:sp>
      <p:sp>
        <p:nvSpPr>
          <p:cNvPr id="14" name="AutoShape 6" descr="Afbeeldingsresultaat voor mayor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https://thefantasybaseballroundtableshow.files.wordpress.com/2011/09/mayor-quimby-01-the-simpsons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06" y="953851"/>
            <a:ext cx="1832744" cy="244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xQTEhUUExQWFhUXGBoXGBgYGBwcGhocGx8cHB8YGB0cHCggHh0lGxwdITEhJSkrLi4uHB8zODMsNygtLisBCgoKDg0OGxAQGywkICQvLDc0LywvLCwsLCwsLzcsLCwsLCwsLCwsLDQsLywsLCwsLCwsLCwsLCwsLCwsLCwsLP/AABEIALcBEwMBIgACEQEDEQH/xAAbAAACAwEBAQAAAAAAAAAAAAAEBQADBgIBB//EAEMQAAECAwUFBgMGBQMEAgMAAAECEQADIQQSMUFRBSJhcYEGEzKRobHB0fAjQlJicuEUgpLS8SSishWjwuKTs0NTY//EABoBAAMBAQEBAAAAAAAAAAAAAAIDBAEABQb/xAAvEQACAgEDAgUDAwUBAQAAAAABAgARAxIhMQRBEyJRYfBxscEUMoEjUpGh8eEF/9oADAMBAAIRAxEAPwDEuUMpBbGjnTHTGNNJQmdLAVRd3zJDFtDUxlFLOlCGfyhvZ7RSmlGiPKmwI5jBuTc42fZ92YMyTjzND5CKDKqQvRm+suMX7Ntl5krxJZ9WOfGCbTJvFPNn1+UORje8mybGJXVIm3DkXSfUekbTZk9M9IVQTEu3AkN5GFe07Im/LcEkBiVVNGxOrGK7bau4nIuAA3AToamh8oVkFtQ5j0Pl3jKzSGWHLkBiknBgAfr1ge12W+6WFSopNQMzdGOr4ZHQR1bdrpSUzUovAgBZdiHOdMQzQZs9ctSVXnLy1FN0YKF1i5ORfACN8XV9ZvhFRZ4iMfaIc+NFFcQcD9cYU7QBCycaw5nKuLCwNUqAzGg9xAe0rOxOYO8k6gwXtMntnHeMvMJY8xg/N3h7ZpwXdmFwhNFcHbFsS7O2AYDhl9nTalD0UCnrkYPstrCApCibrv1w+uZzijp3pip7/BE502DDt8M0kiT3qiFbst3Y4aOcnDYVCSWYnA2ypVcCUBrirpVnTdeuFK5nUgNCmxW3vChRF1KaMnGtHozVA+DMTGgMrx3tyWtIWEjNhdPQMDgwfLGGs2qiJg25i2xSlbwmfaLJJdOBS5Z6VoK0VzggBbIe6gP8DgS4/wCMd/xbrZIMtISN5Q8RODE+JVMq1xMDgA4BaiFYmmevjzwIgQwE0hjK7RLfvGF43SXN5WQwcpb1gOVL3/wFqs6cWyJI81QbbJON4NukgNXrfJOWQimTKckpD6hm6uigHEiODHVMKDTBFyF3MAoFWX6shgeiTAdqBMxN3dY7xLgtWgL44U9MoZXWu+JJxwcYY0qeamECzZ14qSQFFgxFQ2GIp5eRjdQg0wgplEC6rM45ManKntqBFyUFKmNUinJ/VvNnzEESkvjUJFNR/j6Z2jqRJZs0rPofkPrEBNm4yxpuXD7OWXwVrpj5sKaHgakGzKlJLnxJnLGWiX6xZZrD301MjUa4AEE05eV1op286VzQ5YXkjgHllvMnziXLk15Qv8R3TeSvez8/iUWBe6eKn8wmFO2PAvkYZWJW75fXpC7alQoc4oYVF35o57FTmkwRtzaJS6E+IguRkPmYT7CtHc2cEjeNAnMnIQz/AOn3ZYUveWtW8eYNBwEZUWeZxKs6AmfLWxBShnrW8QIxu0llpBT4ihPV6fCNbtKzFM8qHgSpkVIe67vrUnyjITzuySkYXAHrUKU48zFSVRmCLU2lRCql3T7L+cXdnz9t/Uk82PyjiTZmvKGCVMR1BHu3WPdlq/1AOq/if3jjuIZE0GzdqrVakS8EBMynEhVT7R5ZD4gakLIfQFLt/v8ASAtnLAtsvy8x+8GSw0yZzf8A+tPwMCsBhRia2ybyyeXsIkH93Eilc1KBCuDKkqCrvEA4QTaLIUFTgoWMUs3GogWTMdYCqB2cVw4QdPQlixJDULNHlFr5lAEA2cSoszmqodyVqWyDRyGURhzgbspZAqbV2CC/CoHxjQzdl3VhTuMiGrj00jBkXXUXmU94LayXlgqvEJxpWvDlGY7TreaP0/Ej4Ro59nuTGcqzriHyjNbcl35wSPwAe5+MV9KB42/YRbXoEr2Parl5w6VUIyI05w3sFrEpRS7y1g3FaPkfj/mOez+zAuUsqOCiBShb6EV2iwmWGUCEHhgdRCOqUeKWErwZBp0NxHR3lB8bzNwLV8yfMwAEOjujVQSFIOrgEp9fpo72VNIUEKxSKHVLu4j21SzRncBJSeLD5eVIWGDcTGQoaMTybO8yuDE+VYMte9LSsM5ICgdW+I+EWTw47wDEEEaKao+MBLnkBKWoSH4EYej+UbV7wb7TVdnZRoDgo3erUbPEinyjRz8UKoVg3VFt1L0bmFAcB5gg9lLPelk/h3n0ZnNOD/CrQ5tEndWhL1DoDYkZngFD1pmY5XaqgkLfvFc+6lQCnWsqIr4W0dmYA4UGkdhKi7kh2N1AwoPvUBqDmcDFlpngJKrt50pIAG6kqpgNKV9YtBUb1VEXXZIup60fMZdYaHA5g6SeBBLZZ7t4OpLoIoHOeLAD3OOkLrKKqxLAHQ0fX5iG20A91zihTXcCwJxdlemUJJaXC2PDexeuByrkBBo4uAymuYVPWQwxZOCwxyzz84WJAUd0sXq2D6HU/Qgq1z1AkF8PvVHPWPLIoKqKBsC7dHqIB3A4nKDOZSSnChOTZZt0f6xITOSVkpBCfwn7pOPw+se7WkBJvYAY5jn0gXZchSyAzlagnoSA/q0I8XStxhx6zU2XYuyEBUxeZIR+khJf094zG3ZZVOnABzfoBjgD7D1jYiaZEoM6glJSkahI8XUv0IjOWe0fbrN1ykhf9aEj0unzifBufEjn2On6xHJQwP1kYX7UFFdYeWmVdccT8YT7QGMegxveTcGV9ipfeEKVW7RL+p5xt1WfvFy5N4JclRUSHYZJ1VV2GQMZDsEN2N7s9AM9AU7FCxR8XQ3h5+bZtHLFv+6Ku2VlCZSABdZKxdeoZODfEYx86tyLoDYJnLbgyk/FUfVu3Z3JYJ3wVPXhSn1mMo+Y7RkESlE/jmH/AHI+UPB3goBW3vEsy8FT0jUnyUPlAmz1NOSc7z/7hDKfL/1FoGW+fdXwhWKTOr+oMbGRqKWyWfzp/wCQhpMH20wfp95h/wDGF1rT/qJet/5n4Q5tUs/xC2BO6TQaA/3QKmC0WTHc849gybZVOaGPIGZLZ+w0kuglJqWNRXjiPWKZ9mUhBCh1xGecHytpJ+8COIqPnBiZgUKEEHHMdYiN8SsGoN2FQL8w/lA8/wDEP7bLAT3gJAvV0zxBpC7ZC0SVks15nbAM+XWG+2VKMlJlMo3nLYEMRjzI0iYA+ML7zchBWZ62rCppKQwYM3LhGWni9alGrJAw/SBiSGjSF7yrwY5iEMmyBUyctaXS7AkOKYx6mBtJYn0k9WBLdmFYkpWkkgKUSnio6E8I0lnkG0SFbpYBm0LPTqYzmwrSAhiCUYcc2POsb7s0gdwpiDUsRE3V5ilkesYiWaPpMTs2WFLEqYWUlwlTsQWw4g4tBtpQ0wg0qA/sR0ETa9nQJkxasQJhFfwuR6wuXtrvQCGvIG8KOoZkHUfOBUabYDaNDHJQuXLSxINEr3TwOSvrLlAEyWQSCMGHWGN9KxTA+oL/ADbzgSdMBupJ3gW/UMj8IZAm27NWrukyyfCpdxXUU9QPWH1pdJAzBulswWAA4BwKetAcxY0BVnSk4l7vMZeTxorGvvpQU9SLizTFNegq51vDWqkOq19ILDSwb1giUkDdAUpJWlL+EPvABn4AmvFw0GSZCglCl5ApqTQjIN4aiKps+6XFHAVhV049aig0LwIbZuXSshCVNvZ5F8Hq9SYOroCHfcyy2qdKQQKIOIdqZhLAe+sKZZ8Tapwp6HDpFls2lKoAbxZQw/wB08zAcgpLsWqMeHmPUQ8KREkgzy1nFqnIYOw4v5x3ZpXCpPT/AD9VgWeahzicsaV9hlDCzL3emPz4RJnMakpt868ABiSw/tI8hD/srs6oWOMpHNTFSuaQD6Rn5SL8ymVNXJwHFsX4R9I2HYe7RKH4VEDmQoqP9VP5Yk6jJQ0x2Na80F24LtxmASn0b9hGOskz/UzX/Al/JTewjV9oVlyT4GYfynePmW/ljGqLTCutQgNyBL/DpFfSpeEGJyt/Uh23JbKPEv5iM7bxjGk2vgj9IPvGf2gih5RSP2xZ/dK+wymvcCY2Uq2pROlrW2CgAzlyAwS2b0eMHsTaEuShRDkuWB1z6CDdnT1TJt6YprwfkBpp9GCDVxFul3cfbdtRngrVU3mIyTony/eMhtZLS5g/Mv8A4hUaTadvSmzn7stCsc1FzRL4li+tD1y20LQi4vvJhSVKvBIS6mUht4OLueOkEmxnKIrnrBnzKs8sH/Y/r8YUTVfaa0Ff5f2hxb5ctE0OsuqWhPgFdwJBcKphC1cpBV4mN0FruVc4MGEBGO1pZK0kB2Y9NfWNBb5RKlFzinMtvNlAmz7OlcxN4btx/IJxhttPcIo5KJSvYwIiydxK9m7F7yUhZWoFSQaM0SKLD2gMmWiUZZUUgBwRziRtCBpy9hFLqTxHrHUqcHdJIPChjpUr8J6H54+8DzU/iDccvOJrltRnK2iR4w41GPUfKGMmcCHQXHtx1B44xmryhxEWSp7G8gsrTXgRHafSdzHhd1E4uTGbVMEsTXSsGYVEbrDNsa56Rp7DME1IUORHGEm31Kv1oRgQ4o2XOOXKUvbmDptgIHs9V1A+fAR9A7ISb0lSkuC5fPzGcYizhKki8xOpqfWNj2UtYRIUkUqr3MI6rU6ccmM1BbImX23aLxmYURNNHzbXnGf2LKvKVqwbzhttB7sxw32a/Upjns7KF9TJbdS/NzWPTUhenaSLeq5dswEKNKPUD7vHlSKu43grQsPP68uUOLPZ1d4FhgQK8XIDHzjraGzbk1LYKLtoRiPWkeerUSJYzagDH8tBEiU2LljoRUHoQIO2TaLqykBkzheSNFpy0oxx0BitMsKky0NvFyniUkEp6h+o4wFfNAnxBQWg/mGI6gP0MIV6bV8qYy2KjC2zgkgAXphLgZAKobxxAcvxMALsKVLaaorWEvdS4AD0ZhXA1ZoVWO3Km2mYSq6FhqA7u8BRxgPi+cadCHAxSk46Oc1E1KnH7xSKSZzFtqsEsOEpuY54UfAa/rHKBpKASWNXJzFGZ3I1yrDW0JSz4vTDh+LMVw5wmlhOJJq+R8ifh84Nch3glZUuUQpsKBxnXP3i5c4BD4Z/AN0i0qNc05aaODl+0AbTF4gJrn5axOxs0YQG1iaLstZC18tusQ4ffUWT5BzG8VNCe7kp8aqJ4ADeVzZ24mMxZbMuUqzoQzAoK+LpvKPSprkkCHa5z2qQfyzfZMeew1kmUnZRKu1CQDLQBS4Q3CkYFchp5DmiEtzvq98Y0m2beZk+ngAKAdSGcJ5YPq+kZba1oCZ6i7ASx7qj1sC6cKj5zIGP9Q/O0OnqvVJckj6HAQu2ind6CPbKVE3phIJG7L0DiquJyGUcWybly9ob2nd5n7PZQkucakDTH1gpEy6q+QVMlm4lWeeWVY5Wa0GRfQcVHIVge0z0GhAmfmLhI1upf1OOkYNoVXAdubSnTEg4JU6XJALYkBLuhJ8zmYFStRF5y5QlWeLlL82gja0u9KVdSkMUlkpAxLe5guyWAMlC/DdlpVl4lgPDQ4InEVFm0Zi3kEKLG6FV0IDnmH8oGmIfuzqg/wC0gH0MNrfZXSgJesoKH8kyZ/4ExwLGnQ7pU28agkpJAejG7G3tMEMm25UmWlaGe5QmrfTQRty0rMqSQoh5IvNndELLaHsyOCW8r0M7UkGRJcEi4oULGhaAuDpG0T74cABgSMdCeESLwhJrdmFyfvJ15RIGjDuWm1vp0AHtHYnhsRyhFJ2sMw0HSbYlWBEKZGXtKRRharuRb28o4DE1D8RETN5eQiSg5EZqnFI32OsoID7hOBHrDLaKJSmSu69WfGkUSLGCglzQE+QhJalqV4t7jmIEG+YvTvtGZ2Yhgzp9R9V1i+xyClBS4fIpocdM/WM7LnqT4SemPUYQZZ9qqzZXofl6Qw2RUE47nO1/DMBekvHQFTR7s83JpuJwQh2pmrywgyeuXNQsuQpgCcxWhLGoBzH7Ro+z3Z+UZKZji+pAJUVEuXUxYl6aUxLxmbqVTHpN7/PxMx4CYhmWg92pSSQdwAg6rRDHaVpvzEKWCFJS3BT/AHvSA9rSgkzJY+7MlpPHfS5aGUxYCQN3AHkRpAgWgNfNpqw2fNNyXRQAS4Io+8KjjSAds2ohPeywHx4XsX5HHzGUPZFtRaJCQpkzAlLjjQXhwyIjN7UF0l2Au74xFCT+9NTrEyqdVEbxrVUH7Lo7xaSxDh2HFTh6e0azaExMuqmcFw7Z1p1eM12DtYEwABiJRNcDinWmEGzgqcorVg9BkA8blyaWNwkxluJ1aNsu4SnrAabQ9CIvnW6VLZBSkqpQOVU1CUvX6MeS9oS1kpuJCiFMCClVS4IvJq2FIzxTVjj6Gb4Xbv8AUTmzjNJ6ZHSDuz9g71ajzx0GvVhyeBEySjf+6+sPjY5JsXekqDlQQEqZ1OwSdWPvCvE18d4RTQd46KSbRIrTdCh+J5Tj1EB7Q2n/AKhKE0MxJSFZoTiSOJAYc3yECK2tdmymDqUE3dLwlMH4fKAJMo9/LWcajoEip5kQzDjomKJBUkniW7YnJQpP3UpcdGwjN2m33VKJAK1XWBrdAcurjXDKG23LSFE3W3T4tDojVXHKM9ZrLUkmj1J+PnF6nygDtJAvm1GG7NsylEzFOePMiKNqzgg14YY4DD5n1hjs/aaV/ZJwxduuvGB+0MrcZ8sI4cQu+8ys+0E0wGg11Op4mK0SyeUByrShKlBWI9eMWyFpmX+OG8aCgoIFzQuU4ses6RGK0Du5jVYJL5UWgxYqaVTK5hHot4rsMsizWgEkkJOPC78ot2jKIm4fdenOCqtvnaKU3Gtgs4KZRV+BY6BRf0imaJaZlxI8Uxcvk+8HfJ2PSO5E26JZBqL6WIOam04wotltS5qH7wK8wA8EAbMEqfvPLesGSA340+X+YKnrH8LILOylDH8xPtAm0CO5JyC1eoBPq8dGaP4JJ0mEe0HUE9vrFSpxyJAYU6RIX96TEjaMLaETNnpyKhzDxQuwKGDH094bKnG8TcU3CsdrtCS1CC7VGcRDqMo956Z6fGboxH38xGvWG2xrUVqYjAfGKrYFYJ5wZ2ckbyicaCGNkVlut5MVKkia5JaSs/kV7RmTN4K8o1Nrs5NnmAZoIjEnZk0YHyUflCwBXMFCbO0KmEHFKn5fF4pUM2PUMfOKu4njAq/q+cdNaPvXrubgM0Fx3EZse0d7DUkKJOBSxveflGm2J2kCQZf3cAk0UBoDniaGM3bApNldCXVeSMH1hKk2hVCg/wBCnHIwJQPzUV6zU7btUtU6cQoJvTQsPpeCqtwiqdtJOR4YRn12aa1ULUeIL+sWSLIsteQpPME/CKFQKtCKj6XtIJuFJIIu1Y0wfKL7btX+ImApRcF1i4ZzV+jM3Mxmf4VX4T/SflFlnSUigYktypjhGOgO84HtND2fKgq6SzS1AA1DF6dWEHLUsS90h1KuJDZkgP8AHpGPn21QVdvq0UQEjDRhwjifPNxLKUpzUOHDZENjEuTCGYH8RiZSoNTdWHadmsoMsLRfreJQolSnPiU+JaO51rlWuWQVyyoB2ukEFsUl8tRHzfvS+9e+ukelTAkE8Kw8IIjU18zZOogpUapUUGmYz6ivWGFpQo2WSAUtLvGoOK1KU+OVz1jFbPtS/DeU5OZDeoNYeArWkXVzN0AqS6D941SLoZhzqYUmJVfaPbKWQRxZ5ir8uo+7lhun4CC1qXdlAKa/uFsQAAcfKEP8Eb6CZy7iiA+47EYvdZn9Bxi3/p6kXDMmzAlV4/dcABwDuYn9oeAJPB7bawgusgNQJGnAZCEk+3X3qycW+f1lBO3dlBKb19RXipJLq5lgLuVDjoMITy5UxYoLoaNO3ENAOY02XawhYIOIOGhz82hrNtgNDhGYkWZQMoBnFCeDjCL7QshRH1nC72jcmLS1S+27KSokiFSrApE1JTgQ3MceEMrKVqLXgkaqcD0Bg9ezFHu1CYks9QCxqdWPpGaiTpXeNwhVOrIaH5lsqzjuLQf/AOZ9jFW35I73eJAMp6cw48n6tDVVnKbPPfeJlnCmLj0FYX7VtSHlFUolRlEsVsMBQgB36weNSFAPvE5HByFhuP8Akvt1gQEIuLVdSuYxViReSfgPMxSNkymJVvUfhgkj2EXW3aG41wUURn+WvigOzWpalKvBxcBzzZ84Ytja4l21b1X/AGWWiwIMu6W8VfKF5lJ/hFpSPDNY8TSoj2YFkTat9pTlvRbY7IRZlBZYqKFHheep8oIG4B2q/WZoWY6RIfSpMhqzKucuJ4aR5BUZpyCJbPJJDJSHGbkGLZstaU4qwJdy1GpWjh40HZ9UhEgKmi9eXcFaB3L4wLbbLeWpMspU94AA1ABFTkHHHIxDlUoNR4no9PmGXIcdEUOfpBkoZTkE7ogvs4HmKpm8ebR2ZNQb+7dIDNXDXSCezCGUXI+vaEq3lEpy4l0lh7zS2+aESFk6fERmV29ATeIIEaPtBLJsywkOWFBXMRjZhUUXbm6Akg3TweuEExG0R02MMpN94xl2yXQqJA5H4QxmWuWqWQnMUoflGetC/sgyXwrXL0giyz6JTTIQom62lZxqqnfvNIEgSKkCoZ8HY4wFLtFWvyX5nrBFtmhMlLt4szwMZ6fawld8JBcNjBs1NJ8GDxEM0a7UB96WOa/rKOzaKgOjD8YHxhDbLQCBQGrljplBQnILUDtqI4Z/Wc3RtQqOxaJZFJif6x84At1qTQMVpOJCgbrfWMJpVoAlkFINDXPOKLHJcpCaEgZaQwZgdpv6AgM18f7hG1bJvGYlilSioFmzLCFSZpSC+StK50p7Q+sdnWk3lHxFLHFykYlPOKdsWUeMqCSWCQxALUJL4UA1NYdfaecwqI5iiouWHp7R4n6rjFsyXvAYfvmKYRYmRw1oxOGJ6RuqARCLBJJWlwdRgcaaHjDu9IT3agqqhvBQo4W5ZxkkCn5oH2bIVKCVhLuzEoJDFwTwIox94FvlU0LV4klT0qQElvriYxRbXCH7amqnTZSZsk3ARTBILm6aH947tk9LXQkJo26AV9TS76HnGbTtYMAFBNKnBROGeHKKELSxaYvHJamy46wRdV5hr0zNGc2VRmYeZ6mK5cl6YfvCadOS9Zi//kV84ttkhUtCZgM2pSQSV3SHbE0IygD1C2Ae8Z+gcjY/6h8jZhStKrzssBm1IpjxhbtpLLLcPjDCzW4KmICVIN5aXALmlddY47RIxYOeEEcivuIBxPjen5im0OCGgyVakmQlCl3S5JcEuHJGA5RXaJZcMCccBhFJsqzd3Dg1REqZShsR4ogeompsdtSqRPZV49yxLEVZWohVtxG7IOsl/wDakwX2esiu7ngpZ5dP90B7dtAEqzEh3lBAbIlKR9c4txMXUE+8jYBXIHziMpRKHZKS6m3g4Dh3bpHsxIK1uU1S2I9hwEDzZwRc3AX3iWBwQ+Y+mi+zWwqKq3WlnCmBVWnIQdxWg6dUUTA3eF6uPR3L6V9IE2UlpdpbElKh6j4QdtCdvTA9QhGPG5WvM1hbsOv8T+lJ8njVG848f4ld5QZlMGFG1ESBJqyDThEhtQNBjCXY5ahdUkME3hVQZyPzwbZpSZZJQkAsmoBIZ+K4C7lTK6e4homzEoUUhgSMucTZaZQDvLsRKtdwmfbAoBNAHrTgDTepFey0pBLDQ14114xQmSquRc8MgPaL7LMSlRBUMBmMv2iYYwOBGtkJWrmhnzHlimeHKvwgCxS6EGW91IYpUXbJ6tBEy0ASkqFQTRhq4hfLtl0KvS1B2D3CC4apzAgMuMsdhMxZNK8/Khmz5CDcQtJH2d69fZ2SLrDjXhSF/eS+4SlIVeSEA71AaDBsKZPjHVjtKSpyRVBDAPWgr0GUBlkpUSRRtaMMR+8KXBTcntKWzgg7czVbKswWLp4HFvgYkrZA+1UhAJCwk7wAAuJLk3dTpGf2dtBTKK2UEpe6oFg2bgY5QZZtqFSVpSJYHeBZdKgHZCWTRxQElxpjCeoXL4p0cbR3Tpj8G25/9v1hMmxibMQCgUmXSbyVVuKVdoMCc+BgxGziqSmYqViVAoBClJulqpCHY40hdZQmUSUlNSoBbfkWAWyBKhjrBNltwuFJEtQZQBKmIoNE4ng+GWesMyjUD6TGTDkIVRW35mSKQhHhSq8gq3gXFcE1FWrF+yEBlKP3bgFPxEj2j2bNKSLr1DN1ut1aCpE9YQt0XVC4AGZ/FXoIeMYogHe4zLmNWRsZ4bSAmXvVBr1APzhdb7SJ3jWVAEhLAflBwGDAnpxMHTbHeABTiN6mG7gPOFdhs5TKa6UkLwY4kAxX7gzzAQDuJ3aQElICjUIcBuIBpniYJsbF1Xy6nBASlzfxA3aMW0zbKKdpuhQ3BUJGB+sRHWzlFSAO7G9qHwof8RwSxyZxyL/aI0kbQZSZYJEsIH3XJUGYOMxdPlAFmUSu0B93u3HFwflFcwKQEgJxV5cfImLpNpUTMKkioIPNiMo0Jp2BhHSyluPQfz9YgtcoiWFVvMXp+YivSC5aQqgvBIAP3TXN6iD7NN+zJuJLhVDXM68YX2aaApu7TVx0MYcdxozsFInh2cgpvXV3sQbyWw0d/blEt9qV3SElUw+F3Vu4ggY5R5P2iwa4hqjAQNarY+7cDOKPpADCxNsZy5tHAjKw7tplC5dFDgxfjxhn2iBqRjlCu1WwulwCaYHBg+OMMrfPBSCQMOMNTEFFRGfOcmQMR2gkyanUCh+FOEM7GhCkg3BQAH7RY8iKV1MJLUElQF0VNflB80gFgoABhVuAzMTv06tNxZygAmh2UpLTLqQB3TUL5n8x1bCMt2iINmsh/T7CNL2fS/e1BF04NrGU2wt7JZjoU+kVYFCIFHrJ8jl8hY/NprJFlQuUlxW4T/24oFklgkgVuzB/yJizZdqQiUgKYkoSQ6ScQ2UFG0yVPdTLKmLC4oHjiMxBybeonn2BJvqI/wDxprq1z5QtsFnCZ1oSMDJCvWNEmYkJUFXASAMDQMMIR2JQ/ipjYGz0/qEEpuZe0z/cPEghBpEgrjbmqlbCVUKmqYthSC07BSzKWtQoaqL0fjDSLAaRJCsxSNgygPCDzrjz5QVL2cgfdEd2jaEpGK08gXPkIGk7YStV1CVKPkPn6RxoczQGMYrs4YUEUzZQ0g61MkAqISOMJLdtmWl2JVwA+bQIZQNzCGN24BnU6xIOKQeghDtWQlKkpSCc2ctSmHEsOsCWntWoulCAGJDqL4cBBfZ+0LIXNWApRAuuMCSyAOrq5CKvAcKrkbNdH1rn/EwbEi+J5blgqbAIdBal4sSonUO9dGjUbClXLPMnKAK2ZLj769OIHsIzv8Eb8tJJJU5NMksKVLg1HWNR2jmdzJkyhixWrgVBg/JNesCVXmozK5rRe0x+0NqqlTXSo5t8zzrFVl21O3t+lTlVzyhXPn31XiPX/wBTBAQEhIrvOo8AAQPuj8RPlGHGp5ExXYCrlA2ium+PP9ob7LmqUkBSvE5fRiUsH/VCZMpyWvHF8PWlIdWVKUXLygkOEEl6EVJoKjD0jnCqpaptsxCxubFTxqwpROjaRR/058VlnfBH9sL5vadCS11R5N84IG12TeMqYE3Sp91roZyK1xEJ1TCjDmEzdkpVUqr+lP8AbHdn2SB97DDdT8oEl9opBD3wOBd+WDP1yj2d2jkpVdSSujujDX7xBw4QVmoOhvSGTtluQyjrgnl+GPU7LIfeO9jROn6YGtHaBMtr8uYHDjwsRqDfrHsjtLJUlR3hdyIqo53cqY1IgS9C7hLhyNwJ1adiOKFzxCf7IXzdkN9wHiyf7IMPadBDiXNOOABw6xZL24lUpczu1shncpeulY7xa7wv0+X+2IJ9iAxl+if7YDUhIxQf6Uw3m9opRBNxVOXDjxg7YtlRagogiWEt4hi74Nyjn6jQLY7TPBb0mbE9LgkGn5Af/OCRbUqHiLjAFB+Cj7Q3tmxkBQSJiSSFZGl35wjnyChj+8cnUK42mtgZascxnZ7AZjFKQQ9TUdWKY1C7MEygxFD1jJWDtclDIXLOdU0w4E/GHUrtBJnINxTqFbpDGnP4QWUFsTaeSP8AcWEZXBYbAwzZ01F5QRdChuqISAdWJav+YzPaiyyZUoJAUm7MYNvPQFzeUNQOnGHmxV3gokALercGIfiAW6GANsWspmsPxhVUhTi6BdrhUAu2UQ9GcidQcbE7Dub3lOcK2PUoH2iu2TVBMpl3fs05PHOzrVMviqSGPPwnKLl2u8mUSA5TVkhvICnSPbIpJUkgCrj0j16nnWage2bTMvEJIYpGJbKOezs0/wARX/8AUpI5UPu8EWiSlSq/gEV7BXdnEBmUD6BcYDMJ8sWKNTzPvHkFTESbxecxcuO7UWrg8SCnQ3anaa0X1JCkpAJ8KfiXitNpmrlhalqWa0JxqemULdpD7Rf6jDbZNqQBJQ15QJKgxD+IMVPqRQR5ZyNoBE+mydLjDEAAQeRbVAkTN0uwo1NfONl2TIWq8A2XlT1NYw+0FXzMmVBQoJCXd3bEnmcI+g9jpIAoGrGEXuZFl0hCB7fmM+06wJYHF/IGMH/FCam8AwLs8brtXLJQGGsfPrNICJZQXAADPQ7yUks/EmEOqlz67fPtHdMx8EDtv94ms8i+tScysh8gHJJPQRtLOhKQmWQl27w3mYPRAroiv80Juy1ivqJLhDkk5hCd5aubADrB20J5UpSyDWrb1NBhkGHSPoTmZ8CYzwt1/Js/iePkA8U1HfY2wGZaCT4QopGgA3lEcM4D7Y7SEyZMqAVOwdqUHoHHSG1hR/D2Q5FQu04+KMPb5rzDXw7uOmP3xmTE7c16TB5jKUSCaApJNBv/APvBE+YLqmbFqVNwPUaG6BHtjADqd2YCrscX8ZySYVLWoChoQx5U48I4RkfWABJN0+Jt1n8LHzMAbXBuAggpBWT/ADFh6AGPLAFEkkg90yU0wJOI8mjzawK5q036OkAXqUABpzeMycUO0ZiOrICTUQLBY5afONfbtoJ/hJaUELUZa0kJL3X7up8jGbn2DGqH5/tFSbKfxJ/q/aJjTEH0lOTpgzAk8Qn/AKjeXVKReL4eEPhxAfhFotwU+6EuCAw4EdMXgM2Srkh9Xr7RzZrGU+JQOY3suNIIgciGTY0N78TQ9pbYgybNLSpLhJJYuQXLJfJ3f+WM9KnXRhk9NT1iLsoJrdZ8AX+HKLBIUAUlSGUGYEilfXKOVKWhFY6xUsMsk9XcqutQNjnrFqJyky5qcasOQwB1xxxijZ9nIQoPeelKlssovUSEqycvEzrRIA2uX43V1FneomnzWDJO6QS3FsB0bGGFn2mtCEXFeJnbM4B/WBZ1jYVLBQixNjUyGIpqnieMUOyMBc8/S+9S+xbWWWJIvVqcakhvKHe2SEy7xwEZ1Wz1gMQAxDMeunGNPt6WO54tkzxwRTZEWzMCoMQyJ5DslwqWpLkZmr+dOnGLOzcsmctKSQq64amGVeFIEtNrSqhSQAKXg3lHNjtypKe8Q1FKZy7h+WDQeBdDhh6iUZ83iYyjeh+023Z+yTAFslt7DA1GhAP+IWdo0HvauPD6w72H2h7wlJQXTiU/I8IX9p0mau+hJUAEg0NKnHMUhjYUfOeoB3PI7TzVyOieEw2iCek3ZDOwBBIyrHFitN2agFi6lAa5Aejw12SgmWCHz9zF83Z6SyjLSVBiFAMYbFFhxF9oV9oBkUHzD/D2gPY5ItCNC/qFCGtns4UpyCSEs44vSAJEkInyiAQ5IL8x/dAGau4I9vxE1vS0xf6jEgjakr7VfOJGlo4YiRcLmWG9OKAFdfeK1WBUmakJd7wSVc6s/GnlB81DIvGaVTCARdxA55co92ZJUstOSshnvOca4a4+0QgGqnqM4dyf+/SWI2apImXsVEGlTQ9MmjfdkgUyioAnGlIyN1CUskheZ06xpNmTUplS3J3lgUf5wGPdovqEZRpbYy3tpeWmXS6a+I0GGkZG12ZIo15ZYAAVBNA7ZOMXjR9rE/bIFWCX6uNYQWecHU5CVpKgXxFSxObth0ixumNDIeD+J5+PqbBxryPzGFnsndSGH3zcH6UMVK/mWR5GOUbNJmoFCAAslqDQE6v6RNpWsFN4JN1KQEJLE3U1rxJdXWDtirv3CVHuxUuaPUv8oa76a2gBSQd5O1VtuIlpQMOeeGWgfyjIJI/D/wBxQ+EN+0M8rmtkK+YAH3g26B5wjsylXlpJJY08XwXA3cNFoXGdkkGaUIQmpvKUTMokYOX5E9Ypt+yzLYXSpwfCsKw69YtsU8oUN66CmpU4+8abyostNueY5UFpDVyq9QXamEYbAuNAWpRZUBKBcqvxqCnYJGvUN/mBJlrKgQUhiXxTr+uD9qzwmUspAcoKfr600MZcWpSJXckJu3zMUS/iu3Q+VA7c4VqJAhooYkrxtDlWVP4fVH90DmxaBX9Sf7oVKSxxBLmoIar4U+niooANeJ8jBgD1hU0dmyFvv+aP7ogshpReDYp/uhQoIbHecAdekc3A7OcCaNlHUJnnjtNhb7qn5p/ui0WQ/hPmn++EksupiC2FGxblHltCUoZlPTHKlcq1EZtdQgjEXtNLZU92FUIdmcp1GijA4JUlnoVFyKsGxpAXZeZdm3TUGj8WdvrSN7suWnv5bgMrdPEKpXzjQoBiMjsszGz90nviLjMC1HVX4AwLIlrdwXSKVwOfsD5Q/wBubPCJvdiiKEDHCL5GzEdylTVE26atQhJSen2kOPSgtpEV+qpbirbYumga8AXGv0w6RdJm3gQpjgOYfHyPm8ekXnStR3aPo2eEFTtnpROQE0StCFJPMXrvFl3x0jPBIDXMbMDQECmWcKDgDB2PNsXiuz2GUUTO8QHDAAvxpw4wznSTLN1QwGI55HrHZQFUNa46fT/WMTeFpNiUDqCVoyrsxs+5NKgSAQaV4VzybCCu0Ju1DONa+kdbGWELSAT4Ti3wJijblpvXk4VIy+vaKMY8smyNqyX2ma2bthyR3YSA53X1OAJ1h2i2Agpavr/iMxYwoKWW3U32IbEOWOY6xRMWpZlrJIBLDWDAO85lU8TT2G0BJIunpwf5wtnWh5ssjAKAPmikATULEyWqrGprzGHOJIBEzCmr4Mxdv5Y4LFkAXLdqj7VdM4kXW8PMUYkMqGrio8k7IukVAGeHOC5aQuXV3S5DFsHBryaJEjyMG5sz1z+9fqPuJxs+w3kksKFg5pgDhEtNpnJuSlhKWN90qJ4YNxiRIbhFrcZ/9dyetYe4+wh9rtCnIJCgAbqlCrihHvwhamzgrK1bxOsSJDsORtNXtPP6nEgYEDtGi7J3iCoIACRvG97CKpFiVKlpTQJVvAjEg+3vEiQTMSd5OBUotezwQohgW0D+cD2DYqLpWwLgEgpGMSJBqLFxmPc17GLtsWCWpUtLBLk5ZAEt1MBbACFpCSkboBJ1qWf36RIkM1aUO1/j3iwLMOt4+zIrgRXH6zjLTp26cwXHJhHsSJALa5VjYjGR7wFQAuAY3n9vlEXN3i+DikSJDgJvt84klyx3la4nDhHVnn+gfocokSCKgjeKDEcQqz21F4OnA8Ym0ZiVKFC17XI5fWseRIT4YDio/USkiZCSo3aJB65w77OW5mFXSSoH1b0j2JGMTR9prqCJs+2Vn+1QoDF9MKHP9Qj3ZVnvSp8s0dAWMMUFjh+Vao8iR6Y/cP4nhk+SI9rJYlWF9KVtlX7prTCCrdOeRLL70okMNFfaCvPvPOJEgDu5HziPx8BvSG7E2pLtaShY3kGo+IP00dWiwKlqSxcKPuQGPXP2xiRInry7w89LlOnYek62cpK1g4FjCHbawFKHE/OPIkCgG4nE+aILFM8f6lj0MeyEX7pOAJag3QxJAHKJEhi8znO06mF1JJpnlyHwgW2LKaZqr008x6CJEgxF94fOLkmJEiRsEcT/2Q==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134938" y="-17907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8" name="Rechte verbindingslijn met pijl 17"/>
          <p:cNvCxnSpPr/>
          <p:nvPr/>
        </p:nvCxnSpPr>
        <p:spPr>
          <a:xfrm>
            <a:off x="8254614" y="2321140"/>
            <a:ext cx="890328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4" descr="data:image/jpeg;base64,/9j/4AAQSkZJRgABAQAAAQABAAD/2wCEAAkGBxQTEhUUExQWFhUXGBoXGBgYGBwcGhocGx8cHB8YGB0cHCggHh0lGxwdITEhJSkrLi4uHB8zODMsNygtLisBCgoKDg0OGxAQGywkICQvLDc0LywvLCwsLCwsLzcsLCwsLCwsLCwsLDQsLywsLCwsLCwsLCwsLCwsLCwsLCwsLP/AABEIALcBEwMBIgACEQEDEQH/xAAbAAACAwEBAQAAAAAAAAAAAAAEBQADBgIBB//EAEMQAAECAwUFBgMGBQMEAgMAAAECEQADIQQSMUFRBSJhcYEGEzKRobHB0fAjQlJicuEUgpLS8SSishWjwuKTs0NTY//EABoBAAMBAQEBAAAAAAAAAAAAAAIDBAEABQb/xAAvEQACAgEDAgUDAwUBAQAAAAABAgARAxIhMQRBEyJRYfBxscEUMoEjUpGh8eEF/9oADAMBAAIRAxEAPwDEuUMpBbGjnTHTGNNJQmdLAVRd3zJDFtDUxlFLOlCGfyhvZ7RSmlGiPKmwI5jBuTc42fZ92YMyTjzND5CKDKqQvRm+suMX7Ntl5krxJZ9WOfGCbTJvFPNn1+UORje8mybGJXVIm3DkXSfUekbTZk9M9IVQTEu3AkN5GFe07Im/LcEkBiVVNGxOrGK7bau4nIuAA3AToamh8oVkFtQ5j0Pl3jKzSGWHLkBiknBgAfr1ge12W+6WFSopNQMzdGOr4ZHQR1bdrpSUzUovAgBZdiHOdMQzQZs9ctSVXnLy1FN0YKF1i5ORfACN8XV9ZvhFRZ4iMfaIc+NFFcQcD9cYU7QBCycaw5nKuLCwNUqAzGg9xAe0rOxOYO8k6gwXtMntnHeMvMJY8xg/N3h7ZpwXdmFwhNFcHbFsS7O2AYDhl9nTalD0UCnrkYPstrCApCibrv1w+uZzijp3pip7/BE502DDt8M0kiT3qiFbst3Y4aOcnDYVCSWYnA2ypVcCUBrirpVnTdeuFK5nUgNCmxW3vChRF1KaMnGtHozVA+DMTGgMrx3tyWtIWEjNhdPQMDgwfLGGs2qiJg25i2xSlbwmfaLJJdOBS5Z6VoK0VzggBbIe6gP8DgS4/wCMd/xbrZIMtISN5Q8RODE+JVMq1xMDgA4BaiFYmmevjzwIgQwE0hjK7RLfvGF43SXN5WQwcpb1gOVL3/wFqs6cWyJI81QbbJON4NukgNXrfJOWQimTKckpD6hm6uigHEiODHVMKDTBFyF3MAoFWX6shgeiTAdqBMxN3dY7xLgtWgL44U9MoZXWu+JJxwcYY0qeamECzZ14qSQFFgxFQ2GIp5eRjdQg0wgplEC6rM45ManKntqBFyUFKmNUinJ/VvNnzEESkvjUJFNR/j6Z2jqRJZs0rPofkPrEBNm4yxpuXD7OWXwVrpj5sKaHgakGzKlJLnxJnLGWiX6xZZrD301MjUa4AEE05eV1op286VzQ5YXkjgHllvMnziXLk15Qv8R3TeSvez8/iUWBe6eKn8wmFO2PAvkYZWJW75fXpC7alQoc4oYVF35o57FTmkwRtzaJS6E+IguRkPmYT7CtHc2cEjeNAnMnIQz/AOn3ZYUveWtW8eYNBwEZUWeZxKs6AmfLWxBShnrW8QIxu0llpBT4ihPV6fCNbtKzFM8qHgSpkVIe67vrUnyjITzuySkYXAHrUKU48zFSVRmCLU2lRCql3T7L+cXdnz9t/Uk82PyjiTZmvKGCVMR1BHu3WPdlq/1AOq/if3jjuIZE0GzdqrVakS8EBMynEhVT7R5ZD4gakLIfQFLt/v8ASAtnLAtsvy8x+8GSw0yZzf8A+tPwMCsBhRia2ybyyeXsIkH93Eilc1KBCuDKkqCrvEA4QTaLIUFTgoWMUs3GogWTMdYCqB2cVw4QdPQlixJDULNHlFr5lAEA2cSoszmqodyVqWyDRyGURhzgbspZAqbV2CC/CoHxjQzdl3VhTuMiGrj00jBkXXUXmU94LayXlgqvEJxpWvDlGY7TreaP0/Ej4Ro59nuTGcqzriHyjNbcl35wSPwAe5+MV9KB42/YRbXoEr2Parl5w6VUIyI05w3sFrEpRS7y1g3FaPkfj/mOez+zAuUsqOCiBShb6EV2iwmWGUCEHhgdRCOqUeKWErwZBp0NxHR3lB8bzNwLV8yfMwAEOjujVQSFIOrgEp9fpo72VNIUEKxSKHVLu4j21SzRncBJSeLD5eVIWGDcTGQoaMTybO8yuDE+VYMte9LSsM5ICgdW+I+EWTw47wDEEEaKao+MBLnkBKWoSH4EYej+UbV7wb7TVdnZRoDgo3erUbPEinyjRz8UKoVg3VFt1L0bmFAcB5gg9lLPelk/h3n0ZnNOD/CrQ5tEndWhL1DoDYkZngFD1pmY5XaqgkLfvFc+6lQCnWsqIr4W0dmYA4UGkdhKi7kh2N1AwoPvUBqDmcDFlpngJKrt50pIAG6kqpgNKV9YtBUb1VEXXZIup60fMZdYaHA5g6SeBBLZZ7t4OpLoIoHOeLAD3OOkLrKKqxLAHQ0fX5iG20A91zihTXcCwJxdlemUJJaXC2PDexeuByrkBBo4uAymuYVPWQwxZOCwxyzz84WJAUd0sXq2D6HU/Qgq1z1AkF8PvVHPWPLIoKqKBsC7dHqIB3A4nKDOZSSnChOTZZt0f6xITOSVkpBCfwn7pOPw+se7WkBJvYAY5jn0gXZchSyAzlagnoSA/q0I8XStxhx6zU2XYuyEBUxeZIR+khJf094zG3ZZVOnABzfoBjgD7D1jYiaZEoM6glJSkahI8XUv0IjOWe0fbrN1ykhf9aEj0unzifBufEjn2On6xHJQwP1kYX7UFFdYeWmVdccT8YT7QGMegxveTcGV9ipfeEKVW7RL+p5xt1WfvFy5N4JclRUSHYZJ1VV2GQMZDsEN2N7s9AM9AU7FCxR8XQ3h5+bZtHLFv+6Ku2VlCZSABdZKxdeoZODfEYx86tyLoDYJnLbgyk/FUfVu3Z3JYJ3wVPXhSn1mMo+Y7RkESlE/jmH/AHI+UPB3goBW3vEsy8FT0jUnyUPlAmz1NOSc7z/7hDKfL/1FoGW+fdXwhWKTOr+oMbGRqKWyWfzp/wCQhpMH20wfp95h/wDGF1rT/qJet/5n4Q5tUs/xC2BO6TQaA/3QKmC0WTHc849gybZVOaGPIGZLZ+w0kuglJqWNRXjiPWKZ9mUhBCh1xGecHytpJ+8COIqPnBiZgUKEEHHMdYiN8SsGoN2FQL8w/lA8/wDEP7bLAT3gJAvV0zxBpC7ZC0SVks15nbAM+XWG+2VKMlJlMo3nLYEMRjzI0iYA+ML7zchBWZ62rCppKQwYM3LhGWni9alGrJAw/SBiSGjSF7yrwY5iEMmyBUyctaXS7AkOKYx6mBtJYn0k9WBLdmFYkpWkkgKUSnio6E8I0lnkG0SFbpYBm0LPTqYzmwrSAhiCUYcc2POsb7s0gdwpiDUsRE3V5ilkesYiWaPpMTs2WFLEqYWUlwlTsQWw4g4tBtpQ0wg0qA/sR0ETa9nQJkxasQJhFfwuR6wuXtrvQCGvIG8KOoZkHUfOBUabYDaNDHJQuXLSxINEr3TwOSvrLlAEyWQSCMGHWGN9KxTA+oL/ADbzgSdMBupJ3gW/UMj8IZAm27NWrukyyfCpdxXUU9QPWH1pdJAzBulswWAA4BwKetAcxY0BVnSk4l7vMZeTxorGvvpQU9SLizTFNegq51vDWqkOq19ILDSwb1giUkDdAUpJWlL+EPvABn4AmvFw0GSZCglCl5ApqTQjIN4aiKps+6XFHAVhV049aig0LwIbZuXSshCVNvZ5F8Hq9SYOroCHfcyy2qdKQQKIOIdqZhLAe+sKZZ8Tapwp6HDpFls2lKoAbxZQw/wB08zAcgpLsWqMeHmPUQ8KREkgzy1nFqnIYOw4v5x3ZpXCpPT/AD9VgWeahzicsaV9hlDCzL3emPz4RJnMakpt868ABiSw/tI8hD/srs6oWOMpHNTFSuaQD6Rn5SL8ymVNXJwHFsX4R9I2HYe7RKH4VEDmQoqP9VP5Yk6jJQ0x2Na80F24LtxmASn0b9hGOskz/UzX/Al/JTewjV9oVlyT4GYfynePmW/ljGqLTCutQgNyBL/DpFfSpeEGJyt/Uh23JbKPEv5iM7bxjGk2vgj9IPvGf2gih5RSP2xZ/dK+wymvcCY2Uq2pROlrW2CgAzlyAwS2b0eMHsTaEuShRDkuWB1z6CDdnT1TJt6YprwfkBpp9GCDVxFul3cfbdtRngrVU3mIyTony/eMhtZLS5g/Mv8A4hUaTadvSmzn7stCsc1FzRL4li+tD1y20LQi4vvJhSVKvBIS6mUht4OLueOkEmxnKIrnrBnzKs8sH/Y/r8YUTVfaa0Ff5f2hxb5ctE0OsuqWhPgFdwJBcKphC1cpBV4mN0FruVc4MGEBGO1pZK0kB2Y9NfWNBb5RKlFzinMtvNlAmz7OlcxN4btx/IJxhttPcIo5KJSvYwIiydxK9m7F7yUhZWoFSQaM0SKLD2gMmWiUZZUUgBwRziRtCBpy9hFLqTxHrHUqcHdJIPChjpUr8J6H54+8DzU/iDccvOJrltRnK2iR4w41GPUfKGMmcCHQXHtx1B44xmryhxEWSp7G8gsrTXgRHafSdzHhd1E4uTGbVMEsTXSsGYVEbrDNsa56Rp7DME1IUORHGEm31Kv1oRgQ4o2XOOXKUvbmDptgIHs9V1A+fAR9A7ISb0lSkuC5fPzGcYizhKki8xOpqfWNj2UtYRIUkUqr3MI6rU6ccmM1BbImX23aLxmYURNNHzbXnGf2LKvKVqwbzhttB7sxw32a/Upjns7KF9TJbdS/NzWPTUhenaSLeq5dswEKNKPUD7vHlSKu43grQsPP68uUOLPZ1d4FhgQK8XIDHzjraGzbk1LYKLtoRiPWkeerUSJYzagDH8tBEiU2LljoRUHoQIO2TaLqykBkzheSNFpy0oxx0BitMsKky0NvFyniUkEp6h+o4wFfNAnxBQWg/mGI6gP0MIV6bV8qYy2KjC2zgkgAXphLgZAKobxxAcvxMALsKVLaaorWEvdS4AD0ZhXA1ZoVWO3Km2mYSq6FhqA7u8BRxgPi+cadCHAxSk46Oc1E1KnH7xSKSZzFtqsEsOEpuY54UfAa/rHKBpKASWNXJzFGZ3I1yrDW0JSz4vTDh+LMVw5wmlhOJJq+R8ifh84Nch3glZUuUQpsKBxnXP3i5c4BD4Z/AN0i0qNc05aaODl+0AbTF4gJrn5axOxs0YQG1iaLstZC18tusQ4ffUWT5BzG8VNCe7kp8aqJ4ADeVzZ24mMxZbMuUqzoQzAoK+LpvKPSprkkCHa5z2qQfyzfZMeew1kmUnZRKu1CQDLQBS4Q3CkYFchp5DmiEtzvq98Y0m2beZk+ngAKAdSGcJ5YPq+kZba1oCZ6i7ASx7qj1sC6cKj5zIGP9Q/O0OnqvVJckj6HAQu2ind6CPbKVE3phIJG7L0DiquJyGUcWybly9ob2nd5n7PZQkucakDTH1gpEy6q+QVMlm4lWeeWVY5Wa0GRfQcVHIVge0z0GhAmfmLhI1upf1OOkYNoVXAdubSnTEg4JU6XJALYkBLuhJ8zmYFStRF5y5QlWeLlL82gja0u9KVdSkMUlkpAxLe5guyWAMlC/DdlpVl4lgPDQ4InEVFm0Zi3kEKLG6FV0IDnmH8oGmIfuzqg/wC0gH0MNrfZXSgJesoKH8kyZ/4ExwLGnQ7pU28agkpJAejG7G3tMEMm25UmWlaGe5QmrfTQRty0rMqSQoh5IvNndELLaHsyOCW8r0M7UkGRJcEi4oULGhaAuDpG0T74cABgSMdCeESLwhJrdmFyfvJ15RIGjDuWm1vp0AHtHYnhsRyhFJ2sMw0HSbYlWBEKZGXtKRRharuRb28o4DE1D8RETN5eQiSg5EZqnFI32OsoID7hOBHrDLaKJSmSu69WfGkUSLGCglzQE+QhJalqV4t7jmIEG+YvTvtGZ2Yhgzp9R9V1i+xyClBS4fIpocdM/WM7LnqT4SemPUYQZZ9qqzZXofl6Qw2RUE47nO1/DMBekvHQFTR7s83JpuJwQh2pmrywgyeuXNQsuQpgCcxWhLGoBzH7Ro+z3Z+UZKZji+pAJUVEuXUxYl6aUxLxmbqVTHpN7/PxMx4CYhmWg92pSSQdwAg6rRDHaVpvzEKWCFJS3BT/AHvSA9rSgkzJY+7MlpPHfS5aGUxYCQN3AHkRpAgWgNfNpqw2fNNyXRQAS4Io+8KjjSAds2ohPeywHx4XsX5HHzGUPZFtRaJCQpkzAlLjjQXhwyIjN7UF0l2Au74xFCT+9NTrEyqdVEbxrVUH7Lo7xaSxDh2HFTh6e0azaExMuqmcFw7Z1p1eM12DtYEwABiJRNcDinWmEGzgqcorVg9BkA8blyaWNwkxluJ1aNsu4SnrAabQ9CIvnW6VLZBSkqpQOVU1CUvX6MeS9oS1kpuJCiFMCClVS4IvJq2FIzxTVjj6Gb4Xbv8AUTmzjNJ6ZHSDuz9g71ajzx0GvVhyeBEySjf+6+sPjY5JsXekqDlQQEqZ1OwSdWPvCvE18d4RTQd46KSbRIrTdCh+J5Tj1EB7Q2n/AKhKE0MxJSFZoTiSOJAYc3yECK2tdmymDqUE3dLwlMH4fKAJMo9/LWcajoEip5kQzDjomKJBUkniW7YnJQpP3UpcdGwjN2m33VKJAK1XWBrdAcurjXDKG23LSFE3W3T4tDojVXHKM9ZrLUkmj1J+PnF6nygDtJAvm1GG7NsylEzFOePMiKNqzgg14YY4DD5n1hjs/aaV/ZJwxduuvGB+0MrcZ8sI4cQu+8ys+0E0wGg11Op4mK0SyeUByrShKlBWI9eMWyFpmX+OG8aCgoIFzQuU4ses6RGK0Du5jVYJL5UWgxYqaVTK5hHot4rsMsizWgEkkJOPC78ot2jKIm4fdenOCqtvnaKU3Gtgs4KZRV+BY6BRf0imaJaZlxI8Uxcvk+8HfJ2PSO5E26JZBqL6WIOam04wotltS5qH7wK8wA8EAbMEqfvPLesGSA340+X+YKnrH8LILOylDH8xPtAm0CO5JyC1eoBPq8dGaP4JJ0mEe0HUE9vrFSpxyJAYU6RIX96TEjaMLaETNnpyKhzDxQuwKGDH094bKnG8TcU3CsdrtCS1CC7VGcRDqMo956Z6fGboxH38xGvWG2xrUVqYjAfGKrYFYJ5wZ2ckbyicaCGNkVlut5MVKkia5JaSs/kV7RmTN4K8o1Nrs5NnmAZoIjEnZk0YHyUflCwBXMFCbO0KmEHFKn5fF4pUM2PUMfOKu4njAq/q+cdNaPvXrubgM0Fx3EZse0d7DUkKJOBSxveflGm2J2kCQZf3cAk0UBoDniaGM3bApNldCXVeSMH1hKk2hVCg/wBCnHIwJQPzUV6zU7btUtU6cQoJvTQsPpeCqtwiqdtJOR4YRn12aa1ULUeIL+sWSLIsteQpPME/CKFQKtCKj6XtIJuFJIIu1Y0wfKL7btX+ImApRcF1i4ZzV+jM3Mxmf4VX4T/SflFlnSUigYktypjhGOgO84HtND2fKgq6SzS1AA1DF6dWEHLUsS90h1KuJDZkgP8AHpGPn21QVdvq0UQEjDRhwjifPNxLKUpzUOHDZENjEuTCGYH8RiZSoNTdWHadmsoMsLRfreJQolSnPiU+JaO51rlWuWQVyyoB2ukEFsUl8tRHzfvS+9e+ukelTAkE8Kw8IIjU18zZOogpUapUUGmYz6ivWGFpQo2WSAUtLvGoOK1KU+OVz1jFbPtS/DeU5OZDeoNYeArWkXVzN0AqS6D941SLoZhzqYUmJVfaPbKWQRxZ5ir8uo+7lhun4CC1qXdlAKa/uFsQAAcfKEP8Eb6CZy7iiA+47EYvdZn9Bxi3/p6kXDMmzAlV4/dcABwDuYn9oeAJPB7bawgusgNQJGnAZCEk+3X3qycW+f1lBO3dlBKb19RXipJLq5lgLuVDjoMITy5UxYoLoaNO3ENAOY02XawhYIOIOGhz82hrNtgNDhGYkWZQMoBnFCeDjCL7QshRH1nC72jcmLS1S+27KSokiFSrApE1JTgQ3MceEMrKVqLXgkaqcD0Bg9ezFHu1CYks9QCxqdWPpGaiTpXeNwhVOrIaH5lsqzjuLQf/AOZ9jFW35I73eJAMp6cw48n6tDVVnKbPPfeJlnCmLj0FYX7VtSHlFUolRlEsVsMBQgB36weNSFAPvE5HByFhuP8Akvt1gQEIuLVdSuYxViReSfgPMxSNkymJVvUfhgkj2EXW3aG41wUURn+WvigOzWpalKvBxcBzzZ84Ytja4l21b1X/AGWWiwIMu6W8VfKF5lJ/hFpSPDNY8TSoj2YFkTat9pTlvRbY7IRZlBZYqKFHheep8oIG4B2q/WZoWY6RIfSpMhqzKucuJ4aR5BUZpyCJbPJJDJSHGbkGLZstaU4qwJdy1GpWjh40HZ9UhEgKmi9eXcFaB3L4wLbbLeWpMspU94AA1ABFTkHHHIxDlUoNR4no9PmGXIcdEUOfpBkoZTkE7ogvs4HmKpm8ebR2ZNQb+7dIDNXDXSCezCGUXI+vaEq3lEpy4l0lh7zS2+aESFk6fERmV29ATeIIEaPtBLJsywkOWFBXMRjZhUUXbm6Akg3TweuEExG0R02MMpN94xl2yXQqJA5H4QxmWuWqWQnMUoflGetC/sgyXwrXL0giyz6JTTIQom62lZxqqnfvNIEgSKkCoZ8HY4wFLtFWvyX5nrBFtmhMlLt4szwMZ6fawld8JBcNjBs1NJ8GDxEM0a7UB96WOa/rKOzaKgOjD8YHxhDbLQCBQGrljplBQnILUDtqI4Z/Wc3RtQqOxaJZFJif6x84At1qTQMVpOJCgbrfWMJpVoAlkFINDXPOKLHJcpCaEgZaQwZgdpv6AgM18f7hG1bJvGYlilSioFmzLCFSZpSC+StK50p7Q+sdnWk3lHxFLHFykYlPOKdsWUeMqCSWCQxALUJL4UA1NYdfaecwqI5iiouWHp7R4n6rjFsyXvAYfvmKYRYmRw1oxOGJ6RuqARCLBJJWlwdRgcaaHjDu9IT3agqqhvBQo4W5ZxkkCn5oH2bIVKCVhLuzEoJDFwTwIox94FvlU0LV4klT0qQElvriYxRbXCH7amqnTZSZsk3ARTBILm6aH947tk9LXQkJo26AV9TS76HnGbTtYMAFBNKnBROGeHKKELSxaYvHJamy46wRdV5hr0zNGc2VRmYeZ6mK5cl6YfvCadOS9Zi//kV84ttkhUtCZgM2pSQSV3SHbE0IygD1C2Ae8Z+gcjY/6h8jZhStKrzssBm1IpjxhbtpLLLcPjDCzW4KmICVIN5aXALmlddY47RIxYOeEEcivuIBxPjen5im0OCGgyVakmQlCl3S5JcEuHJGA5RXaJZcMCccBhFJsqzd3Dg1REqZShsR4ogeompsdtSqRPZV49yxLEVZWohVtxG7IOsl/wDakwX2esiu7ngpZ5dP90B7dtAEqzEh3lBAbIlKR9c4txMXUE+8jYBXIHziMpRKHZKS6m3g4Dh3bpHsxIK1uU1S2I9hwEDzZwRc3AX3iWBwQ+Y+mi+zWwqKq3WlnCmBVWnIQdxWg6dUUTA3eF6uPR3L6V9IE2UlpdpbElKh6j4QdtCdvTA9QhGPG5WvM1hbsOv8T+lJ8njVG848f4ld5QZlMGFG1ESBJqyDThEhtQNBjCXY5ahdUkME3hVQZyPzwbZpSZZJQkAsmoBIZ+K4C7lTK6e4homzEoUUhgSMucTZaZQDvLsRKtdwmfbAoBNAHrTgDTepFey0pBLDQ14114xQmSquRc8MgPaL7LMSlRBUMBmMv2iYYwOBGtkJWrmhnzHlimeHKvwgCxS6EGW91IYpUXbJ6tBEy0ASkqFQTRhq4hfLtl0KvS1B2D3CC4apzAgMuMsdhMxZNK8/Khmz5CDcQtJH2d69fZ2SLrDjXhSF/eS+4SlIVeSEA71AaDBsKZPjHVjtKSpyRVBDAPWgr0GUBlkpUSRRtaMMR+8KXBTcntKWzgg7czVbKswWLp4HFvgYkrZA+1UhAJCwk7wAAuJLk3dTpGf2dtBTKK2UEpe6oFg2bgY5QZZtqFSVpSJYHeBZdKgHZCWTRxQElxpjCeoXL4p0cbR3Tpj8G25/9v1hMmxibMQCgUmXSbyVVuKVdoMCc+BgxGziqSmYqViVAoBClJulqpCHY40hdZQmUSUlNSoBbfkWAWyBKhjrBNltwuFJEtQZQBKmIoNE4ng+GWesMyjUD6TGTDkIVRW35mSKQhHhSq8gq3gXFcE1FWrF+yEBlKP3bgFPxEj2j2bNKSLr1DN1ut1aCpE9YQt0XVC4AGZ/FXoIeMYogHe4zLmNWRsZ4bSAmXvVBr1APzhdb7SJ3jWVAEhLAflBwGDAnpxMHTbHeABTiN6mG7gPOFdhs5TKa6UkLwY4kAxX7gzzAQDuJ3aQElICjUIcBuIBpniYJsbF1Xy6nBASlzfxA3aMW0zbKKdpuhQ3BUJGB+sRHWzlFSAO7G9qHwof8RwSxyZxyL/aI0kbQZSZYJEsIH3XJUGYOMxdPlAFmUSu0B93u3HFwflFcwKQEgJxV5cfImLpNpUTMKkioIPNiMo0Jp2BhHSyluPQfz9YgtcoiWFVvMXp+YivSC5aQqgvBIAP3TXN6iD7NN+zJuJLhVDXM68YX2aaApu7TVx0MYcdxozsFInh2cgpvXV3sQbyWw0d/blEt9qV3SElUw+F3Vu4ggY5R5P2iwa4hqjAQNarY+7cDOKPpADCxNsZy5tHAjKw7tplC5dFDgxfjxhn2iBqRjlCu1WwulwCaYHBg+OMMrfPBSCQMOMNTEFFRGfOcmQMR2gkyanUCh+FOEM7GhCkg3BQAH7RY8iKV1MJLUElQF0VNflB80gFgoABhVuAzMTv06tNxZygAmh2UpLTLqQB3TUL5n8x1bCMt2iINmsh/T7CNL2fS/e1BF04NrGU2wt7JZjoU+kVYFCIFHrJ8jl8hY/NprJFlQuUlxW4T/24oFklgkgVuzB/yJizZdqQiUgKYkoSQ6ScQ2UFG0yVPdTLKmLC4oHjiMxBybeonn2BJvqI/wDxprq1z5QtsFnCZ1oSMDJCvWNEmYkJUFXASAMDQMMIR2JQ/ipjYGz0/qEEpuZe0z/cPEghBpEgrjbmqlbCVUKmqYthSC07BSzKWtQoaqL0fjDSLAaRJCsxSNgygPCDzrjz5QVL2cgfdEd2jaEpGK08gXPkIGk7YStV1CVKPkPn6RxoczQGMYrs4YUEUzZQ0g61MkAqISOMJLdtmWl2JVwA+bQIZQNzCGN24BnU6xIOKQeghDtWQlKkpSCc2ctSmHEsOsCWntWoulCAGJDqL4cBBfZ+0LIXNWApRAuuMCSyAOrq5CKvAcKrkbNdH1rn/EwbEi+J5blgqbAIdBal4sSonUO9dGjUbClXLPMnKAK2ZLj769OIHsIzv8Eb8tJJJU5NMksKVLg1HWNR2jmdzJkyhixWrgVBg/JNesCVXmozK5rRe0x+0NqqlTXSo5t8zzrFVl21O3t+lTlVzyhXPn31XiPX/wBTBAQEhIrvOo8AAQPuj8RPlGHGp5ExXYCrlA2ium+PP9ob7LmqUkBSvE5fRiUsH/VCZMpyWvHF8PWlIdWVKUXLygkOEEl6EVJoKjD0jnCqpaptsxCxubFTxqwpROjaRR/058VlnfBH9sL5vadCS11R5N84IG12TeMqYE3Sp91roZyK1xEJ1TCjDmEzdkpVUqr+lP8AbHdn2SB97DDdT8oEl9opBD3wOBd+WDP1yj2d2jkpVdSSujujDX7xBw4QVmoOhvSGTtluQyjrgnl+GPU7LIfeO9jROn6YGtHaBMtr8uYHDjwsRqDfrHsjtLJUlR3hdyIqo53cqY1IgS9C7hLhyNwJ1adiOKFzxCf7IXzdkN9wHiyf7IMPadBDiXNOOABw6xZL24lUpczu1shncpeulY7xa7wv0+X+2IJ9iAxl+if7YDUhIxQf6Uw3m9opRBNxVOXDjxg7YtlRagogiWEt4hi74Nyjn6jQLY7TPBb0mbE9LgkGn5Af/OCRbUqHiLjAFB+Cj7Q3tmxkBQSJiSSFZGl35wjnyChj+8cnUK42mtgZascxnZ7AZjFKQQ9TUdWKY1C7MEygxFD1jJWDtclDIXLOdU0w4E/GHUrtBJnINxTqFbpDGnP4QWUFsTaeSP8AcWEZXBYbAwzZ01F5QRdChuqISAdWJav+YzPaiyyZUoJAUm7MYNvPQFzeUNQOnGHmxV3gokALercGIfiAW6GANsWspmsPxhVUhTi6BdrhUAu2UQ9GcidQcbE7Dub3lOcK2PUoH2iu2TVBMpl3fs05PHOzrVMviqSGPPwnKLl2u8mUSA5TVkhvICnSPbIpJUkgCrj0j16nnWage2bTMvEJIYpGJbKOezs0/wARX/8AUpI5UPu8EWiSlSq/gEV7BXdnEBmUD6BcYDMJ8sWKNTzPvHkFTESbxecxcuO7UWrg8SCnQ3anaa0X1JCkpAJ8KfiXitNpmrlhalqWa0JxqemULdpD7Rf6jDbZNqQBJQ15QJKgxD+IMVPqRQR5ZyNoBE+mydLjDEAAQeRbVAkTN0uwo1NfONl2TIWq8A2XlT1NYw+0FXzMmVBQoJCXd3bEnmcI+g9jpIAoGrGEXuZFl0hCB7fmM+06wJYHF/IGMH/FCam8AwLs8brtXLJQGGsfPrNICJZQXAADPQ7yUks/EmEOqlz67fPtHdMx8EDtv94ms8i+tScysh8gHJJPQRtLOhKQmWQl27w3mYPRAroiv80Juy1ivqJLhDkk5hCd5aubADrB20J5UpSyDWrb1NBhkGHSPoTmZ8CYzwt1/Js/iePkA8U1HfY2wGZaCT4QopGgA3lEcM4D7Y7SEyZMqAVOwdqUHoHHSG1hR/D2Q5FQu04+KMPb5rzDXw7uOmP3xmTE7c16TB5jKUSCaApJNBv/APvBE+YLqmbFqVNwPUaG6BHtjADqd2YCrscX8ZySYVLWoChoQx5U48I4RkfWABJN0+Jt1n8LHzMAbXBuAggpBWT/ADFh6AGPLAFEkkg90yU0wJOI8mjzawK5q036OkAXqUABpzeMycUO0ZiOrICTUQLBY5afONfbtoJ/hJaUELUZa0kJL3X7up8jGbn2DGqH5/tFSbKfxJ/q/aJjTEH0lOTpgzAk8Qn/AKjeXVKReL4eEPhxAfhFotwU+6EuCAw4EdMXgM2Srkh9Xr7RzZrGU+JQOY3suNIIgciGTY0N78TQ9pbYgybNLSpLhJJYuQXLJfJ3f+WM9KnXRhk9NT1iLsoJrdZ8AX+HKLBIUAUlSGUGYEilfXKOVKWhFY6xUsMsk9XcqutQNjnrFqJyky5qcasOQwB1xxxijZ9nIQoPeelKlssovUSEqycvEzrRIA2uX43V1FneomnzWDJO6QS3FsB0bGGFn2mtCEXFeJnbM4B/WBZ1jYVLBQixNjUyGIpqnieMUOyMBc8/S+9S+xbWWWJIvVqcakhvKHe2SEy7xwEZ1Wz1gMQAxDMeunGNPt6WO54tkzxwRTZEWzMCoMQyJ5DslwqWpLkZmr+dOnGLOzcsmctKSQq64amGVeFIEtNrSqhSQAKXg3lHNjtypKe8Q1FKZy7h+WDQeBdDhh6iUZ83iYyjeh+023Z+yTAFslt7DA1GhAP+IWdo0HvauPD6w72H2h7wlJQXTiU/I8IX9p0mau+hJUAEg0NKnHMUhjYUfOeoB3PI7TzVyOieEw2iCek3ZDOwBBIyrHFitN2agFi6lAa5Aejw12SgmWCHz9zF83Z6SyjLSVBiFAMYbFFhxF9oV9oBkUHzD/D2gPY5ItCNC/qFCGtns4UpyCSEs44vSAJEkInyiAQ5IL8x/dAGau4I9vxE1vS0xf6jEgjakr7VfOJGlo4YiRcLmWG9OKAFdfeK1WBUmakJd7wSVc6s/GnlB81DIvGaVTCARdxA55co92ZJUstOSshnvOca4a4+0QgGqnqM4dyf+/SWI2apImXsVEGlTQ9MmjfdkgUyioAnGlIyN1CUskheZ06xpNmTUplS3J3lgUf5wGPdovqEZRpbYy3tpeWmXS6a+I0GGkZG12ZIo15ZYAAVBNA7ZOMXjR9rE/bIFWCX6uNYQWecHU5CVpKgXxFSxObth0ixumNDIeD+J5+PqbBxryPzGFnsndSGH3zcH6UMVK/mWR5GOUbNJmoFCAAslqDQE6v6RNpWsFN4JN1KQEJLE3U1rxJdXWDtirv3CVHuxUuaPUv8oa76a2gBSQd5O1VtuIlpQMOeeGWgfyjIJI/D/wBxQ+EN+0M8rmtkK+YAH3g26B5wjsylXlpJJY08XwXA3cNFoXGdkkGaUIQmpvKUTMokYOX5E9Ypt+yzLYXSpwfCsKw69YtsU8oUN66CmpU4+8abyostNueY5UFpDVyq9QXamEYbAuNAWpRZUBKBcqvxqCnYJGvUN/mBJlrKgQUhiXxTr+uD9qzwmUspAcoKfr600MZcWpSJXckJu3zMUS/iu3Q+VA7c4VqJAhooYkrxtDlWVP4fVH90DmxaBX9Sf7oVKSxxBLmoIar4U+niooANeJ8jBgD1hU0dmyFvv+aP7ogshpReDYp/uhQoIbHecAdekc3A7OcCaNlHUJnnjtNhb7qn5p/ui0WQ/hPmn++EksupiC2FGxblHltCUoZlPTHKlcq1EZtdQgjEXtNLZU92FUIdmcp1GijA4JUlnoVFyKsGxpAXZeZdm3TUGj8WdvrSN7suWnv5bgMrdPEKpXzjQoBiMjsszGz90nviLjMC1HVX4AwLIlrdwXSKVwOfsD5Q/wBubPCJvdiiKEDHCL5GzEdylTVE26atQhJSen2kOPSgtpEV+qpbirbYumga8AXGv0w6RdJm3gQpjgOYfHyPm8ekXnStR3aPo2eEFTtnpROQE0StCFJPMXrvFl3x0jPBIDXMbMDQECmWcKDgDB2PNsXiuz2GUUTO8QHDAAvxpw4wznSTLN1QwGI55HrHZQFUNa46fT/WMTeFpNiUDqCVoyrsxs+5NKgSAQaV4VzybCCu0Ju1DONa+kdbGWELSAT4Ti3wJijblpvXk4VIy+vaKMY8smyNqyX2ma2bthyR3YSA53X1OAJ1h2i2Agpavr/iMxYwoKWW3U32IbEOWOY6xRMWpZlrJIBLDWDAO85lU8TT2G0BJIunpwf5wtnWh5ssjAKAPmikATULEyWqrGprzGHOJIBEzCmr4Mxdv5Y4LFkAXLdqj7VdM4kXW8PMUYkMqGrio8k7IukVAGeHOC5aQuXV3S5DFsHBryaJEjyMG5sz1z+9fqPuJxs+w3kksKFg5pgDhEtNpnJuSlhKWN90qJ4YNxiRIbhFrcZ/9dyetYe4+wh9rtCnIJCgAbqlCrihHvwhamzgrK1bxOsSJDsORtNXtPP6nEgYEDtGi7J3iCoIACRvG97CKpFiVKlpTQJVvAjEg+3vEiQTMSd5OBUotezwQohgW0D+cD2DYqLpWwLgEgpGMSJBqLFxmPc17GLtsWCWpUtLBLk5ZAEt1MBbACFpCSkboBJ1qWf36RIkM1aUO1/j3iwLMOt4+zIrgRXH6zjLTp26cwXHJhHsSJALa5VjYjGR7wFQAuAY3n9vlEXN3i+DikSJDgJvt84klyx3la4nDhHVnn+gfocokSCKgjeKDEcQqz21F4OnA8Ym0ZiVKFC17XI5fWseRIT4YDio/USkiZCSo3aJB65w77OW5mFXSSoH1b0j2JGMTR9prqCJs+2Vn+1QoDF9MKHP9Qj3ZVnvSp8s0dAWMMUFjh+Vao8iR6Y/cP4nhk+SI9rJYlWF9KVtlX7prTCCrdOeRLL70okMNFfaCvPvPOJEgDu5HziPx8BvSG7E2pLtaShY3kGo+IP00dWiwKlqSxcKPuQGPXP2xiRInry7w89LlOnYek62cpK1g4FjCHbawFKHE/OPIkCgG4nE+aILFM8f6lj0MeyEX7pOAJag3QxJAHKJEhi8znO06mF1JJpnlyHwgW2LKaZqr008x6CJEgxF94fOLkmJEiRsEcT/2Q==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287338" y="-16383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390" y="1533178"/>
            <a:ext cx="2810960" cy="1870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Tekstvak 20"/>
          <p:cNvSpPr txBox="1"/>
          <p:nvPr/>
        </p:nvSpPr>
        <p:spPr>
          <a:xfrm>
            <a:off x="8339738" y="2352810"/>
            <a:ext cx="72008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7030A0"/>
                </a:solidFill>
              </a:rPr>
              <a:t>?</a:t>
            </a:r>
            <a:endParaRPr lang="en-GB" sz="40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0" y="54976"/>
            <a:ext cx="11017092" cy="114009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8D9523"/>
                </a:solidFill>
                <a:latin typeface="Arial Rounded MT Bold"/>
                <a:ea typeface="+mn-ea"/>
                <a:cs typeface="+mn-cs"/>
              </a:rPr>
              <a:t>Provisional operational </a:t>
            </a:r>
            <a:r>
              <a:rPr lang="en-GB" sz="3200" dirty="0">
                <a:solidFill>
                  <a:srgbClr val="8D9523"/>
                </a:solidFill>
                <a:latin typeface="Arial Rounded MT Bold"/>
                <a:ea typeface="+mn-ea"/>
                <a:cs typeface="+mn-cs"/>
              </a:rPr>
              <a:t>ES trade-off typology</a:t>
            </a:r>
            <a:endParaRPr lang="en-GB" sz="4800" dirty="0"/>
          </a:p>
        </p:txBody>
      </p:sp>
      <p:sp>
        <p:nvSpPr>
          <p:cNvPr id="5" name="Tekstvak 4"/>
          <p:cNvSpPr txBox="1"/>
          <p:nvPr/>
        </p:nvSpPr>
        <p:spPr>
          <a:xfrm>
            <a:off x="9072934" y="1177448"/>
            <a:ext cx="292467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Choice</a:t>
            </a:r>
            <a:r>
              <a:rPr lang="en-US" sz="2400" dirty="0" smtClean="0"/>
              <a:t>: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Different goals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Same goal with </a:t>
            </a:r>
            <a:r>
              <a:rPr lang="en-US" sz="2000" dirty="0" smtClean="0"/>
              <a:t> </a:t>
            </a:r>
            <a:r>
              <a:rPr lang="en-US" sz="2000" dirty="0" smtClean="0"/>
              <a:t>or different means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Impact</a:t>
            </a:r>
            <a:r>
              <a:rPr lang="en-US" sz="2400" dirty="0" smtClean="0"/>
              <a:t>: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Different ES bundles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Combinations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Scale effects</a:t>
            </a:r>
            <a:endParaRPr lang="en-US" sz="2400" dirty="0" smtClean="0"/>
          </a:p>
        </p:txBody>
      </p:sp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990819"/>
              </p:ext>
            </p:extLst>
          </p:nvPr>
        </p:nvGraphicFramePr>
        <p:xfrm>
          <a:off x="215950" y="1476053"/>
          <a:ext cx="8387258" cy="482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321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penNESS_PowerPoint_template_general">
  <a:themeElements>
    <a:clrScheme name="OpenNESS">
      <a:dk1>
        <a:sysClr val="windowText" lastClr="000000"/>
      </a:dk1>
      <a:lt1>
        <a:sysClr val="window" lastClr="FFFFFF"/>
      </a:lt1>
      <a:dk2>
        <a:srgbClr val="676D19"/>
      </a:dk2>
      <a:lt2>
        <a:srgbClr val="9F6115"/>
      </a:lt2>
      <a:accent1>
        <a:srgbClr val="BBC122"/>
      </a:accent1>
      <a:accent2>
        <a:srgbClr val="D67C1C"/>
      </a:accent2>
      <a:accent3>
        <a:srgbClr val="75A4A2"/>
      </a:accent3>
      <a:accent4>
        <a:srgbClr val="3A726F"/>
      </a:accent4>
      <a:accent5>
        <a:srgbClr val="9B8563"/>
      </a:accent5>
      <a:accent6>
        <a:srgbClr val="67563D"/>
      </a:accent6>
      <a:hlink>
        <a:srgbClr val="7F7F7F"/>
      </a:hlink>
      <a:folHlink>
        <a:srgbClr val="3F3F3F"/>
      </a:folHlink>
    </a:clrScheme>
    <a:fontScheme name="OpenNES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722791C10E094E9D53E40C2A5BB007" ma:contentTypeVersion="0" ma:contentTypeDescription="Create a new document." ma:contentTypeScope="" ma:versionID="0419eb981f46344e6aa53f077f8ac2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7D1C9F-ED5E-42AA-8C8C-AC236FB108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64D568E-BF13-4635-B498-15D8D8D65E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D6C975-9620-4146-8078-C308DD3A4BE5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OpenNESS_PowerPoint_template_general</Template>
  <TotalTime>1012</TotalTime>
  <Words>265</Words>
  <Application>Microsoft Office PowerPoint</Application>
  <PresentationFormat>Aangepast</PresentationFormat>
  <Paragraphs>78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Wingdings</vt:lpstr>
      <vt:lpstr>Calibri</vt:lpstr>
      <vt:lpstr>OpenNESS_PowerPoint_template_general</vt:lpstr>
      <vt:lpstr>2_Kantoorthema</vt:lpstr>
      <vt:lpstr>Operational ES trade-off typology</vt:lpstr>
      <vt:lpstr>An operational ES trade-off typology?</vt:lpstr>
      <vt:lpstr>PowerPoint-presentatie</vt:lpstr>
      <vt:lpstr>   Cluster 1: Choice in land-use (spatial competition)</vt:lpstr>
      <vt:lpstr>   Cluster 2:  Choices in management</vt:lpstr>
      <vt:lpstr> </vt:lpstr>
      <vt:lpstr>   Cluster 4:  Choice of legal regimes</vt:lpstr>
      <vt:lpstr>   Cluster 5:  Investment choices between ES and non-ES </vt:lpstr>
      <vt:lpstr>Provisional operational ES trade-off typology</vt:lpstr>
    </vt:vector>
  </TitlesOfParts>
  <Company>INBO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TURKELBOOM, Francis</dc:creator>
  <cp:lastModifiedBy>TURKELBOOM, Francis</cp:lastModifiedBy>
  <cp:revision>31</cp:revision>
  <dcterms:created xsi:type="dcterms:W3CDTF">2015-11-03T04:54:13Z</dcterms:created>
  <dcterms:modified xsi:type="dcterms:W3CDTF">2015-11-04T13:01:17Z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0x0101005E722791C10E094E9D53E40C2A5BB007</vt:lpwstr>
  </property>
</Properties>
</file>